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257" r:id="rId3"/>
    <p:sldId id="334" r:id="rId4"/>
    <p:sldId id="266" r:id="rId5"/>
    <p:sldId id="555" r:id="rId6"/>
    <p:sldId id="561" r:id="rId7"/>
    <p:sldId id="562" r:id="rId8"/>
    <p:sldId id="563" r:id="rId9"/>
    <p:sldId id="545" r:id="rId10"/>
    <p:sldId id="559" r:id="rId11"/>
    <p:sldId id="560" r:id="rId12"/>
    <p:sldId id="557" r:id="rId13"/>
    <p:sldId id="558" r:id="rId14"/>
    <p:sldId id="564" r:id="rId15"/>
    <p:sldId id="565" r:id="rId1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Pääotsikko">
    <p:spTree>
      <p:nvGrpSpPr>
        <p:cNvPr id="1" name=""/>
        <p:cNvGrpSpPr/>
        <p:nvPr/>
      </p:nvGrpSpPr>
      <p:grpSpPr>
        <a:xfrm>
          <a:off x="0" y="0"/>
          <a:ext cx="0" cy="0"/>
          <a:chOff x="0" y="0"/>
          <a:chExt cx="0" cy="0"/>
        </a:xfrm>
      </p:grpSpPr>
      <p:pic>
        <p:nvPicPr>
          <p:cNvPr id="51" name="Kuva 50">
            <a:extLst>
              <a:ext uri="{FF2B5EF4-FFF2-40B4-BE49-F238E27FC236}">
                <a16:creationId xmlns:a16="http://schemas.microsoft.com/office/drawing/2014/main" id="{674E1DF1-D745-334E-A202-ECAD9A3D8CC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0"/>
            <a:ext cx="12192000" cy="6858000"/>
          </a:xfrm>
          <a:prstGeom prst="rect">
            <a:avLst/>
          </a:prstGeom>
        </p:spPr>
      </p:pic>
      <p:sp>
        <p:nvSpPr>
          <p:cNvPr id="10" name="Otsikko 1"/>
          <p:cNvSpPr>
            <a:spLocks noGrp="1"/>
          </p:cNvSpPr>
          <p:nvPr>
            <p:ph type="ctrTitle"/>
          </p:nvPr>
        </p:nvSpPr>
        <p:spPr>
          <a:xfrm>
            <a:off x="911424" y="2468894"/>
            <a:ext cx="7776864" cy="2794037"/>
          </a:xfrm>
        </p:spPr>
        <p:txBody>
          <a:bodyPr anchor="b" anchorCtr="0">
            <a:noAutofit/>
          </a:bodyPr>
          <a:lstStyle>
            <a:lvl1pPr algn="l">
              <a:defRPr sz="5333">
                <a:solidFill>
                  <a:srgbClr val="FFFFFF"/>
                </a:solidFill>
              </a:defRPr>
            </a:lvl1pPr>
          </a:lstStyle>
          <a:p>
            <a:r>
              <a:rPr lang="fi-FI"/>
              <a:t>Muokkaa ots. perustyyl. napsautt.</a:t>
            </a:r>
            <a:endParaRPr lang="fi-FI" dirty="0"/>
          </a:p>
        </p:txBody>
      </p:sp>
      <p:sp>
        <p:nvSpPr>
          <p:cNvPr id="11" name="Alaotsikko 2"/>
          <p:cNvSpPr>
            <a:spLocks noGrp="1"/>
          </p:cNvSpPr>
          <p:nvPr>
            <p:ph type="subTitle" idx="1"/>
          </p:nvPr>
        </p:nvSpPr>
        <p:spPr>
          <a:xfrm>
            <a:off x="911424" y="5419437"/>
            <a:ext cx="7776864" cy="889884"/>
          </a:xfrm>
        </p:spPr>
        <p:txBody>
          <a:bodyPr>
            <a:normAutofit/>
          </a:bodyPr>
          <a:lstStyle>
            <a:lvl1pPr marL="0" indent="0" algn="l">
              <a:spcBef>
                <a:spcPts val="0"/>
              </a:spcBef>
              <a:buNone/>
              <a:defRPr sz="2400">
                <a:solidFill>
                  <a:srgbClr val="FFFFFF"/>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endParaRPr lang="fi-FI" dirty="0"/>
          </a:p>
        </p:txBody>
      </p:sp>
      <p:pic>
        <p:nvPicPr>
          <p:cNvPr id="2" name="Kuva 1" descr="OKM tunnu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44691"/>
            <a:ext cx="5634613" cy="878400"/>
          </a:xfrm>
          <a:prstGeom prst="rect">
            <a:avLst/>
          </a:prstGeom>
        </p:spPr>
      </p:pic>
    </p:spTree>
    <p:extLst>
      <p:ext uri="{BB962C8B-B14F-4D97-AF65-F5344CB8AC3E}">
        <p14:creationId xmlns:p14="http://schemas.microsoft.com/office/powerpoint/2010/main" val="584045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3E4E785B-7BD3-7642-81F7-57558DC9599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094133" y="0"/>
            <a:ext cx="4097867" cy="6858000"/>
          </a:xfrm>
          <a:prstGeom prst="rect">
            <a:avLst/>
          </a:prstGeom>
        </p:spPr>
      </p:pic>
      <p:sp>
        <p:nvSpPr>
          <p:cNvPr id="10" name="Otsikko 1"/>
          <p:cNvSpPr>
            <a:spLocks noGrp="1"/>
          </p:cNvSpPr>
          <p:nvPr>
            <p:ph type="ctrTitle"/>
          </p:nvPr>
        </p:nvSpPr>
        <p:spPr>
          <a:xfrm>
            <a:off x="911424" y="2468894"/>
            <a:ext cx="7776864" cy="2794037"/>
          </a:xfrm>
        </p:spPr>
        <p:txBody>
          <a:bodyPr anchor="b" anchorCtr="0">
            <a:noAutofit/>
          </a:bodyPr>
          <a:lstStyle>
            <a:lvl1pPr algn="l">
              <a:defRPr sz="5333">
                <a:solidFill>
                  <a:schemeClr val="tx2"/>
                </a:solidFill>
              </a:defRPr>
            </a:lvl1pPr>
          </a:lstStyle>
          <a:p>
            <a:r>
              <a:rPr lang="fi-FI"/>
              <a:t>Muokkaa ots. perustyyl. napsautt.</a:t>
            </a:r>
            <a:endParaRPr lang="fi-FI" dirty="0"/>
          </a:p>
        </p:txBody>
      </p:sp>
      <p:sp>
        <p:nvSpPr>
          <p:cNvPr id="11" name="Alaotsikko 2"/>
          <p:cNvSpPr>
            <a:spLocks noGrp="1"/>
          </p:cNvSpPr>
          <p:nvPr>
            <p:ph type="subTitle" idx="1"/>
          </p:nvPr>
        </p:nvSpPr>
        <p:spPr>
          <a:xfrm>
            <a:off x="911424" y="5419437"/>
            <a:ext cx="7776864" cy="889884"/>
          </a:xfrm>
        </p:spPr>
        <p:txBody>
          <a:bodyPr>
            <a:normAutofit/>
          </a:bodyPr>
          <a:lstStyle>
            <a:lvl1pPr marL="0" indent="0" algn="l">
              <a:spcBef>
                <a:spcPts val="0"/>
              </a:spcBef>
              <a:buNone/>
              <a:defRPr sz="24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endParaRPr lang="fi-FI" dirty="0"/>
          </a:p>
        </p:txBody>
      </p:sp>
      <p:pic>
        <p:nvPicPr>
          <p:cNvPr id="4" name="Kuva 3" descr="OKM tunnu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5" y="644691"/>
            <a:ext cx="5637673" cy="878400"/>
          </a:xfrm>
          <a:prstGeom prst="rect">
            <a:avLst/>
          </a:prstGeom>
        </p:spPr>
      </p:pic>
    </p:spTree>
    <p:extLst>
      <p:ext uri="{BB962C8B-B14F-4D97-AF65-F5344CB8AC3E}">
        <p14:creationId xmlns:p14="http://schemas.microsoft.com/office/powerpoint/2010/main" val="2613859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Otsikko ja sisältö">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212667" y="0"/>
            <a:ext cx="3979333" cy="6858000"/>
          </a:xfrm>
          <a:prstGeom prst="rect">
            <a:avLst/>
          </a:prstGeom>
        </p:spPr>
      </p:pic>
      <p:sp>
        <p:nvSpPr>
          <p:cNvPr id="8" name="Otsikko 7"/>
          <p:cNvSpPr>
            <a:spLocks noGrp="1"/>
          </p:cNvSpPr>
          <p:nvPr>
            <p:ph type="title"/>
          </p:nvPr>
        </p:nvSpPr>
        <p:spPr>
          <a:xfrm>
            <a:off x="577047" y="313787"/>
            <a:ext cx="10319487" cy="1299027"/>
          </a:xfrm>
        </p:spPr>
        <p:txBody>
          <a:bodyPr/>
          <a:lstStyle>
            <a:lvl1pPr>
              <a:defRPr>
                <a:solidFill>
                  <a:schemeClr val="tx2"/>
                </a:solidFill>
              </a:defRPr>
            </a:lvl1pPr>
          </a:lstStyle>
          <a:p>
            <a:r>
              <a:rPr lang="fi-FI"/>
              <a:t>Muokkaa ots. perustyyl. napsautt.</a:t>
            </a:r>
            <a:endParaRPr lang="fi-FI" dirty="0"/>
          </a:p>
        </p:txBody>
      </p:sp>
      <p:sp>
        <p:nvSpPr>
          <p:cNvPr id="3" name="Sisällön paikkamerkki 2"/>
          <p:cNvSpPr>
            <a:spLocks noGrp="1"/>
          </p:cNvSpPr>
          <p:nvPr>
            <p:ph idx="1"/>
          </p:nvPr>
        </p:nvSpPr>
        <p:spPr>
          <a:xfrm>
            <a:off x="577047" y="1881330"/>
            <a:ext cx="10319487" cy="4524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F212738C-4F1F-465E-87CC-EF55AF7BA016}" type="slidenum">
              <a:rPr lang="fi-FI" smtClean="0"/>
              <a:t>‹#›</a:t>
            </a:fld>
            <a:endParaRPr lang="fi-FI"/>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7B144ABC-1DE0-46BB-903F-0CABE2C72FC7}" type="datetimeFigureOut">
              <a:rPr lang="fi-FI" smtClean="0"/>
              <a:t>2.11.2026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endParaRPr lang="fi-FI"/>
          </a:p>
        </p:txBody>
      </p:sp>
      <p:pic>
        <p:nvPicPr>
          <p:cNvPr id="11" name="Kuva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0000" y="6488848"/>
            <a:ext cx="5472587" cy="319101"/>
          </a:xfrm>
          <a:prstGeom prst="rect">
            <a:avLst/>
          </a:prstGeom>
        </p:spPr>
      </p:pic>
    </p:spTree>
    <p:extLst>
      <p:ext uri="{BB962C8B-B14F-4D97-AF65-F5344CB8AC3E}">
        <p14:creationId xmlns:p14="http://schemas.microsoft.com/office/powerpoint/2010/main" val="3534761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Otsikko ja sisältö tyhjä">
    <p:spTree>
      <p:nvGrpSpPr>
        <p:cNvPr id="1" name=""/>
        <p:cNvGrpSpPr/>
        <p:nvPr/>
      </p:nvGrpSpPr>
      <p:grpSpPr>
        <a:xfrm>
          <a:off x="0" y="0"/>
          <a:ext cx="0" cy="0"/>
          <a:chOff x="0" y="0"/>
          <a:chExt cx="0" cy="0"/>
        </a:xfrm>
      </p:grpSpPr>
      <p:sp>
        <p:nvSpPr>
          <p:cNvPr id="8" name="Otsikko 7"/>
          <p:cNvSpPr>
            <a:spLocks noGrp="1"/>
          </p:cNvSpPr>
          <p:nvPr>
            <p:ph type="title"/>
          </p:nvPr>
        </p:nvSpPr>
        <p:spPr>
          <a:xfrm>
            <a:off x="577047" y="313787"/>
            <a:ext cx="10965805" cy="1299027"/>
          </a:xfrm>
        </p:spPr>
        <p:txBody>
          <a:bodyPr/>
          <a:lstStyle>
            <a:lvl1pPr>
              <a:defRPr>
                <a:solidFill>
                  <a:schemeClr val="tx2"/>
                </a:solidFill>
              </a:defRPr>
            </a:lvl1pPr>
          </a:lstStyle>
          <a:p>
            <a:r>
              <a:rPr lang="fi-FI"/>
              <a:t>Muokkaa ots. perustyyl. napsautt.</a:t>
            </a:r>
            <a:endParaRPr lang="fi-FI" dirty="0"/>
          </a:p>
        </p:txBody>
      </p:sp>
      <p:sp>
        <p:nvSpPr>
          <p:cNvPr id="3" name="Sisällön paikkamerkki 2"/>
          <p:cNvSpPr>
            <a:spLocks noGrp="1"/>
          </p:cNvSpPr>
          <p:nvPr>
            <p:ph idx="1"/>
          </p:nvPr>
        </p:nvSpPr>
        <p:spPr>
          <a:xfrm>
            <a:off x="577047" y="1881330"/>
            <a:ext cx="10965805" cy="4524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10"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76C25083-4F68-4FD0-AC90-E6882567D2E9}" type="slidenum">
              <a:rPr lang="fi-FI" smtClean="0"/>
              <a:t>‹#›</a:t>
            </a:fld>
            <a:endParaRPr lang="fi-FI"/>
          </a:p>
        </p:txBody>
      </p:sp>
      <p:sp>
        <p:nvSpPr>
          <p:cNvPr id="9"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DBC9E9A5-01FB-4817-A556-2FA5B62990B4}" type="datetimeFigureOut">
              <a:rPr lang="fi-FI" smtClean="0"/>
              <a:t>2.11.2026</a:t>
            </a:fld>
            <a:endParaRPr lang="fi-FI"/>
          </a:p>
        </p:txBody>
      </p:sp>
      <p:sp>
        <p:nvSpPr>
          <p:cNvPr id="13"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endParaRPr lang="fi-FI"/>
          </a:p>
        </p:txBody>
      </p:sp>
      <p:pic>
        <p:nvPicPr>
          <p:cNvPr id="16" name="Kuva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0000" y="6488848"/>
            <a:ext cx="5472587" cy="319101"/>
          </a:xfrm>
          <a:prstGeom prst="rect">
            <a:avLst/>
          </a:prstGeom>
        </p:spPr>
      </p:pic>
    </p:spTree>
    <p:extLst>
      <p:ext uri="{BB962C8B-B14F-4D97-AF65-F5344CB8AC3E}">
        <p14:creationId xmlns:p14="http://schemas.microsoft.com/office/powerpoint/2010/main" val="3115920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5_Otsikko ja sisältö 2 palstaa">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FD4202D0-A146-3E4A-B757-AE655FD3E2D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212667" y="0"/>
            <a:ext cx="3979333" cy="6858000"/>
          </a:xfrm>
          <a:prstGeom prst="rect">
            <a:avLst/>
          </a:prstGeom>
        </p:spPr>
      </p:pic>
      <p:sp>
        <p:nvSpPr>
          <p:cNvPr id="8" name="Otsikko 7"/>
          <p:cNvSpPr>
            <a:spLocks noGrp="1"/>
          </p:cNvSpPr>
          <p:nvPr>
            <p:ph type="title"/>
          </p:nvPr>
        </p:nvSpPr>
        <p:spPr>
          <a:xfrm>
            <a:off x="577047" y="313787"/>
            <a:ext cx="10319487" cy="1299027"/>
          </a:xfrm>
        </p:spPr>
        <p:txBody>
          <a:bodyPr/>
          <a:lstStyle>
            <a:lvl1pPr>
              <a:defRPr>
                <a:solidFill>
                  <a:schemeClr val="tx2"/>
                </a:solidFill>
              </a:defRPr>
            </a:lvl1pPr>
          </a:lstStyle>
          <a:p>
            <a:r>
              <a:rPr lang="fi-FI"/>
              <a:t>Muokkaa ots. perustyyl. napsautt.</a:t>
            </a:r>
            <a:endParaRPr lang="fi-FI" dirty="0"/>
          </a:p>
        </p:txBody>
      </p:sp>
      <p:sp>
        <p:nvSpPr>
          <p:cNvPr id="3" name="Sisällön paikkamerkki 2"/>
          <p:cNvSpPr>
            <a:spLocks noGrp="1"/>
          </p:cNvSpPr>
          <p:nvPr>
            <p:ph idx="1"/>
          </p:nvPr>
        </p:nvSpPr>
        <p:spPr>
          <a:xfrm>
            <a:off x="577047" y="1881330"/>
            <a:ext cx="10319487" cy="4524001"/>
          </a:xfrm>
        </p:spPr>
        <p:txBody>
          <a:bodyPr numCol="2" spcCol="216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76C25083-4F68-4FD0-AC90-E6882567D2E9}" type="slidenum">
              <a:rPr lang="fi-FI" smtClean="0"/>
              <a:t>‹#›</a:t>
            </a:fld>
            <a:endParaRPr lang="fi-FI"/>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DBC9E9A5-01FB-4817-A556-2FA5B62990B4}" type="datetimeFigureOut">
              <a:rPr lang="fi-FI" smtClean="0"/>
              <a:t>2.11.2026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endParaRPr lang="fi-FI"/>
          </a:p>
        </p:txBody>
      </p:sp>
      <p:cxnSp>
        <p:nvCxnSpPr>
          <p:cNvPr id="10" name="Suora yhdysviiva 9">
            <a:extLst>
              <a:ext uri="{FF2B5EF4-FFF2-40B4-BE49-F238E27FC236}">
                <a16:creationId xmlns:a16="http://schemas.microsoft.com/office/drawing/2014/main" id="{F831D89F-469F-C24E-98F9-99A30767CC31}"/>
              </a:ext>
              <a:ext uri="{C183D7F6-B498-43B3-948B-1728B52AA6E4}">
                <adec:decorative xmlns:adec="http://schemas.microsoft.com/office/drawing/2017/decorative" val="1"/>
              </a:ext>
            </a:extLst>
          </p:cNvPr>
          <p:cNvCxnSpPr>
            <a:cxnSpLocks/>
          </p:cNvCxnSpPr>
          <p:nvPr/>
        </p:nvCxnSpPr>
        <p:spPr>
          <a:xfrm>
            <a:off x="5736789" y="1983329"/>
            <a:ext cx="0" cy="432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5" name="Kuva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0000" y="6488848"/>
            <a:ext cx="5472587" cy="319101"/>
          </a:xfrm>
          <a:prstGeom prst="rect">
            <a:avLst/>
          </a:prstGeom>
        </p:spPr>
      </p:pic>
    </p:spTree>
    <p:extLst>
      <p:ext uri="{BB962C8B-B14F-4D97-AF65-F5344CB8AC3E}">
        <p14:creationId xmlns:p14="http://schemas.microsoft.com/office/powerpoint/2010/main" val="3426203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Otsikko ja sisältö 2 palstaa tyhjä">
    <p:spTree>
      <p:nvGrpSpPr>
        <p:cNvPr id="1" name=""/>
        <p:cNvGrpSpPr/>
        <p:nvPr/>
      </p:nvGrpSpPr>
      <p:grpSpPr>
        <a:xfrm>
          <a:off x="0" y="0"/>
          <a:ext cx="0" cy="0"/>
          <a:chOff x="0" y="0"/>
          <a:chExt cx="0" cy="0"/>
        </a:xfrm>
      </p:grpSpPr>
      <p:sp>
        <p:nvSpPr>
          <p:cNvPr id="8" name="Otsikko 7"/>
          <p:cNvSpPr>
            <a:spLocks noGrp="1"/>
          </p:cNvSpPr>
          <p:nvPr>
            <p:ph type="title"/>
          </p:nvPr>
        </p:nvSpPr>
        <p:spPr>
          <a:xfrm>
            <a:off x="577047" y="313787"/>
            <a:ext cx="10965805" cy="1299027"/>
          </a:xfrm>
        </p:spPr>
        <p:txBody>
          <a:bodyPr/>
          <a:lstStyle>
            <a:lvl1pPr>
              <a:defRPr>
                <a:solidFill>
                  <a:schemeClr val="tx2"/>
                </a:solidFill>
              </a:defRPr>
            </a:lvl1pPr>
          </a:lstStyle>
          <a:p>
            <a:r>
              <a:rPr lang="fi-FI"/>
              <a:t>Muokkaa ots. perustyyl. napsautt.</a:t>
            </a:r>
            <a:endParaRPr lang="fi-FI" dirty="0"/>
          </a:p>
        </p:txBody>
      </p:sp>
      <p:sp>
        <p:nvSpPr>
          <p:cNvPr id="3" name="Sisällön paikkamerkki 2"/>
          <p:cNvSpPr>
            <a:spLocks noGrp="1"/>
          </p:cNvSpPr>
          <p:nvPr>
            <p:ph idx="1"/>
          </p:nvPr>
        </p:nvSpPr>
        <p:spPr>
          <a:xfrm>
            <a:off x="577047" y="1881330"/>
            <a:ext cx="10965805" cy="4524001"/>
          </a:xfrm>
        </p:spPr>
        <p:txBody>
          <a:bodyPr numCol="2" spcCol="288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10"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76C25083-4F68-4FD0-AC90-E6882567D2E9}" type="slidenum">
              <a:rPr lang="fi-FI" smtClean="0"/>
              <a:t>‹#›</a:t>
            </a:fld>
            <a:endParaRPr lang="fi-FI"/>
          </a:p>
        </p:txBody>
      </p:sp>
      <p:sp>
        <p:nvSpPr>
          <p:cNvPr id="9"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DBC9E9A5-01FB-4817-A556-2FA5B62990B4}" type="datetimeFigureOut">
              <a:rPr lang="fi-FI" smtClean="0"/>
              <a:t>2.11.2026</a:t>
            </a:fld>
            <a:endParaRPr lang="fi-FI"/>
          </a:p>
        </p:txBody>
      </p:sp>
      <p:sp>
        <p:nvSpPr>
          <p:cNvPr id="13"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endParaRPr lang="fi-FI"/>
          </a:p>
        </p:txBody>
      </p:sp>
      <p:cxnSp>
        <p:nvCxnSpPr>
          <p:cNvPr id="12" name="Suora yhdysviiva 11">
            <a:extLst>
              <a:ext uri="{FF2B5EF4-FFF2-40B4-BE49-F238E27FC236}">
                <a16:creationId xmlns:a16="http://schemas.microsoft.com/office/drawing/2014/main" id="{CD4829C8-F060-7646-922A-C2AA787EA2F1}"/>
              </a:ext>
              <a:ext uri="{C183D7F6-B498-43B3-948B-1728B52AA6E4}">
                <adec:decorative xmlns:adec="http://schemas.microsoft.com/office/drawing/2017/decorative" val="1"/>
              </a:ext>
            </a:extLst>
          </p:cNvPr>
          <p:cNvCxnSpPr>
            <a:cxnSpLocks/>
          </p:cNvCxnSpPr>
          <p:nvPr/>
        </p:nvCxnSpPr>
        <p:spPr>
          <a:xfrm>
            <a:off x="6059949" y="1983329"/>
            <a:ext cx="0" cy="432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Kuva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0000" y="6488848"/>
            <a:ext cx="5472587" cy="319101"/>
          </a:xfrm>
          <a:prstGeom prst="rect">
            <a:avLst/>
          </a:prstGeom>
        </p:spPr>
      </p:pic>
    </p:spTree>
    <p:extLst>
      <p:ext uri="{BB962C8B-B14F-4D97-AF65-F5344CB8AC3E}">
        <p14:creationId xmlns:p14="http://schemas.microsoft.com/office/powerpoint/2010/main" val="2184431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_Otsikko ja sisältö kuva 1/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5B97F5B-1B58-664F-B3D8-559D5761AF10}"/>
              </a:ext>
            </a:extLst>
          </p:cNvPr>
          <p:cNvSpPr>
            <a:spLocks noGrp="1"/>
          </p:cNvSpPr>
          <p:nvPr>
            <p:ph type="pic" sz="quarter" idx="13"/>
          </p:nvPr>
        </p:nvSpPr>
        <p:spPr>
          <a:xfrm>
            <a:off x="7734680" y="1"/>
            <a:ext cx="4456371" cy="6859185"/>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8" name="Otsikko 7"/>
          <p:cNvSpPr>
            <a:spLocks noGrp="1"/>
          </p:cNvSpPr>
          <p:nvPr>
            <p:ph type="title"/>
          </p:nvPr>
        </p:nvSpPr>
        <p:spPr>
          <a:xfrm>
            <a:off x="577047" y="313787"/>
            <a:ext cx="7200000" cy="1299027"/>
          </a:xfrm>
        </p:spPr>
        <p:txBody>
          <a:bodyPr/>
          <a:lstStyle>
            <a:lvl1pPr>
              <a:defRPr>
                <a:solidFill>
                  <a:schemeClr val="tx2"/>
                </a:solidFill>
              </a:defRPr>
            </a:lvl1pPr>
          </a:lstStyle>
          <a:p>
            <a:r>
              <a:rPr lang="fi-FI"/>
              <a:t>Muokkaa ots. perustyyl. napsautt.</a:t>
            </a:r>
            <a:endParaRPr lang="fi-FI" dirty="0"/>
          </a:p>
        </p:txBody>
      </p:sp>
      <p:sp>
        <p:nvSpPr>
          <p:cNvPr id="3" name="Sisällön paikkamerkki 2"/>
          <p:cNvSpPr>
            <a:spLocks noGrp="1"/>
          </p:cNvSpPr>
          <p:nvPr>
            <p:ph idx="1"/>
          </p:nvPr>
        </p:nvSpPr>
        <p:spPr>
          <a:xfrm>
            <a:off x="577047" y="1881330"/>
            <a:ext cx="6960000" cy="4524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76C25083-4F68-4FD0-AC90-E6882567D2E9}" type="slidenum">
              <a:rPr lang="fi-FI" smtClean="0"/>
              <a:t>‹#›</a:t>
            </a:fld>
            <a:endParaRPr lang="fi-FI"/>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DBC9E9A5-01FB-4817-A556-2FA5B62990B4}" type="datetimeFigureOut">
              <a:rPr lang="fi-FI" smtClean="0"/>
              <a:t>2.11.2026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endParaRPr lang="fi-FI"/>
          </a:p>
        </p:txBody>
      </p:sp>
    </p:spTree>
    <p:extLst>
      <p:ext uri="{BB962C8B-B14F-4D97-AF65-F5344CB8AC3E}">
        <p14:creationId xmlns:p14="http://schemas.microsoft.com/office/powerpoint/2010/main" val="2372010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8_Otsikko ja sisältö kuva 2/3">
    <p:spTree>
      <p:nvGrpSpPr>
        <p:cNvPr id="1" name=""/>
        <p:cNvGrpSpPr/>
        <p:nvPr/>
      </p:nvGrpSpPr>
      <p:grpSpPr>
        <a:xfrm>
          <a:off x="0" y="0"/>
          <a:ext cx="0" cy="0"/>
          <a:chOff x="0" y="0"/>
          <a:chExt cx="0" cy="0"/>
        </a:xfrm>
      </p:grpSpPr>
      <p:sp>
        <p:nvSpPr>
          <p:cNvPr id="14" name="Kuvan paikkamerkki 13">
            <a:extLst>
              <a:ext uri="{FF2B5EF4-FFF2-40B4-BE49-F238E27FC236}">
                <a16:creationId xmlns:a16="http://schemas.microsoft.com/office/drawing/2014/main" id="{64BC40CB-B021-DB4D-9726-7923D412A493}"/>
              </a:ext>
            </a:extLst>
          </p:cNvPr>
          <p:cNvSpPr>
            <a:spLocks noGrp="1"/>
          </p:cNvSpPr>
          <p:nvPr>
            <p:ph type="pic" sz="quarter" idx="13"/>
          </p:nvPr>
        </p:nvSpPr>
        <p:spPr>
          <a:xfrm>
            <a:off x="3973189" y="1"/>
            <a:ext cx="8218811" cy="6859185"/>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8" name="Otsikko 7"/>
          <p:cNvSpPr>
            <a:spLocks noGrp="1"/>
          </p:cNvSpPr>
          <p:nvPr>
            <p:ph type="title"/>
          </p:nvPr>
        </p:nvSpPr>
        <p:spPr>
          <a:xfrm>
            <a:off x="577045" y="313787"/>
            <a:ext cx="3600000" cy="1963085"/>
          </a:xfrm>
        </p:spPr>
        <p:txBody>
          <a:bodyPr/>
          <a:lstStyle>
            <a:lvl1pPr>
              <a:defRPr>
                <a:solidFill>
                  <a:schemeClr val="tx2"/>
                </a:solidFill>
              </a:defRPr>
            </a:lvl1pPr>
          </a:lstStyle>
          <a:p>
            <a:r>
              <a:rPr lang="fi-FI"/>
              <a:t>Muokkaa ots. perustyyl. napsautt.</a:t>
            </a:r>
            <a:endParaRPr lang="fi-FI" dirty="0"/>
          </a:p>
        </p:txBody>
      </p:sp>
      <p:sp>
        <p:nvSpPr>
          <p:cNvPr id="3" name="Sisällön paikkamerkki 2"/>
          <p:cNvSpPr>
            <a:spLocks noGrp="1"/>
          </p:cNvSpPr>
          <p:nvPr>
            <p:ph idx="1"/>
          </p:nvPr>
        </p:nvSpPr>
        <p:spPr>
          <a:xfrm>
            <a:off x="577047" y="2564904"/>
            <a:ext cx="3360000" cy="384042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76C25083-4F68-4FD0-AC90-E6882567D2E9}" type="slidenum">
              <a:rPr lang="fi-FI" smtClean="0"/>
              <a:t>‹#›</a:t>
            </a:fld>
            <a:endParaRPr lang="fi-FI"/>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DBC9E9A5-01FB-4817-A556-2FA5B62990B4}" type="datetimeFigureOut">
              <a:rPr lang="fi-FI" smtClean="0"/>
              <a:t>2.11.2026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endParaRPr lang="fi-FI"/>
          </a:p>
        </p:txBody>
      </p:sp>
    </p:spTree>
    <p:extLst>
      <p:ext uri="{BB962C8B-B14F-4D97-AF65-F5344CB8AC3E}">
        <p14:creationId xmlns:p14="http://schemas.microsoft.com/office/powerpoint/2010/main" val="971797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9_Väliotsikko">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1BBE0F1-831B-C54F-9352-AE500835A43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0"/>
            <a:ext cx="12192000" cy="6858000"/>
          </a:xfrm>
          <a:prstGeom prst="rect">
            <a:avLst/>
          </a:prstGeom>
        </p:spPr>
      </p:pic>
      <p:pic>
        <p:nvPicPr>
          <p:cNvPr id="8" name="Kuva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1328" y="6488848"/>
            <a:ext cx="5469931" cy="319101"/>
          </a:xfrm>
          <a:prstGeom prst="rect">
            <a:avLst/>
          </a:prstGeom>
        </p:spPr>
      </p:pic>
      <p:sp>
        <p:nvSpPr>
          <p:cNvPr id="10" name="Otsikko 1"/>
          <p:cNvSpPr>
            <a:spLocks noGrp="1"/>
          </p:cNvSpPr>
          <p:nvPr>
            <p:ph type="ctrTitle"/>
          </p:nvPr>
        </p:nvSpPr>
        <p:spPr>
          <a:xfrm>
            <a:off x="575999" y="548680"/>
            <a:ext cx="6960000" cy="3956083"/>
          </a:xfrm>
        </p:spPr>
        <p:txBody>
          <a:bodyPr anchor="b" anchorCtr="0">
            <a:noAutofit/>
          </a:bodyPr>
          <a:lstStyle>
            <a:lvl1pPr algn="l">
              <a:defRPr sz="5333">
                <a:solidFill>
                  <a:schemeClr val="bg1"/>
                </a:solidFill>
              </a:defRPr>
            </a:lvl1pPr>
          </a:lstStyle>
          <a:p>
            <a:r>
              <a:rPr lang="fi-FI"/>
              <a:t>Muokkaa ots. perustyyl. napsautt.</a:t>
            </a:r>
            <a:endParaRPr lang="fi-FI" dirty="0"/>
          </a:p>
        </p:txBody>
      </p:sp>
      <p:sp>
        <p:nvSpPr>
          <p:cNvPr id="11" name="Alaotsikko 2"/>
          <p:cNvSpPr>
            <a:spLocks noGrp="1"/>
          </p:cNvSpPr>
          <p:nvPr>
            <p:ph type="subTitle" idx="1"/>
          </p:nvPr>
        </p:nvSpPr>
        <p:spPr>
          <a:xfrm>
            <a:off x="576000" y="4677139"/>
            <a:ext cx="6960000" cy="2016224"/>
          </a:xfrm>
        </p:spPr>
        <p:txBody>
          <a:bodyPr>
            <a:normAutofit/>
          </a:bodyPr>
          <a:lstStyle>
            <a:lvl1pPr marL="0" indent="0" algn="l">
              <a:spcBef>
                <a:spcPts val="0"/>
              </a:spcBef>
              <a:buNone/>
              <a:defRPr sz="240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endParaRPr lang="fi-FI" dirty="0"/>
          </a:p>
        </p:txBody>
      </p:sp>
    </p:spTree>
    <p:extLst>
      <p:ext uri="{BB962C8B-B14F-4D97-AF65-F5344CB8AC3E}">
        <p14:creationId xmlns:p14="http://schemas.microsoft.com/office/powerpoint/2010/main" val="2124954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0_Väliotsikko ja kuva 1/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5602F7D5-9303-9C46-A40B-89792C6EDCF4}"/>
              </a:ext>
            </a:extLst>
          </p:cNvPr>
          <p:cNvSpPr>
            <a:spLocks noGrp="1"/>
          </p:cNvSpPr>
          <p:nvPr>
            <p:ph type="pic" sz="quarter" idx="13"/>
          </p:nvPr>
        </p:nvSpPr>
        <p:spPr>
          <a:xfrm>
            <a:off x="7734680" y="1"/>
            <a:ext cx="4456371" cy="6859185"/>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r>
              <a:rPr lang="fi-FI"/>
              <a:t>Lisää kuva napsauttamalla kuvaketta</a:t>
            </a:r>
          </a:p>
        </p:txBody>
      </p:sp>
      <p:sp>
        <p:nvSpPr>
          <p:cNvPr id="10" name="Otsikko 1"/>
          <p:cNvSpPr>
            <a:spLocks noGrp="1"/>
          </p:cNvSpPr>
          <p:nvPr>
            <p:ph type="ctrTitle"/>
          </p:nvPr>
        </p:nvSpPr>
        <p:spPr>
          <a:xfrm>
            <a:off x="575999" y="548680"/>
            <a:ext cx="6960000" cy="3956083"/>
          </a:xfrm>
        </p:spPr>
        <p:txBody>
          <a:bodyPr anchor="b" anchorCtr="0">
            <a:noAutofit/>
          </a:bodyPr>
          <a:lstStyle>
            <a:lvl1pPr algn="l">
              <a:defRPr sz="5333">
                <a:solidFill>
                  <a:schemeClr val="tx1"/>
                </a:solidFill>
              </a:defRPr>
            </a:lvl1pPr>
          </a:lstStyle>
          <a:p>
            <a:r>
              <a:rPr lang="fi-FI"/>
              <a:t>Muokkaa ots. perustyyl. napsautt.</a:t>
            </a:r>
            <a:endParaRPr lang="fi-FI" dirty="0"/>
          </a:p>
        </p:txBody>
      </p:sp>
      <p:sp>
        <p:nvSpPr>
          <p:cNvPr id="11" name="Alaotsikko 2"/>
          <p:cNvSpPr>
            <a:spLocks noGrp="1"/>
          </p:cNvSpPr>
          <p:nvPr>
            <p:ph type="subTitle" idx="1"/>
          </p:nvPr>
        </p:nvSpPr>
        <p:spPr>
          <a:xfrm>
            <a:off x="576000" y="4677139"/>
            <a:ext cx="6960000" cy="2016224"/>
          </a:xfrm>
        </p:spPr>
        <p:txBody>
          <a:bodyPr>
            <a:normAutofit/>
          </a:bodyPr>
          <a:lstStyle>
            <a:lvl1pPr marL="0" indent="0" algn="l">
              <a:spcBef>
                <a:spcPts val="0"/>
              </a:spcBef>
              <a:buNone/>
              <a:defRPr sz="24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endParaRPr lang="fi-FI" dirty="0"/>
          </a:p>
        </p:txBody>
      </p:sp>
    </p:spTree>
    <p:extLst>
      <p:ext uri="{BB962C8B-B14F-4D97-AF65-F5344CB8AC3E}">
        <p14:creationId xmlns:p14="http://schemas.microsoft.com/office/powerpoint/2010/main" val="2055371971"/>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1_Väliotsikko ja kuva 2/3">
    <p:bg>
      <p:bgRef idx="1001">
        <a:schemeClr val="bg2"/>
      </p:bgRef>
    </p:bg>
    <p:spTree>
      <p:nvGrpSpPr>
        <p:cNvPr id="1" name=""/>
        <p:cNvGrpSpPr/>
        <p:nvPr/>
      </p:nvGrpSpPr>
      <p:grpSpPr>
        <a:xfrm>
          <a:off x="0" y="0"/>
          <a:ext cx="0" cy="0"/>
          <a:chOff x="0" y="0"/>
          <a:chExt cx="0" cy="0"/>
        </a:xfrm>
      </p:grpSpPr>
      <p:sp>
        <p:nvSpPr>
          <p:cNvPr id="7" name="Kuvan paikkamerkki 13">
            <a:extLst>
              <a:ext uri="{FF2B5EF4-FFF2-40B4-BE49-F238E27FC236}">
                <a16:creationId xmlns:a16="http://schemas.microsoft.com/office/drawing/2014/main" id="{0B938A23-8DC8-504B-8946-832E4E2D79DC}"/>
              </a:ext>
            </a:extLst>
          </p:cNvPr>
          <p:cNvSpPr>
            <a:spLocks noGrp="1"/>
          </p:cNvSpPr>
          <p:nvPr>
            <p:ph type="pic" sz="quarter" idx="13"/>
          </p:nvPr>
        </p:nvSpPr>
        <p:spPr>
          <a:xfrm>
            <a:off x="3973189" y="1"/>
            <a:ext cx="8218811" cy="6859185"/>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r>
              <a:rPr lang="fi-FI"/>
              <a:t>Lisää kuva napsauttamalla kuvaketta</a:t>
            </a:r>
          </a:p>
        </p:txBody>
      </p:sp>
      <p:sp>
        <p:nvSpPr>
          <p:cNvPr id="10" name="Otsikko 1"/>
          <p:cNvSpPr>
            <a:spLocks noGrp="1"/>
          </p:cNvSpPr>
          <p:nvPr>
            <p:ph type="ctrTitle"/>
          </p:nvPr>
        </p:nvSpPr>
        <p:spPr>
          <a:xfrm>
            <a:off x="575999" y="548680"/>
            <a:ext cx="3360000" cy="3956083"/>
          </a:xfrm>
        </p:spPr>
        <p:txBody>
          <a:bodyPr anchor="b" anchorCtr="0">
            <a:noAutofit/>
          </a:bodyPr>
          <a:lstStyle>
            <a:lvl1pPr algn="l">
              <a:defRPr sz="5333">
                <a:solidFill>
                  <a:schemeClr val="tx1"/>
                </a:solidFill>
              </a:defRPr>
            </a:lvl1pPr>
          </a:lstStyle>
          <a:p>
            <a:r>
              <a:rPr lang="fi-FI"/>
              <a:t>Muokkaa ots. perustyyl. napsautt.</a:t>
            </a:r>
            <a:endParaRPr lang="fi-FI" dirty="0"/>
          </a:p>
        </p:txBody>
      </p:sp>
      <p:sp>
        <p:nvSpPr>
          <p:cNvPr id="11" name="Alaotsikko 2"/>
          <p:cNvSpPr>
            <a:spLocks noGrp="1"/>
          </p:cNvSpPr>
          <p:nvPr>
            <p:ph type="subTitle" idx="1"/>
          </p:nvPr>
        </p:nvSpPr>
        <p:spPr>
          <a:xfrm>
            <a:off x="576000" y="4677139"/>
            <a:ext cx="3360000" cy="2016224"/>
          </a:xfrm>
        </p:spPr>
        <p:txBody>
          <a:bodyPr>
            <a:normAutofit/>
          </a:bodyPr>
          <a:lstStyle>
            <a:lvl1pPr marL="0" indent="0" algn="l">
              <a:spcBef>
                <a:spcPts val="0"/>
              </a:spcBef>
              <a:buNone/>
              <a:defRPr sz="24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endParaRPr lang="fi-FI" dirty="0"/>
          </a:p>
        </p:txBody>
      </p:sp>
    </p:spTree>
    <p:extLst>
      <p:ext uri="{BB962C8B-B14F-4D97-AF65-F5344CB8AC3E}">
        <p14:creationId xmlns:p14="http://schemas.microsoft.com/office/powerpoint/2010/main" val="3264906845"/>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2_Tyhjä">
    <p:spTree>
      <p:nvGrpSpPr>
        <p:cNvPr id="1" name=""/>
        <p:cNvGrpSpPr/>
        <p:nvPr/>
      </p:nvGrpSpPr>
      <p:grpSpPr>
        <a:xfrm>
          <a:off x="0" y="0"/>
          <a:ext cx="0" cy="0"/>
          <a:chOff x="0" y="0"/>
          <a:chExt cx="0" cy="0"/>
        </a:xfrm>
      </p:grpSpPr>
      <p:sp>
        <p:nvSpPr>
          <p:cNvPr id="4"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76C25083-4F68-4FD0-AC90-E6882567D2E9}" type="slidenum">
              <a:rPr lang="fi-FI" smtClean="0"/>
              <a:t>‹#›</a:t>
            </a:fld>
            <a:endParaRPr lang="fi-FI"/>
          </a:p>
        </p:txBody>
      </p:sp>
      <p:sp>
        <p:nvSpPr>
          <p:cNvPr id="3"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DBC9E9A5-01FB-4817-A556-2FA5B62990B4}" type="datetimeFigureOut">
              <a:rPr lang="fi-FI" smtClean="0"/>
              <a:t>2.11.2026</a:t>
            </a:fld>
            <a:endParaRPr lang="fi-FI"/>
          </a:p>
        </p:txBody>
      </p:sp>
      <p:sp>
        <p:nvSpPr>
          <p:cNvPr id="2"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endParaRPr lang="fi-FI"/>
          </a:p>
        </p:txBody>
      </p:sp>
      <p:pic>
        <p:nvPicPr>
          <p:cNvPr id="10" name="Kuva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0000" y="6488848"/>
            <a:ext cx="5472587" cy="319101"/>
          </a:xfrm>
          <a:prstGeom prst="rect">
            <a:avLst/>
          </a:prstGeom>
        </p:spPr>
      </p:pic>
    </p:spTree>
    <p:extLst>
      <p:ext uri="{BB962C8B-B14F-4D97-AF65-F5344CB8AC3E}">
        <p14:creationId xmlns:p14="http://schemas.microsoft.com/office/powerpoint/2010/main" val="1331399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13_Lopetus">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65CA1CE7-8F4F-5B49-958F-CF668763832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0"/>
            <a:ext cx="12192000" cy="6858000"/>
          </a:xfrm>
          <a:prstGeom prst="rect">
            <a:avLst/>
          </a:prstGeom>
        </p:spPr>
      </p:pic>
      <p:sp>
        <p:nvSpPr>
          <p:cNvPr id="95" name="Otsikko 1"/>
          <p:cNvSpPr>
            <a:spLocks noGrp="1"/>
          </p:cNvSpPr>
          <p:nvPr>
            <p:ph type="ctrTitle" hasCustomPrompt="1"/>
          </p:nvPr>
        </p:nvSpPr>
        <p:spPr>
          <a:xfrm>
            <a:off x="5668106" y="2341010"/>
            <a:ext cx="6178703" cy="1866900"/>
          </a:xfrm>
        </p:spPr>
        <p:txBody>
          <a:bodyPr anchor="b" anchorCtr="0">
            <a:noAutofit/>
          </a:bodyPr>
          <a:lstStyle>
            <a:lvl1pPr algn="l">
              <a:defRPr sz="5333">
                <a:solidFill>
                  <a:srgbClr val="FFFFFF"/>
                </a:solidFill>
              </a:defRPr>
            </a:lvl1pPr>
          </a:lstStyle>
          <a:p>
            <a:r>
              <a:rPr lang="fi-FI" dirty="0"/>
              <a:t>Esityksen päättävä teksti</a:t>
            </a:r>
          </a:p>
        </p:txBody>
      </p:sp>
      <p:sp>
        <p:nvSpPr>
          <p:cNvPr id="96" name="Alaotsikko 2"/>
          <p:cNvSpPr>
            <a:spLocks noGrp="1"/>
          </p:cNvSpPr>
          <p:nvPr>
            <p:ph type="subTitle" idx="1"/>
          </p:nvPr>
        </p:nvSpPr>
        <p:spPr>
          <a:xfrm>
            <a:off x="5668106" y="4550811"/>
            <a:ext cx="6127460" cy="1758509"/>
          </a:xfrm>
        </p:spPr>
        <p:txBody>
          <a:bodyPr>
            <a:normAutofit/>
          </a:bodyPr>
          <a:lstStyle>
            <a:lvl1pPr marL="0" indent="0" algn="l">
              <a:spcBef>
                <a:spcPts val="0"/>
              </a:spcBef>
              <a:buNone/>
              <a:defRPr sz="2400">
                <a:solidFill>
                  <a:srgbClr val="FFFFFF"/>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endParaRPr lang="fi-FI" dirty="0"/>
          </a:p>
        </p:txBody>
      </p:sp>
      <p:pic>
        <p:nvPicPr>
          <p:cNvPr id="9" name="Kuva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1328" y="6488848"/>
            <a:ext cx="5469931" cy="319101"/>
          </a:xfrm>
          <a:prstGeom prst="rect">
            <a:avLst/>
          </a:prstGeom>
        </p:spPr>
      </p:pic>
    </p:spTree>
    <p:extLst>
      <p:ext uri="{BB962C8B-B14F-4D97-AF65-F5344CB8AC3E}">
        <p14:creationId xmlns:p14="http://schemas.microsoft.com/office/powerpoint/2010/main" val="521008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DBC9E9A5-01FB-4817-A556-2FA5B62990B4}" type="datetimeFigureOut">
              <a:rPr lang="fi-FI" smtClean="0"/>
              <a:t>2.11.2026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6C25083-4F68-4FD0-AC90-E6882567D2E9}" type="slidenum">
              <a:rPr lang="fi-FI" smtClean="0"/>
              <a:t>‹#›</a:t>
            </a:fld>
            <a:endParaRPr lang="fi-FI"/>
          </a:p>
        </p:txBody>
      </p:sp>
    </p:spTree>
    <p:extLst>
      <p:ext uri="{BB962C8B-B14F-4D97-AF65-F5344CB8AC3E}">
        <p14:creationId xmlns:p14="http://schemas.microsoft.com/office/powerpoint/2010/main" val="3518806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Pääotsikko">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6EEA18D-8E5C-DF42-9F29-35C93C90FBD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Otsikko 1"/>
          <p:cNvSpPr>
            <a:spLocks noGrp="1"/>
          </p:cNvSpPr>
          <p:nvPr userDrawn="1">
            <p:ph type="ctrTitle"/>
          </p:nvPr>
        </p:nvSpPr>
        <p:spPr>
          <a:xfrm>
            <a:off x="911424" y="2468894"/>
            <a:ext cx="7776864" cy="2794037"/>
          </a:xfrm>
        </p:spPr>
        <p:txBody>
          <a:bodyPr anchor="b" anchorCtr="0">
            <a:noAutofit/>
          </a:bodyPr>
          <a:lstStyle>
            <a:lvl1pPr algn="l">
              <a:defRPr sz="5333">
                <a:solidFill>
                  <a:srgbClr val="FFFFFF"/>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911424" y="5419437"/>
            <a:ext cx="7776864" cy="889884"/>
          </a:xfrm>
        </p:spPr>
        <p:txBody>
          <a:bodyPr>
            <a:normAutofit/>
          </a:bodyPr>
          <a:lstStyle>
            <a:lvl1pPr marL="0" indent="0" algn="l">
              <a:spcBef>
                <a:spcPts val="0"/>
              </a:spcBef>
              <a:buNone/>
              <a:defRPr sz="2400">
                <a:solidFill>
                  <a:srgbClr val="FFFFFF"/>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a:t>
            </a:r>
            <a:r>
              <a:rPr lang="fi-FI" err="1"/>
              <a:t>napsautt</a:t>
            </a:r>
            <a:r>
              <a:rPr lang="fi-FI"/>
              <a:t>.</a:t>
            </a:r>
          </a:p>
        </p:txBody>
      </p:sp>
      <p:pic>
        <p:nvPicPr>
          <p:cNvPr id="6" name="Kuva 5" descr="OKM tunnu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1424" y="644691"/>
            <a:ext cx="5634613" cy="878400"/>
          </a:xfrm>
          <a:prstGeom prst="rect">
            <a:avLst/>
          </a:prstGeom>
        </p:spPr>
      </p:pic>
    </p:spTree>
    <p:extLst>
      <p:ext uri="{BB962C8B-B14F-4D97-AF65-F5344CB8AC3E}">
        <p14:creationId xmlns:p14="http://schemas.microsoft.com/office/powerpoint/2010/main" val="10518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Pääotsikko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D78FCBA2-DE0D-2247-9A77-30649856456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094133" y="0"/>
            <a:ext cx="4097867" cy="6858000"/>
          </a:xfrm>
          <a:prstGeom prst="rect">
            <a:avLst/>
          </a:prstGeom>
        </p:spPr>
      </p:pic>
      <p:sp>
        <p:nvSpPr>
          <p:cNvPr id="10" name="Otsikko 1"/>
          <p:cNvSpPr>
            <a:spLocks noGrp="1"/>
          </p:cNvSpPr>
          <p:nvPr userDrawn="1">
            <p:ph type="ctrTitle"/>
          </p:nvPr>
        </p:nvSpPr>
        <p:spPr>
          <a:xfrm>
            <a:off x="911424" y="2468894"/>
            <a:ext cx="7776864" cy="2794037"/>
          </a:xfrm>
        </p:spPr>
        <p:txBody>
          <a:bodyPr anchor="b" anchorCtr="0">
            <a:noAutofit/>
          </a:bodyPr>
          <a:lstStyle>
            <a:lvl1pPr algn="l">
              <a:defRPr sz="5333">
                <a:solidFill>
                  <a:schemeClr val="tx2"/>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911424" y="5419437"/>
            <a:ext cx="7776864" cy="889884"/>
          </a:xfrm>
        </p:spPr>
        <p:txBody>
          <a:bodyPr>
            <a:normAutofit/>
          </a:bodyPr>
          <a:lstStyle>
            <a:lvl1pPr marL="0" indent="0" algn="l">
              <a:spcBef>
                <a:spcPts val="0"/>
              </a:spcBef>
              <a:buNone/>
              <a:defRPr sz="24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a:t>
            </a:r>
            <a:r>
              <a:rPr lang="fi-FI" err="1"/>
              <a:t>napsautt</a:t>
            </a:r>
            <a:r>
              <a:rPr lang="fi-FI"/>
              <a:t>.</a:t>
            </a:r>
          </a:p>
        </p:txBody>
      </p:sp>
      <p:pic>
        <p:nvPicPr>
          <p:cNvPr id="7" name="Kuva 6" descr="OKM tunnu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05935" y="548680"/>
            <a:ext cx="5637673" cy="878400"/>
          </a:xfrm>
          <a:prstGeom prst="rect">
            <a:avLst/>
          </a:prstGeom>
        </p:spPr>
      </p:pic>
    </p:spTree>
    <p:extLst>
      <p:ext uri="{BB962C8B-B14F-4D97-AF65-F5344CB8AC3E}">
        <p14:creationId xmlns:p14="http://schemas.microsoft.com/office/powerpoint/2010/main" val="21418000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Otsikko ja sisältö">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7C533C68-251E-E644-B3E6-CDE0C3002EBE}"/>
              </a:ext>
            </a:extLst>
          </p:cNvPr>
          <p:cNvPicPr>
            <a:picLocks noChangeAspect="1"/>
          </p:cNvPicPr>
          <p:nvPr userDrawn="1"/>
        </p:nvPicPr>
        <p:blipFill>
          <a:blip r:embed="rId2"/>
          <a:stretch>
            <a:fillRect/>
          </a:stretch>
        </p:blipFill>
        <p:spPr>
          <a:xfrm>
            <a:off x="8212667" y="0"/>
            <a:ext cx="3979333" cy="6858000"/>
          </a:xfrm>
          <a:prstGeom prst="rect">
            <a:avLst/>
          </a:prstGeom>
        </p:spPr>
      </p:pic>
      <p:sp>
        <p:nvSpPr>
          <p:cNvPr id="8" name="Otsikko 7"/>
          <p:cNvSpPr>
            <a:spLocks noGrp="1"/>
          </p:cNvSpPr>
          <p:nvPr userDrawn="1">
            <p:ph type="title"/>
          </p:nvPr>
        </p:nvSpPr>
        <p:spPr>
          <a:xfrm>
            <a:off x="577047" y="313787"/>
            <a:ext cx="10319487" cy="1299027"/>
          </a:xfrm>
        </p:spPr>
        <p:txBody>
          <a:bodyPr/>
          <a:lstStyle>
            <a:lvl1pPr>
              <a:defRPr>
                <a:solidFill>
                  <a:schemeClr val="tx2"/>
                </a:solidFill>
              </a:defRPr>
            </a:lvl1pPr>
          </a:lstStyle>
          <a:p>
            <a:r>
              <a:rPr lang="fi-FI"/>
              <a:t>Muokkaa ots. perustyyl. napsautt.</a:t>
            </a:r>
          </a:p>
        </p:txBody>
      </p:sp>
      <p:sp>
        <p:nvSpPr>
          <p:cNvPr id="3" name="Sisällön paikkamerkki 2">
            <a:extLst>
              <a:ext uri="{C183D7F6-B498-43B3-948B-1728B52AA6E4}">
                <adec:decorative xmlns:adec="http://schemas.microsoft.com/office/drawing/2017/decorative" val="1"/>
              </a:ext>
            </a:extLst>
          </p:cNvPr>
          <p:cNvSpPr>
            <a:spLocks noGrp="1"/>
          </p:cNvSpPr>
          <p:nvPr userDrawn="1">
            <p:ph idx="1"/>
          </p:nvPr>
        </p:nvSpPr>
        <p:spPr>
          <a:xfrm>
            <a:off x="577047" y="1881330"/>
            <a:ext cx="10319487" cy="4524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2.11.2026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pic>
        <p:nvPicPr>
          <p:cNvPr id="14" name="Kuva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00000" y="6488848"/>
            <a:ext cx="5472587" cy="319101"/>
          </a:xfrm>
          <a:prstGeom prst="rect">
            <a:avLst/>
          </a:prstGeom>
        </p:spPr>
      </p:pic>
    </p:spTree>
    <p:extLst>
      <p:ext uri="{BB962C8B-B14F-4D97-AF65-F5344CB8AC3E}">
        <p14:creationId xmlns:p14="http://schemas.microsoft.com/office/powerpoint/2010/main" val="27211325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Otsikko ja sisältö tyhjä">
    <p:spTree>
      <p:nvGrpSpPr>
        <p:cNvPr id="1" name=""/>
        <p:cNvGrpSpPr/>
        <p:nvPr/>
      </p:nvGrpSpPr>
      <p:grpSpPr>
        <a:xfrm>
          <a:off x="0" y="0"/>
          <a:ext cx="0" cy="0"/>
          <a:chOff x="0" y="0"/>
          <a:chExt cx="0" cy="0"/>
        </a:xfrm>
      </p:grpSpPr>
      <p:sp>
        <p:nvSpPr>
          <p:cNvPr id="8" name="Otsikko 7"/>
          <p:cNvSpPr>
            <a:spLocks noGrp="1"/>
          </p:cNvSpPr>
          <p:nvPr>
            <p:ph type="title"/>
          </p:nvPr>
        </p:nvSpPr>
        <p:spPr>
          <a:xfrm>
            <a:off x="577047" y="313787"/>
            <a:ext cx="10965805" cy="1299027"/>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577047" y="1881330"/>
            <a:ext cx="10965805" cy="4524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9"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DE55D46C-FFDD-D244-BC09-59C228F6F1B8}" type="datetime1">
              <a:rPr lang="fi-FI" smtClean="0"/>
              <a:t>2.11.2026</a:t>
            </a:fld>
            <a:endParaRPr lang="fi-FI"/>
          </a:p>
        </p:txBody>
      </p:sp>
      <p:sp>
        <p:nvSpPr>
          <p:cNvPr id="13"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r>
              <a:rPr lang="fi-FI"/>
              <a:t>Lorem ipsum</a:t>
            </a:r>
          </a:p>
        </p:txBody>
      </p:sp>
      <p:pic>
        <p:nvPicPr>
          <p:cNvPr id="12" name="Kuva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0000" y="6488848"/>
            <a:ext cx="5472587" cy="319101"/>
          </a:xfrm>
          <a:prstGeom prst="rect">
            <a:avLst/>
          </a:prstGeom>
        </p:spPr>
      </p:pic>
    </p:spTree>
    <p:extLst>
      <p:ext uri="{BB962C8B-B14F-4D97-AF65-F5344CB8AC3E}">
        <p14:creationId xmlns:p14="http://schemas.microsoft.com/office/powerpoint/2010/main" val="279573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5_Otsikko ja sisältö 2 palsta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6E0330A5-0DA1-C444-9FE6-FC75D0C6758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8212667" y="0"/>
            <a:ext cx="3979333" cy="6858000"/>
          </a:xfrm>
          <a:prstGeom prst="rect">
            <a:avLst/>
          </a:prstGeom>
        </p:spPr>
      </p:pic>
      <p:sp>
        <p:nvSpPr>
          <p:cNvPr id="8" name="Otsikko 7"/>
          <p:cNvSpPr>
            <a:spLocks noGrp="1"/>
          </p:cNvSpPr>
          <p:nvPr userDrawn="1">
            <p:ph type="title"/>
          </p:nvPr>
        </p:nvSpPr>
        <p:spPr>
          <a:xfrm>
            <a:off x="577047" y="313787"/>
            <a:ext cx="10319487" cy="1299027"/>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userDrawn="1">
            <p:ph idx="1"/>
          </p:nvPr>
        </p:nvSpPr>
        <p:spPr>
          <a:xfrm>
            <a:off x="577047" y="1881330"/>
            <a:ext cx="10319487" cy="4524001"/>
          </a:xfrm>
        </p:spPr>
        <p:txBody>
          <a:bodyPr numCol="2" spcCol="216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A6B51CB7-8F1B-444E-B8D3-CD39903DB0C1}" type="datetime1">
              <a:rPr lang="fi-FI" smtClean="0"/>
              <a:t>2.11.2026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cxnSp>
        <p:nvCxnSpPr>
          <p:cNvPr id="11" name="Suora yhdysviiva 10">
            <a:extLst>
              <a:ext uri="{FF2B5EF4-FFF2-40B4-BE49-F238E27FC236}">
                <a16:creationId xmlns:a16="http://schemas.microsoft.com/office/drawing/2014/main" id="{68B4D6E2-689A-1F4F-9976-BA0517E5E5F3}"/>
              </a:ext>
              <a:ext uri="{C183D7F6-B498-43B3-948B-1728B52AA6E4}">
                <adec:decorative xmlns:adec="http://schemas.microsoft.com/office/drawing/2017/decorative" val="1"/>
              </a:ext>
            </a:extLst>
          </p:cNvPr>
          <p:cNvCxnSpPr>
            <a:cxnSpLocks/>
          </p:cNvCxnSpPr>
          <p:nvPr userDrawn="1"/>
        </p:nvCxnSpPr>
        <p:spPr>
          <a:xfrm>
            <a:off x="5736789" y="1983329"/>
            <a:ext cx="0" cy="432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6" name="Kuva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00000" y="6488848"/>
            <a:ext cx="5472587" cy="319101"/>
          </a:xfrm>
          <a:prstGeom prst="rect">
            <a:avLst/>
          </a:prstGeom>
        </p:spPr>
      </p:pic>
    </p:spTree>
    <p:extLst>
      <p:ext uri="{BB962C8B-B14F-4D97-AF65-F5344CB8AC3E}">
        <p14:creationId xmlns:p14="http://schemas.microsoft.com/office/powerpoint/2010/main" val="18371883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Otsikko ja sisältö 2 palstaa tyhjä">
    <p:spTree>
      <p:nvGrpSpPr>
        <p:cNvPr id="1" name=""/>
        <p:cNvGrpSpPr/>
        <p:nvPr/>
      </p:nvGrpSpPr>
      <p:grpSpPr>
        <a:xfrm>
          <a:off x="0" y="0"/>
          <a:ext cx="0" cy="0"/>
          <a:chOff x="0" y="0"/>
          <a:chExt cx="0" cy="0"/>
        </a:xfrm>
      </p:grpSpPr>
      <p:sp>
        <p:nvSpPr>
          <p:cNvPr id="8" name="Otsikko 7"/>
          <p:cNvSpPr>
            <a:spLocks noGrp="1"/>
          </p:cNvSpPr>
          <p:nvPr>
            <p:ph type="title"/>
          </p:nvPr>
        </p:nvSpPr>
        <p:spPr>
          <a:xfrm>
            <a:off x="577047" y="313787"/>
            <a:ext cx="10965805" cy="1299027"/>
          </a:xfrm>
        </p:spPr>
        <p:txBody>
          <a:bodyPr/>
          <a:lstStyle>
            <a:lvl1pPr>
              <a:defRPr>
                <a:solidFill>
                  <a:schemeClr val="tx2"/>
                </a:solidFill>
              </a:defRPr>
            </a:lvl1pPr>
          </a:lstStyle>
          <a:p>
            <a:r>
              <a:rPr lang="fi-FI"/>
              <a:t>Muokkaa ots. perustyyl. napsautt.</a:t>
            </a:r>
          </a:p>
        </p:txBody>
      </p:sp>
      <p:sp>
        <p:nvSpPr>
          <p:cNvPr id="3" name="Sisällön paikkamerkki 2"/>
          <p:cNvSpPr>
            <a:spLocks noGrp="1"/>
          </p:cNvSpPr>
          <p:nvPr>
            <p:ph idx="1"/>
          </p:nvPr>
        </p:nvSpPr>
        <p:spPr>
          <a:xfrm>
            <a:off x="577047" y="1881330"/>
            <a:ext cx="10965805" cy="4524001"/>
          </a:xfrm>
        </p:spPr>
        <p:txBody>
          <a:bodyPr numCol="2" spcCol="28800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9"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B0946121-9641-4246-86F5-98C73DC6AF7E}" type="datetime1">
              <a:rPr lang="fi-FI" smtClean="0"/>
              <a:t>2.11.2026</a:t>
            </a:fld>
            <a:endParaRPr lang="fi-FI"/>
          </a:p>
        </p:txBody>
      </p:sp>
      <p:sp>
        <p:nvSpPr>
          <p:cNvPr id="13"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r>
              <a:rPr lang="fi-FI"/>
              <a:t>Lorem ipsum</a:t>
            </a:r>
          </a:p>
        </p:txBody>
      </p:sp>
      <p:cxnSp>
        <p:nvCxnSpPr>
          <p:cNvPr id="11" name="Suora yhdysviiva 10">
            <a:extLst>
              <a:ext uri="{FF2B5EF4-FFF2-40B4-BE49-F238E27FC236}">
                <a16:creationId xmlns:a16="http://schemas.microsoft.com/office/drawing/2014/main" id="{3C899878-C8EA-C64E-8729-F9BF18C785E0}"/>
              </a:ext>
              <a:ext uri="{C183D7F6-B498-43B3-948B-1728B52AA6E4}">
                <adec:decorative xmlns:adec="http://schemas.microsoft.com/office/drawing/2017/decorative" val="1"/>
              </a:ext>
            </a:extLst>
          </p:cNvPr>
          <p:cNvCxnSpPr>
            <a:cxnSpLocks/>
          </p:cNvCxnSpPr>
          <p:nvPr userDrawn="1"/>
        </p:nvCxnSpPr>
        <p:spPr>
          <a:xfrm>
            <a:off x="6059949" y="1983329"/>
            <a:ext cx="0" cy="432000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Kuva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0000" y="6488848"/>
            <a:ext cx="5472587" cy="319101"/>
          </a:xfrm>
          <a:prstGeom prst="rect">
            <a:avLst/>
          </a:prstGeom>
        </p:spPr>
      </p:pic>
    </p:spTree>
    <p:extLst>
      <p:ext uri="{BB962C8B-B14F-4D97-AF65-F5344CB8AC3E}">
        <p14:creationId xmlns:p14="http://schemas.microsoft.com/office/powerpoint/2010/main" val="18245046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Otsikko ja sisältö kuva 1/3">
    <p:spTree>
      <p:nvGrpSpPr>
        <p:cNvPr id="1" name=""/>
        <p:cNvGrpSpPr/>
        <p:nvPr/>
      </p:nvGrpSpPr>
      <p:grpSpPr>
        <a:xfrm>
          <a:off x="0" y="0"/>
          <a:ext cx="0" cy="0"/>
          <a:chOff x="0" y="0"/>
          <a:chExt cx="0" cy="0"/>
        </a:xfrm>
      </p:grpSpPr>
      <p:sp>
        <p:nvSpPr>
          <p:cNvPr id="11" name="Kuvan paikkamerkki 10">
            <a:extLst>
              <a:ext uri="{FF2B5EF4-FFF2-40B4-BE49-F238E27FC236}">
                <a16:creationId xmlns:a16="http://schemas.microsoft.com/office/drawing/2014/main" id="{A36FD62D-621F-DC42-A6F4-A2F7114204F7}"/>
              </a:ext>
            </a:extLst>
          </p:cNvPr>
          <p:cNvSpPr>
            <a:spLocks noGrp="1"/>
          </p:cNvSpPr>
          <p:nvPr>
            <p:ph type="pic" sz="quarter" idx="13"/>
          </p:nvPr>
        </p:nvSpPr>
        <p:spPr>
          <a:xfrm>
            <a:off x="7734680" y="1"/>
            <a:ext cx="4456371" cy="6859185"/>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endParaRPr lang="fi-FI"/>
          </a:p>
        </p:txBody>
      </p:sp>
      <p:sp>
        <p:nvSpPr>
          <p:cNvPr id="8" name="Otsikko 7"/>
          <p:cNvSpPr>
            <a:spLocks noGrp="1"/>
          </p:cNvSpPr>
          <p:nvPr userDrawn="1">
            <p:ph type="title"/>
          </p:nvPr>
        </p:nvSpPr>
        <p:spPr>
          <a:xfrm>
            <a:off x="577047" y="313787"/>
            <a:ext cx="7200000" cy="1299027"/>
          </a:xfrm>
        </p:spPr>
        <p:txBody>
          <a:bodyPr/>
          <a:lstStyle>
            <a:lvl1pPr>
              <a:defRPr>
                <a:solidFill>
                  <a:schemeClr val="tx2"/>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p:cNvSpPr>
            <a:spLocks noGrp="1"/>
          </p:cNvSpPr>
          <p:nvPr userDrawn="1">
            <p:ph idx="1"/>
          </p:nvPr>
        </p:nvSpPr>
        <p:spPr>
          <a:xfrm>
            <a:off x="577047" y="1881330"/>
            <a:ext cx="6960000" cy="452400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2.11.2026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3822023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Otsikko ja sisältö kuva 2/3">
    <p:spTree>
      <p:nvGrpSpPr>
        <p:cNvPr id="1" name=""/>
        <p:cNvGrpSpPr/>
        <p:nvPr/>
      </p:nvGrpSpPr>
      <p:grpSpPr>
        <a:xfrm>
          <a:off x="0" y="0"/>
          <a:ext cx="0" cy="0"/>
          <a:chOff x="0" y="0"/>
          <a:chExt cx="0" cy="0"/>
        </a:xfrm>
      </p:grpSpPr>
      <p:sp>
        <p:nvSpPr>
          <p:cNvPr id="10" name="Kuvan paikkamerkki 9">
            <a:extLst>
              <a:ext uri="{FF2B5EF4-FFF2-40B4-BE49-F238E27FC236}">
                <a16:creationId xmlns:a16="http://schemas.microsoft.com/office/drawing/2014/main" id="{1F852BFB-9DA0-0442-959E-69FBAB5E3F98}"/>
              </a:ext>
            </a:extLst>
          </p:cNvPr>
          <p:cNvSpPr>
            <a:spLocks noGrp="1"/>
          </p:cNvSpPr>
          <p:nvPr>
            <p:ph type="pic" sz="quarter" idx="13"/>
          </p:nvPr>
        </p:nvSpPr>
        <p:spPr>
          <a:xfrm>
            <a:off x="3973189" y="1"/>
            <a:ext cx="8218811" cy="6859185"/>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endParaRPr lang="fi-FI"/>
          </a:p>
        </p:txBody>
      </p:sp>
      <p:sp>
        <p:nvSpPr>
          <p:cNvPr id="8" name="Otsikko 7"/>
          <p:cNvSpPr>
            <a:spLocks noGrp="1"/>
          </p:cNvSpPr>
          <p:nvPr userDrawn="1">
            <p:ph type="title"/>
          </p:nvPr>
        </p:nvSpPr>
        <p:spPr>
          <a:xfrm>
            <a:off x="577045" y="313787"/>
            <a:ext cx="3600000" cy="1963085"/>
          </a:xfrm>
        </p:spPr>
        <p:txBody>
          <a:bodyPr/>
          <a:lstStyle>
            <a:lvl1pPr>
              <a:defRPr>
                <a:solidFill>
                  <a:schemeClr val="tx2"/>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p:cNvSpPr>
            <a:spLocks noGrp="1"/>
          </p:cNvSpPr>
          <p:nvPr userDrawn="1">
            <p:ph idx="1"/>
          </p:nvPr>
        </p:nvSpPr>
        <p:spPr>
          <a:xfrm>
            <a:off x="577047" y="2564904"/>
            <a:ext cx="3360000" cy="384042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Dian numeron paikkamerkki 8">
            <a:extLst>
              <a:ext uri="{FF2B5EF4-FFF2-40B4-BE49-F238E27FC236}">
                <a16:creationId xmlns:a16="http://schemas.microsoft.com/office/drawing/2014/main" id="{310A027F-9FF5-CB4C-940B-4F58B54F6A32}"/>
              </a:ext>
            </a:extLst>
          </p:cNvPr>
          <p:cNvSpPr>
            <a:spLocks noGrp="1"/>
          </p:cNvSpPr>
          <p:nvPr>
            <p:ph type="sldNum" sz="quarter" idx="12"/>
          </p:nvPr>
        </p:nvSpPr>
        <p:spPr/>
        <p:txBody>
          <a:body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6" name="Päivämäärän paikkamerkki 5">
            <a:extLst>
              <a:ext uri="{FF2B5EF4-FFF2-40B4-BE49-F238E27FC236}">
                <a16:creationId xmlns:a16="http://schemas.microsoft.com/office/drawing/2014/main" id="{57BCCC73-BADC-C646-99CD-5C980D5385E3}"/>
              </a:ext>
            </a:extLst>
          </p:cNvPr>
          <p:cNvSpPr>
            <a:spLocks noGrp="1"/>
          </p:cNvSpPr>
          <p:nvPr>
            <p:ph type="dt" sz="half" idx="10"/>
          </p:nvPr>
        </p:nvSpPr>
        <p:spPr/>
        <p:txBody>
          <a:bodyPr/>
          <a:lstStyle/>
          <a:p>
            <a:fld id="{23F2CBD4-DFD8-5A41-8E32-433BE3A53EED}" type="datetime1">
              <a:rPr lang="fi-FI" smtClean="0"/>
              <a:t>2.11.2026</a:t>
            </a:fld>
            <a:endParaRPr lang="fi-FI"/>
          </a:p>
        </p:txBody>
      </p:sp>
      <p:sp>
        <p:nvSpPr>
          <p:cNvPr id="7" name="Alatunnisteen paikkamerkki 6">
            <a:extLst>
              <a:ext uri="{FF2B5EF4-FFF2-40B4-BE49-F238E27FC236}">
                <a16:creationId xmlns:a16="http://schemas.microsoft.com/office/drawing/2014/main" id="{49C94B79-370D-774F-AC35-1F262D9B51FB}"/>
              </a:ext>
            </a:extLst>
          </p:cNvPr>
          <p:cNvSpPr>
            <a:spLocks noGrp="1"/>
          </p:cNvSpPr>
          <p:nvPr>
            <p:ph type="ftr" sz="quarter" idx="11"/>
          </p:nvPr>
        </p:nvSpPr>
        <p:spPr/>
        <p:txBody>
          <a:bodyPr/>
          <a:lstStyle/>
          <a:p>
            <a:r>
              <a:rPr lang="fi-FI"/>
              <a:t>Lorem ipsum</a:t>
            </a:r>
          </a:p>
        </p:txBody>
      </p:sp>
    </p:spTree>
    <p:extLst>
      <p:ext uri="{BB962C8B-B14F-4D97-AF65-F5344CB8AC3E}">
        <p14:creationId xmlns:p14="http://schemas.microsoft.com/office/powerpoint/2010/main" val="13589308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9_Väliotsikko">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CF540042-77BC-B146-A22F-6FF3D87A8CB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Otsikko 1"/>
          <p:cNvSpPr>
            <a:spLocks noGrp="1"/>
          </p:cNvSpPr>
          <p:nvPr userDrawn="1">
            <p:ph type="ctrTitle"/>
          </p:nvPr>
        </p:nvSpPr>
        <p:spPr>
          <a:xfrm>
            <a:off x="575999" y="548680"/>
            <a:ext cx="6960000" cy="3956083"/>
          </a:xfrm>
        </p:spPr>
        <p:txBody>
          <a:bodyPr anchor="b" anchorCtr="0">
            <a:noAutofit/>
          </a:bodyPr>
          <a:lstStyle>
            <a:lvl1pPr algn="l">
              <a:defRPr sz="5333">
                <a:solidFill>
                  <a:schemeClr val="bg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576000" y="4677139"/>
            <a:ext cx="6960000" cy="2016224"/>
          </a:xfrm>
        </p:spPr>
        <p:txBody>
          <a:bodyPr>
            <a:normAutofit/>
          </a:bodyPr>
          <a:lstStyle>
            <a:lvl1pPr marL="0" indent="0" algn="l">
              <a:spcBef>
                <a:spcPts val="0"/>
              </a:spcBef>
              <a:buNone/>
              <a:defRPr sz="2400">
                <a:solidFill>
                  <a:schemeClr val="bg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a:t>
            </a:r>
            <a:r>
              <a:rPr lang="fi-FI" err="1"/>
              <a:t>napsautt</a:t>
            </a:r>
            <a:r>
              <a:rPr lang="fi-FI"/>
              <a:t>.</a:t>
            </a:r>
          </a:p>
        </p:txBody>
      </p:sp>
      <p:pic>
        <p:nvPicPr>
          <p:cNvPr id="9" name="Kuva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01328" y="6488848"/>
            <a:ext cx="5469931" cy="319101"/>
          </a:xfrm>
          <a:prstGeom prst="rect">
            <a:avLst/>
          </a:prstGeom>
        </p:spPr>
      </p:pic>
    </p:spTree>
    <p:extLst>
      <p:ext uri="{BB962C8B-B14F-4D97-AF65-F5344CB8AC3E}">
        <p14:creationId xmlns:p14="http://schemas.microsoft.com/office/powerpoint/2010/main" val="25944101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0_Väliotsikko ja kuva 1/3">
    <p:bg>
      <p:bgRef idx="1001">
        <a:schemeClr val="bg2"/>
      </p:bgRef>
    </p:bg>
    <p:spTree>
      <p:nvGrpSpPr>
        <p:cNvPr id="1" name=""/>
        <p:cNvGrpSpPr/>
        <p:nvPr/>
      </p:nvGrpSpPr>
      <p:grpSpPr>
        <a:xfrm>
          <a:off x="0" y="0"/>
          <a:ext cx="0" cy="0"/>
          <a:chOff x="0" y="0"/>
          <a:chExt cx="0" cy="0"/>
        </a:xfrm>
      </p:grpSpPr>
      <p:sp>
        <p:nvSpPr>
          <p:cNvPr id="8" name="Kuvan paikkamerkki 10">
            <a:extLst>
              <a:ext uri="{FF2B5EF4-FFF2-40B4-BE49-F238E27FC236}">
                <a16:creationId xmlns:a16="http://schemas.microsoft.com/office/drawing/2014/main" id="{3A823399-DEEE-AB4F-B377-FBA61A09AAC7}"/>
              </a:ext>
            </a:extLst>
          </p:cNvPr>
          <p:cNvSpPr>
            <a:spLocks noGrp="1"/>
          </p:cNvSpPr>
          <p:nvPr>
            <p:ph type="pic" sz="quarter" idx="13"/>
          </p:nvPr>
        </p:nvSpPr>
        <p:spPr>
          <a:xfrm>
            <a:off x="7734680" y="1"/>
            <a:ext cx="4456371" cy="6859185"/>
          </a:xfrm>
          <a:custGeom>
            <a:avLst/>
            <a:gdLst>
              <a:gd name="connsiteX0" fmla="*/ 770354 w 3342278"/>
              <a:gd name="connsiteY0" fmla="*/ 0 h 5144389"/>
              <a:gd name="connsiteX1" fmla="*/ 3342278 w 3342278"/>
              <a:gd name="connsiteY1" fmla="*/ 0 h 5144389"/>
              <a:gd name="connsiteX2" fmla="*/ 3342278 w 3342278"/>
              <a:gd name="connsiteY2" fmla="*/ 5144389 h 5144389"/>
              <a:gd name="connsiteX3" fmla="*/ 770608 w 3342278"/>
              <a:gd name="connsiteY3" fmla="*/ 5144389 h 5144389"/>
              <a:gd name="connsiteX4" fmla="*/ 228682 w 3342278"/>
              <a:gd name="connsiteY4" fmla="*/ 4017011 h 5144389"/>
              <a:gd name="connsiteX5" fmla="*/ 228682 w 3342278"/>
              <a:gd name="connsiteY5" fmla="*/ 4017010 h 5144389"/>
              <a:gd name="connsiteX6" fmla="*/ 770354 w 334227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42278" h="5144389">
                <a:moveTo>
                  <a:pt x="770354" y="0"/>
                </a:moveTo>
                <a:lnTo>
                  <a:pt x="3342278" y="0"/>
                </a:lnTo>
                <a:lnTo>
                  <a:pt x="3342278" y="5144389"/>
                </a:lnTo>
                <a:lnTo>
                  <a:pt x="770608" y="5144389"/>
                </a:lnTo>
                <a:cubicBezTo>
                  <a:pt x="540216" y="4794542"/>
                  <a:pt x="357942" y="4415355"/>
                  <a:pt x="228682" y="4017011"/>
                </a:cubicBezTo>
                <a:lnTo>
                  <a:pt x="228682" y="4017010"/>
                </a:lnTo>
                <a:cubicBezTo>
                  <a:pt x="-210148" y="2665259"/>
                  <a:pt x="-10897" y="1187625"/>
                  <a:pt x="770354" y="0"/>
                </a:cubicBezTo>
                <a:close/>
              </a:path>
            </a:pathLst>
          </a:custGeom>
        </p:spPr>
        <p:txBody>
          <a:bodyPr wrap="square">
            <a:noAutofit/>
          </a:bodyPr>
          <a:lstStyle/>
          <a:p>
            <a:endParaRPr lang="fi-FI"/>
          </a:p>
        </p:txBody>
      </p:sp>
      <p:sp>
        <p:nvSpPr>
          <p:cNvPr id="10" name="Otsikko 1"/>
          <p:cNvSpPr>
            <a:spLocks noGrp="1"/>
          </p:cNvSpPr>
          <p:nvPr>
            <p:ph type="ctrTitle"/>
          </p:nvPr>
        </p:nvSpPr>
        <p:spPr>
          <a:xfrm>
            <a:off x="575999" y="548680"/>
            <a:ext cx="6960000" cy="3956083"/>
          </a:xfrm>
        </p:spPr>
        <p:txBody>
          <a:bodyPr anchor="b" anchorCtr="0">
            <a:noAutofit/>
          </a:bodyPr>
          <a:lstStyle>
            <a:lvl1pPr algn="l">
              <a:defRPr sz="5333">
                <a:solidFill>
                  <a:schemeClr val="tx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576000" y="4677139"/>
            <a:ext cx="6960000" cy="2016224"/>
          </a:xfrm>
        </p:spPr>
        <p:txBody>
          <a:bodyPr>
            <a:normAutofit/>
          </a:bodyPr>
          <a:lstStyle>
            <a:lvl1pPr marL="0" indent="0" algn="l">
              <a:spcBef>
                <a:spcPts val="0"/>
              </a:spcBef>
              <a:buNone/>
              <a:defRPr sz="24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a:t>
            </a:r>
            <a:r>
              <a:rPr lang="fi-FI" err="1"/>
              <a:t>napsautt</a:t>
            </a:r>
            <a:r>
              <a:rPr lang="fi-FI"/>
              <a:t>.</a:t>
            </a:r>
          </a:p>
        </p:txBody>
      </p:sp>
    </p:spTree>
    <p:extLst>
      <p:ext uri="{BB962C8B-B14F-4D97-AF65-F5344CB8AC3E}">
        <p14:creationId xmlns:p14="http://schemas.microsoft.com/office/powerpoint/2010/main" val="796870880"/>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1_Väliotsikko ja kuva 2/3">
    <p:bg>
      <p:bgRef idx="1001">
        <a:schemeClr val="bg2"/>
      </p:bgRef>
    </p:bg>
    <p:spTree>
      <p:nvGrpSpPr>
        <p:cNvPr id="1" name=""/>
        <p:cNvGrpSpPr/>
        <p:nvPr/>
      </p:nvGrpSpPr>
      <p:grpSpPr>
        <a:xfrm>
          <a:off x="0" y="0"/>
          <a:ext cx="0" cy="0"/>
          <a:chOff x="0" y="0"/>
          <a:chExt cx="0" cy="0"/>
        </a:xfrm>
      </p:grpSpPr>
      <p:sp>
        <p:nvSpPr>
          <p:cNvPr id="7" name="Kuvan paikkamerkki 9">
            <a:extLst>
              <a:ext uri="{FF2B5EF4-FFF2-40B4-BE49-F238E27FC236}">
                <a16:creationId xmlns:a16="http://schemas.microsoft.com/office/drawing/2014/main" id="{B4104795-B654-374D-AA44-D3D604ED23CD}"/>
              </a:ext>
            </a:extLst>
          </p:cNvPr>
          <p:cNvSpPr>
            <a:spLocks noGrp="1"/>
          </p:cNvSpPr>
          <p:nvPr>
            <p:ph type="pic" sz="quarter" idx="13"/>
          </p:nvPr>
        </p:nvSpPr>
        <p:spPr>
          <a:xfrm>
            <a:off x="3973189" y="1"/>
            <a:ext cx="8218811" cy="6859185"/>
          </a:xfrm>
          <a:custGeom>
            <a:avLst/>
            <a:gdLst>
              <a:gd name="connsiteX0" fmla="*/ 769741 w 6164108"/>
              <a:gd name="connsiteY0" fmla="*/ 0 h 5144389"/>
              <a:gd name="connsiteX1" fmla="*/ 6164108 w 6164108"/>
              <a:gd name="connsiteY1" fmla="*/ 0 h 5144389"/>
              <a:gd name="connsiteX2" fmla="*/ 6164108 w 6164108"/>
              <a:gd name="connsiteY2" fmla="*/ 5144389 h 5144389"/>
              <a:gd name="connsiteX3" fmla="*/ 769995 w 6164108"/>
              <a:gd name="connsiteY3" fmla="*/ 5144389 h 5144389"/>
              <a:gd name="connsiteX4" fmla="*/ 228500 w 6164108"/>
              <a:gd name="connsiteY4" fmla="*/ 4017011 h 5144389"/>
              <a:gd name="connsiteX5" fmla="*/ 228500 w 6164108"/>
              <a:gd name="connsiteY5" fmla="*/ 4017010 h 5144389"/>
              <a:gd name="connsiteX6" fmla="*/ 769741 w 6164108"/>
              <a:gd name="connsiteY6" fmla="*/ 0 h 5144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64108" h="5144389">
                <a:moveTo>
                  <a:pt x="769741" y="0"/>
                </a:moveTo>
                <a:lnTo>
                  <a:pt x="6164108" y="0"/>
                </a:lnTo>
                <a:lnTo>
                  <a:pt x="6164108" y="5144389"/>
                </a:lnTo>
                <a:lnTo>
                  <a:pt x="769995" y="5144389"/>
                </a:lnTo>
                <a:cubicBezTo>
                  <a:pt x="539785" y="4794542"/>
                  <a:pt x="357657" y="4415355"/>
                  <a:pt x="228500" y="4017011"/>
                </a:cubicBezTo>
                <a:lnTo>
                  <a:pt x="228500" y="4017010"/>
                </a:lnTo>
                <a:cubicBezTo>
                  <a:pt x="-209981" y="2665259"/>
                  <a:pt x="-10889" y="1187625"/>
                  <a:pt x="769741" y="0"/>
                </a:cubicBezTo>
                <a:close/>
              </a:path>
            </a:pathLst>
          </a:custGeom>
        </p:spPr>
        <p:txBody>
          <a:bodyPr wrap="square">
            <a:noAutofit/>
          </a:bodyPr>
          <a:lstStyle/>
          <a:p>
            <a:endParaRPr lang="fi-FI"/>
          </a:p>
        </p:txBody>
      </p:sp>
      <p:sp>
        <p:nvSpPr>
          <p:cNvPr id="10" name="Otsikko 1"/>
          <p:cNvSpPr>
            <a:spLocks noGrp="1"/>
          </p:cNvSpPr>
          <p:nvPr userDrawn="1">
            <p:ph type="ctrTitle"/>
          </p:nvPr>
        </p:nvSpPr>
        <p:spPr>
          <a:xfrm>
            <a:off x="575999" y="548680"/>
            <a:ext cx="3360000" cy="3956083"/>
          </a:xfrm>
        </p:spPr>
        <p:txBody>
          <a:bodyPr anchor="b" anchorCtr="0">
            <a:noAutofit/>
          </a:bodyPr>
          <a:lstStyle>
            <a:lvl1pPr algn="l">
              <a:defRPr sz="5333">
                <a:solidFill>
                  <a:schemeClr val="tx1"/>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11" name="Alaotsikko 2"/>
          <p:cNvSpPr>
            <a:spLocks noGrp="1"/>
          </p:cNvSpPr>
          <p:nvPr userDrawn="1">
            <p:ph type="subTitle" idx="1"/>
          </p:nvPr>
        </p:nvSpPr>
        <p:spPr>
          <a:xfrm>
            <a:off x="576000" y="4677139"/>
            <a:ext cx="3360000" cy="2016224"/>
          </a:xfrm>
        </p:spPr>
        <p:txBody>
          <a:bodyPr>
            <a:normAutofit/>
          </a:bodyPr>
          <a:lstStyle>
            <a:lvl1pPr marL="0" indent="0" algn="l">
              <a:spcBef>
                <a:spcPts val="0"/>
              </a:spcBef>
              <a:buNone/>
              <a:defRPr sz="240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a:t>
            </a:r>
            <a:r>
              <a:rPr lang="fi-FI" err="1"/>
              <a:t>napsautt</a:t>
            </a:r>
            <a:r>
              <a:rPr lang="fi-FI"/>
              <a:t>.</a:t>
            </a:r>
          </a:p>
        </p:txBody>
      </p:sp>
    </p:spTree>
    <p:extLst>
      <p:ext uri="{BB962C8B-B14F-4D97-AF65-F5344CB8AC3E}">
        <p14:creationId xmlns:p14="http://schemas.microsoft.com/office/powerpoint/2010/main" val="2694268326"/>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Tyhjä">
    <p:spTree>
      <p:nvGrpSpPr>
        <p:cNvPr id="1" name=""/>
        <p:cNvGrpSpPr/>
        <p:nvPr/>
      </p:nvGrpSpPr>
      <p:grpSpPr>
        <a:xfrm>
          <a:off x="0" y="0"/>
          <a:ext cx="0" cy="0"/>
          <a:chOff x="0" y="0"/>
          <a:chExt cx="0" cy="0"/>
        </a:xfrm>
      </p:grpSpPr>
      <p:sp>
        <p:nvSpPr>
          <p:cNvPr id="4" name="Dian numeron paikkamerkki 5"/>
          <p:cNvSpPr>
            <a:spLocks noGrp="1"/>
          </p:cNvSpPr>
          <p:nvPr>
            <p:ph type="sldNum" sz="quarter" idx="12"/>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3" name="Päivämäärän paikkamerkki 3"/>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E931ADD7-83EA-0241-B06B-D43CB2F96A7E}" type="datetime1">
              <a:rPr lang="fi-FI" smtClean="0"/>
              <a:t>2.11.2026</a:t>
            </a:fld>
            <a:endParaRPr lang="fi-FI"/>
          </a:p>
        </p:txBody>
      </p:sp>
      <p:sp>
        <p:nvSpPr>
          <p:cNvPr id="2" name="Alatunnisteen paikkamerkki 4"/>
          <p:cNvSpPr>
            <a:spLocks noGrp="1"/>
          </p:cNvSpPr>
          <p:nvPr>
            <p:ph type="ftr" sz="quarter" idx="11"/>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r>
              <a:rPr lang="fi-FI"/>
              <a:t>Lorem ipsum</a:t>
            </a:r>
          </a:p>
        </p:txBody>
      </p:sp>
      <p:pic>
        <p:nvPicPr>
          <p:cNvPr id="11" name="Kuva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00000" y="6488848"/>
            <a:ext cx="5472587" cy="319101"/>
          </a:xfrm>
          <a:prstGeom prst="rect">
            <a:avLst/>
          </a:prstGeom>
        </p:spPr>
      </p:pic>
    </p:spTree>
    <p:extLst>
      <p:ext uri="{BB962C8B-B14F-4D97-AF65-F5344CB8AC3E}">
        <p14:creationId xmlns:p14="http://schemas.microsoft.com/office/powerpoint/2010/main" val="27173672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3_Lopetus">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47C6964E-0786-FF40-B4BA-E755C8993CD5}"/>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5" name="Otsikko 1"/>
          <p:cNvSpPr>
            <a:spLocks noGrp="1"/>
          </p:cNvSpPr>
          <p:nvPr userDrawn="1">
            <p:ph type="ctrTitle" hasCustomPrompt="1"/>
          </p:nvPr>
        </p:nvSpPr>
        <p:spPr>
          <a:xfrm>
            <a:off x="5668106" y="2341010"/>
            <a:ext cx="6178703" cy="1866900"/>
          </a:xfrm>
        </p:spPr>
        <p:txBody>
          <a:bodyPr anchor="b" anchorCtr="0">
            <a:noAutofit/>
          </a:bodyPr>
          <a:lstStyle>
            <a:lvl1pPr algn="l">
              <a:defRPr sz="5333">
                <a:solidFill>
                  <a:srgbClr val="FFFFFF"/>
                </a:solidFill>
              </a:defRPr>
            </a:lvl1pPr>
          </a:lstStyle>
          <a:p>
            <a:r>
              <a:rPr lang="fi-FI"/>
              <a:t>Esityksen päättävä teksti</a:t>
            </a:r>
          </a:p>
        </p:txBody>
      </p:sp>
      <p:sp>
        <p:nvSpPr>
          <p:cNvPr id="96" name="Alaotsikko 2"/>
          <p:cNvSpPr>
            <a:spLocks noGrp="1"/>
          </p:cNvSpPr>
          <p:nvPr userDrawn="1">
            <p:ph type="subTitle" idx="1"/>
          </p:nvPr>
        </p:nvSpPr>
        <p:spPr>
          <a:xfrm>
            <a:off x="5668106" y="4550811"/>
            <a:ext cx="6127460" cy="1758509"/>
          </a:xfrm>
        </p:spPr>
        <p:txBody>
          <a:bodyPr>
            <a:normAutofit/>
          </a:bodyPr>
          <a:lstStyle>
            <a:lvl1pPr marL="0" indent="0" algn="l">
              <a:spcBef>
                <a:spcPts val="0"/>
              </a:spcBef>
              <a:buNone/>
              <a:defRPr sz="2400">
                <a:solidFill>
                  <a:srgbClr val="FFFFFF"/>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i-FI"/>
              <a:t>Muokkaa alaotsikon perustyyliä napsautt.</a:t>
            </a:r>
          </a:p>
        </p:txBody>
      </p:sp>
      <p:pic>
        <p:nvPicPr>
          <p:cNvPr id="11" name="Kuva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001328" y="6488848"/>
            <a:ext cx="5469931" cy="319101"/>
          </a:xfrm>
          <a:prstGeom prst="rect">
            <a:avLst/>
          </a:prstGeom>
        </p:spPr>
      </p:pic>
    </p:spTree>
    <p:extLst>
      <p:ext uri="{BB962C8B-B14F-4D97-AF65-F5344CB8AC3E}">
        <p14:creationId xmlns:p14="http://schemas.microsoft.com/office/powerpoint/2010/main" val="3804167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576000" y="312000"/>
            <a:ext cx="10769597" cy="1299027"/>
          </a:xfrm>
          <a:prstGeom prst="rect">
            <a:avLst/>
          </a:prstGeom>
        </p:spPr>
        <p:txBody>
          <a:bodyPr vert="horz" lIns="91440" tIns="45720" rIns="91440" bIns="45720" rtlCol="0" anchor="b" anchorCtr="0">
            <a:noAutofit/>
          </a:bodyPr>
          <a:lstStyle/>
          <a:p>
            <a:r>
              <a:rPr lang="fi-FI" dirty="0"/>
              <a:t>Muokkaa </a:t>
            </a:r>
            <a:r>
              <a:rPr lang="fi-FI" dirty="0" err="1"/>
              <a:t>perustyyl</a:t>
            </a:r>
            <a:r>
              <a:rPr lang="fi-FI" dirty="0"/>
              <a:t>. </a:t>
            </a:r>
            <a:r>
              <a:rPr lang="fi-FI" dirty="0" err="1"/>
              <a:t>napsautt</a:t>
            </a:r>
            <a:r>
              <a:rPr lang="fi-FI" dirty="0"/>
              <a:t>.</a:t>
            </a:r>
          </a:p>
        </p:txBody>
      </p:sp>
      <p:sp>
        <p:nvSpPr>
          <p:cNvPr id="3" name="Tekstin paikkamerkki 2"/>
          <p:cNvSpPr>
            <a:spLocks noGrp="1"/>
          </p:cNvSpPr>
          <p:nvPr>
            <p:ph type="body" idx="1"/>
          </p:nvPr>
        </p:nvSpPr>
        <p:spPr>
          <a:xfrm>
            <a:off x="576001" y="1881602"/>
            <a:ext cx="10769599" cy="4331709"/>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ian numeron paikkamerkki 5">
            <a:extLst>
              <a:ext uri="{FF2B5EF4-FFF2-40B4-BE49-F238E27FC236}">
                <a16:creationId xmlns:a16="http://schemas.microsoft.com/office/drawing/2014/main" id="{302805FD-2C99-B24D-A1F0-5CBBF071658C}"/>
              </a:ext>
            </a:extLst>
          </p:cNvPr>
          <p:cNvSpPr>
            <a:spLocks noGrp="1"/>
          </p:cNvSpPr>
          <p:nvPr>
            <p:ph type="sldNum" sz="quarter" idx="4"/>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76C25083-4F68-4FD0-AC90-E6882567D2E9}" type="slidenum">
              <a:rPr lang="fi-FI" smtClean="0"/>
              <a:t>‹#›</a:t>
            </a:fld>
            <a:endParaRPr lang="fi-FI"/>
          </a:p>
        </p:txBody>
      </p:sp>
      <p:sp>
        <p:nvSpPr>
          <p:cNvPr id="5" name="Päivämäärän paikkamerkki 3">
            <a:extLst>
              <a:ext uri="{FF2B5EF4-FFF2-40B4-BE49-F238E27FC236}">
                <a16:creationId xmlns:a16="http://schemas.microsoft.com/office/drawing/2014/main" id="{B0B3E321-BF3D-0844-B5E0-C3C7EDBB0FAF}"/>
              </a:ext>
            </a:extLst>
          </p:cNvPr>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DBC9E9A5-01FB-4817-A556-2FA5B62990B4}" type="datetimeFigureOut">
              <a:rPr lang="fi-FI" smtClean="0"/>
              <a:t>2.11.2026</a:t>
            </a:fld>
            <a:endParaRPr lang="fi-FI"/>
          </a:p>
        </p:txBody>
      </p:sp>
      <p:sp>
        <p:nvSpPr>
          <p:cNvPr id="4" name="Alatunnisteen paikkamerkki 4">
            <a:extLst>
              <a:ext uri="{FF2B5EF4-FFF2-40B4-BE49-F238E27FC236}">
                <a16:creationId xmlns:a16="http://schemas.microsoft.com/office/drawing/2014/main" id="{1B519091-1A7D-2B4B-B4A5-2F1313E39828}"/>
              </a:ext>
            </a:extLst>
          </p:cNvPr>
          <p:cNvSpPr>
            <a:spLocks noGrp="1"/>
          </p:cNvSpPr>
          <p:nvPr>
            <p:ph type="ftr" sz="quarter" idx="3"/>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endParaRPr lang="fi-FI"/>
          </a:p>
        </p:txBody>
      </p:sp>
    </p:spTree>
    <p:extLst>
      <p:ext uri="{BB962C8B-B14F-4D97-AF65-F5344CB8AC3E}">
        <p14:creationId xmlns:p14="http://schemas.microsoft.com/office/powerpoint/2010/main" val="38104624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1219170" rtl="0" eaLnBrk="1" latinLnBrk="0" hangingPunct="1">
        <a:spcBef>
          <a:spcPct val="0"/>
        </a:spcBef>
        <a:buNone/>
        <a:defRPr sz="4267" b="1" kern="1200">
          <a:solidFill>
            <a:schemeClr val="tx2"/>
          </a:solidFill>
          <a:latin typeface="Arial Narrow" panose="020B0606020202030204" pitchFamily="34" charset="0"/>
          <a:ea typeface="+mj-ea"/>
          <a:cs typeface="+mj-cs"/>
        </a:defRPr>
      </a:lvl1pPr>
    </p:titleStyle>
    <p:body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576000" y="312000"/>
            <a:ext cx="10769597" cy="1299027"/>
          </a:xfrm>
          <a:prstGeom prst="rect">
            <a:avLst/>
          </a:prstGeom>
        </p:spPr>
        <p:txBody>
          <a:bodyPr vert="horz" lIns="91440" tIns="45720" rIns="91440" bIns="45720" rtlCol="0" anchor="b" anchorCtr="0">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576001" y="1881602"/>
            <a:ext cx="10769599" cy="4331709"/>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302805FD-2C99-B24D-A1F0-5CBBF071658C}"/>
              </a:ext>
            </a:extLst>
          </p:cNvPr>
          <p:cNvSpPr>
            <a:spLocks noGrp="1"/>
          </p:cNvSpPr>
          <p:nvPr>
            <p:ph type="sldNum" sz="quarter" idx="4"/>
          </p:nvPr>
        </p:nvSpPr>
        <p:spPr>
          <a:xfrm>
            <a:off x="-1" y="6497453"/>
            <a:ext cx="538948" cy="268137"/>
          </a:xfrm>
          <a:prstGeom prst="rect">
            <a:avLst/>
          </a:prstGeom>
        </p:spPr>
        <p:txBody>
          <a:bodyPr rIns="18000" anchor="ctr"/>
          <a:lstStyle>
            <a:lvl1pPr algn="r">
              <a:defRPr sz="1067" b="1">
                <a:solidFill>
                  <a:schemeClr val="tx1">
                    <a:lumMod val="50000"/>
                    <a:lumOff val="50000"/>
                  </a:schemeClr>
                </a:solidFill>
              </a:defRPr>
            </a:lvl1pPr>
          </a:lstStyle>
          <a:p>
            <a:fld id="{1EA1DD0D-7089-48C5-B116-A19F892CF1D9}" type="slidenum">
              <a:rPr lang="fi-FI" smtClean="0"/>
              <a:pPr/>
              <a:t>‹#›</a:t>
            </a:fld>
            <a:r>
              <a:rPr lang="fi-FI"/>
              <a:t>  </a:t>
            </a:r>
            <a:r>
              <a:rPr lang="fi-FI" b="0">
                <a:solidFill>
                  <a:schemeClr val="bg1">
                    <a:lumMod val="65000"/>
                  </a:schemeClr>
                </a:solidFill>
              </a:rPr>
              <a:t>|</a:t>
            </a:r>
            <a:endParaRPr lang="fi-FI" sz="800" b="0">
              <a:solidFill>
                <a:schemeClr val="bg1">
                  <a:lumMod val="65000"/>
                </a:schemeClr>
              </a:solidFill>
            </a:endParaRPr>
          </a:p>
        </p:txBody>
      </p:sp>
      <p:sp>
        <p:nvSpPr>
          <p:cNvPr id="5" name="Päivämäärän paikkamerkki 3">
            <a:extLst>
              <a:ext uri="{FF2B5EF4-FFF2-40B4-BE49-F238E27FC236}">
                <a16:creationId xmlns:a16="http://schemas.microsoft.com/office/drawing/2014/main" id="{B0B3E321-BF3D-0844-B5E0-C3C7EDBB0FAF}"/>
              </a:ext>
            </a:extLst>
          </p:cNvPr>
          <p:cNvSpPr>
            <a:spLocks noGrp="1"/>
          </p:cNvSpPr>
          <p:nvPr>
            <p:ph type="dt" sz="half" idx="2"/>
          </p:nvPr>
        </p:nvSpPr>
        <p:spPr>
          <a:xfrm>
            <a:off x="577047" y="6497452"/>
            <a:ext cx="911424" cy="268139"/>
          </a:xfrm>
          <a:prstGeom prst="rect">
            <a:avLst/>
          </a:prstGeom>
        </p:spPr>
        <p:txBody>
          <a:bodyPr vert="horz" lIns="0" tIns="0" rIns="0" bIns="0" rtlCol="0" anchor="ctr"/>
          <a:lstStyle>
            <a:lvl1pPr algn="l">
              <a:defRPr sz="1067" b="1">
                <a:solidFill>
                  <a:schemeClr val="tx1">
                    <a:lumMod val="50000"/>
                    <a:lumOff val="50000"/>
                  </a:schemeClr>
                </a:solidFill>
              </a:defRPr>
            </a:lvl1pPr>
          </a:lstStyle>
          <a:p>
            <a:fld id="{7384199F-228D-3B4C-87BF-B841326F3407}" type="datetime1">
              <a:rPr lang="fi-FI" smtClean="0"/>
              <a:t>2.11.2026</a:t>
            </a:fld>
            <a:endParaRPr lang="fi-FI"/>
          </a:p>
        </p:txBody>
      </p:sp>
      <p:sp>
        <p:nvSpPr>
          <p:cNvPr id="4" name="Alatunnisteen paikkamerkki 4">
            <a:extLst>
              <a:ext uri="{FF2B5EF4-FFF2-40B4-BE49-F238E27FC236}">
                <a16:creationId xmlns:a16="http://schemas.microsoft.com/office/drawing/2014/main" id="{1B519091-1A7D-2B4B-B4A5-2F1313E39828}"/>
              </a:ext>
            </a:extLst>
          </p:cNvPr>
          <p:cNvSpPr>
            <a:spLocks noGrp="1"/>
          </p:cNvSpPr>
          <p:nvPr>
            <p:ph type="ftr" sz="quarter" idx="3"/>
          </p:nvPr>
        </p:nvSpPr>
        <p:spPr>
          <a:xfrm>
            <a:off x="1583499" y="6497452"/>
            <a:ext cx="3648405" cy="258163"/>
          </a:xfrm>
          <a:prstGeom prst="rect">
            <a:avLst/>
          </a:prstGeom>
        </p:spPr>
        <p:txBody>
          <a:bodyPr/>
          <a:lstStyle>
            <a:lvl1pPr algn="l">
              <a:defRPr sz="1067">
                <a:solidFill>
                  <a:schemeClr val="tx1">
                    <a:lumMod val="50000"/>
                    <a:lumOff val="50000"/>
                  </a:schemeClr>
                </a:solidFill>
              </a:defRPr>
            </a:lvl1pPr>
          </a:lstStyle>
          <a:p>
            <a:r>
              <a:rPr lang="fi-FI"/>
              <a:t>Lorem ipsum</a:t>
            </a:r>
          </a:p>
        </p:txBody>
      </p:sp>
    </p:spTree>
    <p:extLst>
      <p:ext uri="{BB962C8B-B14F-4D97-AF65-F5344CB8AC3E}">
        <p14:creationId xmlns:p14="http://schemas.microsoft.com/office/powerpoint/2010/main" val="117176007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hf hdr="0" ftr="0"/>
  <p:txStyles>
    <p:titleStyle>
      <a:lvl1pPr algn="l" defTabSz="1219170" rtl="0" eaLnBrk="1" latinLnBrk="0" hangingPunct="1">
        <a:spcBef>
          <a:spcPct val="0"/>
        </a:spcBef>
        <a:buNone/>
        <a:defRPr sz="4267" b="1" kern="1200">
          <a:solidFill>
            <a:schemeClr val="tx2"/>
          </a:solidFill>
          <a:latin typeface="Arial Narrow" panose="020B0606020202030204" pitchFamily="34" charset="0"/>
          <a:ea typeface="+mj-ea"/>
          <a:cs typeface="+mj-cs"/>
        </a:defRPr>
      </a:lvl1pPr>
    </p:titleStyle>
    <p:bodyStyle>
      <a:lvl1pPr marL="357708" indent="-357708" algn="l" defTabSz="1219170" rtl="0" eaLnBrk="1" latinLnBrk="0" hangingPunct="1">
        <a:spcBef>
          <a:spcPts val="1867"/>
        </a:spcBef>
        <a:buClr>
          <a:schemeClr val="tx2"/>
        </a:buClr>
        <a:buFont typeface="Arial" panose="020B0604020202020204" pitchFamily="34" charset="0"/>
        <a:buChar char="•"/>
        <a:defRPr sz="2667" kern="1200">
          <a:solidFill>
            <a:schemeClr val="tx1"/>
          </a:solidFill>
          <a:latin typeface="+mn-lt"/>
          <a:ea typeface="+mn-ea"/>
          <a:cs typeface="+mn-cs"/>
        </a:defRPr>
      </a:lvl1pPr>
      <a:lvl2pPr marL="958827" indent="-349242" algn="l" defTabSz="1219170" rtl="0" eaLnBrk="1" latinLnBrk="0" hangingPunct="1">
        <a:spcBef>
          <a:spcPts val="1867"/>
        </a:spcBef>
        <a:buClr>
          <a:schemeClr val="tx2"/>
        </a:buClr>
        <a:buFont typeface="Arial" panose="020B0604020202020204" pitchFamily="34" charset="0"/>
        <a:buChar char="•"/>
        <a:defRPr sz="2400" kern="1200">
          <a:solidFill>
            <a:schemeClr val="tx1"/>
          </a:solidFill>
          <a:latin typeface="+mn-lt"/>
          <a:ea typeface="+mn-ea"/>
          <a:cs typeface="+mn-cs"/>
        </a:defRPr>
      </a:lvl2pPr>
      <a:lvl3pPr marL="1316534" indent="-243411"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3pPr>
      <a:lvl4pPr marL="1557828" indent="-241294"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4pPr>
      <a:lvl5pPr marL="1790655" indent="-232828" algn="l" defTabSz="1219170" rtl="0" eaLnBrk="1" latinLnBrk="0" hangingPunct="1">
        <a:spcBef>
          <a:spcPts val="1867"/>
        </a:spcBef>
        <a:buClr>
          <a:schemeClr val="tx2"/>
        </a:buClr>
        <a:buFont typeface="Arial" panose="020B0604020202020204" pitchFamily="34" charset="0"/>
        <a:buChar char="•"/>
        <a:defRPr sz="18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hyperlink" Target="https://okm.fi/-/opetus-ohjaus-ja-tuki-korostuvat-uusissa-ammatillisen-koulutuksen-valtakunnallisissa-tavoitteissa" TargetMode="Externa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hyperlink" Target="https://okm.fi/tyoelamassa-oppiminen"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CE078858-9619-F4DE-E6F7-ECC93887D836}"/>
              </a:ext>
            </a:extLst>
          </p:cNvPr>
          <p:cNvSpPr>
            <a:spLocks noGrp="1"/>
          </p:cNvSpPr>
          <p:nvPr>
            <p:ph type="ctrTitle"/>
          </p:nvPr>
        </p:nvSpPr>
        <p:spPr>
          <a:xfrm>
            <a:off x="1021152" y="2645325"/>
            <a:ext cx="7776864" cy="1947247"/>
          </a:xfrm>
        </p:spPr>
        <p:txBody>
          <a:bodyPr/>
          <a:lstStyle/>
          <a:p>
            <a:r>
              <a:rPr kumimoji="0" lang="fi-FI" sz="5333" b="1" i="0" u="none" strike="noStrike" kern="1200" cap="none" spc="0" normalizeH="0" baseline="0" noProof="0" dirty="0">
                <a:ln>
                  <a:noFill/>
                </a:ln>
                <a:solidFill>
                  <a:srgbClr val="FFFFFF"/>
                </a:solidFill>
                <a:effectLst/>
                <a:uLnTx/>
                <a:uFillTx/>
                <a:latin typeface="Arial Narrow" panose="020B0606020202030204" pitchFamily="34" charset="0"/>
                <a:ea typeface="+mj-ea"/>
                <a:cs typeface="+mj-cs"/>
              </a:rPr>
              <a:t>	</a:t>
            </a:r>
            <a:br>
              <a:rPr kumimoji="0" lang="fi-FI" sz="5333" b="1" i="0" u="none" strike="noStrike" kern="1200" cap="none" spc="0" normalizeH="0" baseline="0" noProof="0" dirty="0">
                <a:ln>
                  <a:noFill/>
                </a:ln>
                <a:solidFill>
                  <a:srgbClr val="FFFFFF"/>
                </a:solidFill>
                <a:effectLst/>
                <a:uLnTx/>
                <a:uFillTx/>
                <a:latin typeface="Arial Narrow" panose="020B0606020202030204" pitchFamily="34" charset="0"/>
                <a:ea typeface="+mj-ea"/>
                <a:cs typeface="+mj-cs"/>
              </a:rPr>
            </a:br>
            <a:br>
              <a:rPr kumimoji="0" lang="fi-FI" sz="5333" b="1" i="0" u="none" strike="noStrike" kern="1200" cap="none" spc="0" normalizeH="0" baseline="0" noProof="0" dirty="0">
                <a:ln>
                  <a:noFill/>
                </a:ln>
                <a:solidFill>
                  <a:srgbClr val="FFFFFF"/>
                </a:solidFill>
                <a:effectLst/>
                <a:uLnTx/>
                <a:uFillTx/>
                <a:latin typeface="Arial Narrow" panose="020B0606020202030204" pitchFamily="34" charset="0"/>
                <a:ea typeface="+mj-ea"/>
                <a:cs typeface="+mj-cs"/>
              </a:rPr>
            </a:br>
            <a:br>
              <a:rPr kumimoji="0" lang="fi-FI" sz="5333" b="1" i="0" u="none" strike="noStrike" kern="1200" cap="none" spc="0" normalizeH="0" baseline="0" noProof="0" dirty="0">
                <a:ln>
                  <a:noFill/>
                </a:ln>
                <a:solidFill>
                  <a:srgbClr val="FFFFFF"/>
                </a:solidFill>
                <a:effectLst/>
                <a:uLnTx/>
                <a:uFillTx/>
                <a:latin typeface="Arial Narrow" panose="020B0606020202030204" pitchFamily="34" charset="0"/>
                <a:ea typeface="+mj-ea"/>
                <a:cs typeface="+mj-cs"/>
              </a:rPr>
            </a:br>
            <a:br>
              <a:rPr kumimoji="0" lang="fi-FI" sz="5333" b="1" i="0" u="none" strike="noStrike" kern="1200" cap="none" spc="0" normalizeH="0" baseline="0" noProof="0" dirty="0">
                <a:ln>
                  <a:noFill/>
                </a:ln>
                <a:solidFill>
                  <a:srgbClr val="FFFFFF"/>
                </a:solidFill>
                <a:effectLst/>
                <a:uLnTx/>
                <a:uFillTx/>
                <a:latin typeface="Arial Narrow" panose="020B0606020202030204" pitchFamily="34" charset="0"/>
                <a:ea typeface="+mj-ea"/>
                <a:cs typeface="+mj-cs"/>
              </a:rPr>
            </a:br>
            <a:r>
              <a:rPr kumimoji="0" lang="fi-FI" sz="5333" b="1" i="0" u="none" strike="noStrike" kern="1200" cap="none" spc="0" normalizeH="0" baseline="0" noProof="0" dirty="0">
                <a:ln>
                  <a:noFill/>
                </a:ln>
                <a:solidFill>
                  <a:srgbClr val="FFFFFF"/>
                </a:solidFill>
                <a:effectLst/>
                <a:uLnTx/>
                <a:uFillTx/>
                <a:latin typeface="Arial Narrow" panose="020B0606020202030204" pitchFamily="34" charset="0"/>
                <a:ea typeface="+mj-ea"/>
                <a:cs typeface="+mj-cs"/>
              </a:rPr>
              <a:t>Opetus- ja kulttuuriministeriön </a:t>
            </a:r>
            <a:r>
              <a:rPr lang="fi-FI" dirty="0"/>
              <a:t>ajankohtaiset asiat</a:t>
            </a:r>
            <a:r>
              <a:rPr kumimoji="0" lang="fi-FI" sz="5333" b="1" i="0" u="none" strike="noStrike" kern="1200" cap="none" spc="0" normalizeH="0" baseline="0" noProof="0" dirty="0">
                <a:ln>
                  <a:noFill/>
                </a:ln>
                <a:solidFill>
                  <a:srgbClr val="FFFFFF"/>
                </a:solidFill>
                <a:effectLst/>
                <a:uLnTx/>
                <a:uFillTx/>
                <a:latin typeface="Arial Narrow" panose="020B0606020202030204" pitchFamily="34" charset="0"/>
                <a:ea typeface="+mj-ea"/>
                <a:cs typeface="+mj-cs"/>
              </a:rPr>
              <a:t> </a:t>
            </a:r>
            <a:endParaRPr lang="fi-FI" sz="4800" dirty="0"/>
          </a:p>
        </p:txBody>
      </p:sp>
      <p:sp>
        <p:nvSpPr>
          <p:cNvPr id="7" name="Alaotsikko 6">
            <a:extLst>
              <a:ext uri="{FF2B5EF4-FFF2-40B4-BE49-F238E27FC236}">
                <a16:creationId xmlns:a16="http://schemas.microsoft.com/office/drawing/2014/main" id="{855B48ED-046A-2203-A8C2-53A915C8AB00}"/>
              </a:ext>
            </a:extLst>
          </p:cNvPr>
          <p:cNvSpPr>
            <a:spLocks noGrp="1"/>
          </p:cNvSpPr>
          <p:nvPr>
            <p:ph type="subTitle" idx="1"/>
          </p:nvPr>
        </p:nvSpPr>
        <p:spPr>
          <a:xfrm>
            <a:off x="911424" y="5419437"/>
            <a:ext cx="9589738" cy="889884"/>
          </a:xfrm>
        </p:spPr>
        <p:txBody>
          <a:bodyPr vert="horz" lIns="91440" tIns="45720" rIns="91440" bIns="45720" rtlCol="0" anchor="t">
            <a:normAutofit/>
          </a:bodyPr>
          <a:lstStyle/>
          <a:p>
            <a:r>
              <a:rPr lang="fi-FI" dirty="0"/>
              <a:t>Suomen Oppisopimusosaajat ry:n syysseminaari, 3.11.2026 Helsinki </a:t>
            </a:r>
          </a:p>
          <a:p>
            <a:r>
              <a:rPr lang="fi-FI" dirty="0"/>
              <a:t>Opetusneuvos Mari Pastila-Eklund</a:t>
            </a:r>
          </a:p>
        </p:txBody>
      </p:sp>
      <p:pic>
        <p:nvPicPr>
          <p:cNvPr id="4" name="Kuva 3">
            <a:extLst>
              <a:ext uri="{FF2B5EF4-FFF2-40B4-BE49-F238E27FC236}">
                <a16:creationId xmlns:a16="http://schemas.microsoft.com/office/drawing/2014/main" id="{77A3FFF9-D65E-25F2-738B-38FE3CF792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8288" y="211755"/>
            <a:ext cx="2977048" cy="1947247"/>
          </a:xfrm>
          <a:prstGeom prst="rect">
            <a:avLst/>
          </a:prstGeom>
        </p:spPr>
      </p:pic>
    </p:spTree>
    <p:extLst>
      <p:ext uri="{BB962C8B-B14F-4D97-AF65-F5344CB8AC3E}">
        <p14:creationId xmlns:p14="http://schemas.microsoft.com/office/powerpoint/2010/main" val="226798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B7354AEF-7C09-F189-1A25-97DDB21F4E09}"/>
              </a:ext>
            </a:extLst>
          </p:cNvPr>
          <p:cNvSpPr>
            <a:spLocks noGrp="1"/>
          </p:cNvSpPr>
          <p:nvPr>
            <p:ph type="ctrTitle"/>
          </p:nvPr>
        </p:nvSpPr>
        <p:spPr>
          <a:xfrm>
            <a:off x="575998" y="548680"/>
            <a:ext cx="8442873" cy="3956083"/>
          </a:xfrm>
        </p:spPr>
        <p:txBody>
          <a:bodyPr/>
          <a:lstStyle/>
          <a:p>
            <a:r>
              <a:rPr lang="fi-FI" dirty="0"/>
              <a:t>Ammatillisen koulutuksen toiminnanohjauksen uudistaminen</a:t>
            </a:r>
          </a:p>
        </p:txBody>
      </p:sp>
    </p:spTree>
    <p:extLst>
      <p:ext uri="{BB962C8B-B14F-4D97-AF65-F5344CB8AC3E}">
        <p14:creationId xmlns:p14="http://schemas.microsoft.com/office/powerpoint/2010/main" val="383028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iruutu 8">
            <a:extLst>
              <a:ext uri="{FF2B5EF4-FFF2-40B4-BE49-F238E27FC236}">
                <a16:creationId xmlns:a16="http://schemas.microsoft.com/office/drawing/2014/main" id="{7FDF4C85-8A26-9AA1-21E2-D4BD4F756C0D}"/>
              </a:ext>
            </a:extLst>
          </p:cNvPr>
          <p:cNvSpPr txBox="1"/>
          <p:nvPr/>
        </p:nvSpPr>
        <p:spPr>
          <a:xfrm>
            <a:off x="2952752" y="397229"/>
            <a:ext cx="5610225"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fi-FI" b="1" dirty="0">
                <a:ln w="0"/>
                <a:solidFill>
                  <a:schemeClr val="tx1"/>
                </a:solidFill>
                <a:effectLst>
                  <a:outerShdw blurRad="38100" dist="19050" dir="2700000" algn="tl" rotWithShape="0">
                    <a:schemeClr val="dk1">
                      <a:alpha val="40000"/>
                    </a:schemeClr>
                  </a:outerShdw>
                </a:effectLst>
              </a:rPr>
              <a:t>Toiminnanohjauksen uudistaminen</a:t>
            </a:r>
          </a:p>
          <a:p>
            <a:pPr algn="ctr"/>
            <a:r>
              <a:rPr lang="fi-FI" b="1" dirty="0">
                <a:ln w="0"/>
                <a:solidFill>
                  <a:schemeClr val="tx1"/>
                </a:solidFill>
                <a:effectLst>
                  <a:outerShdw blurRad="38100" dist="19050" dir="2700000" algn="tl" rotWithShape="0">
                    <a:schemeClr val="dk1">
                      <a:alpha val="40000"/>
                    </a:schemeClr>
                  </a:outerShdw>
                </a:effectLst>
              </a:rPr>
              <a:t>muodostaa kokonaisuuden</a:t>
            </a:r>
          </a:p>
          <a:p>
            <a:pPr algn="ctr"/>
            <a:endParaRPr lang="fi-FI" dirty="0">
              <a:ln w="0"/>
              <a:solidFill>
                <a:schemeClr val="tx1"/>
              </a:solidFill>
              <a:effectLst>
                <a:outerShdw blurRad="38100" dist="19050" dir="2700000" algn="tl" rotWithShape="0">
                  <a:schemeClr val="dk1">
                    <a:alpha val="40000"/>
                  </a:schemeClr>
                </a:outerShdw>
              </a:effectLst>
            </a:endParaRPr>
          </a:p>
        </p:txBody>
      </p:sp>
      <p:sp>
        <p:nvSpPr>
          <p:cNvPr id="11" name="Nuoli: Alas 10">
            <a:extLst>
              <a:ext uri="{FF2B5EF4-FFF2-40B4-BE49-F238E27FC236}">
                <a16:creationId xmlns:a16="http://schemas.microsoft.com/office/drawing/2014/main" id="{93315BD7-8B43-AB55-D375-69E03A1ECA8E}"/>
              </a:ext>
            </a:extLst>
          </p:cNvPr>
          <p:cNvSpPr/>
          <p:nvPr/>
        </p:nvSpPr>
        <p:spPr>
          <a:xfrm rot="1951705">
            <a:off x="2520885" y="1235396"/>
            <a:ext cx="384000" cy="115252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12" name="Nuoli: Alas 11">
            <a:extLst>
              <a:ext uri="{FF2B5EF4-FFF2-40B4-BE49-F238E27FC236}">
                <a16:creationId xmlns:a16="http://schemas.microsoft.com/office/drawing/2014/main" id="{004108A9-F352-41F8-DE29-CDFEF24FC86E}"/>
              </a:ext>
            </a:extLst>
          </p:cNvPr>
          <p:cNvSpPr/>
          <p:nvPr/>
        </p:nvSpPr>
        <p:spPr>
          <a:xfrm rot="19796463">
            <a:off x="8625977" y="1230721"/>
            <a:ext cx="384000" cy="11520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14" name="Tekstiruutu 13">
            <a:extLst>
              <a:ext uri="{FF2B5EF4-FFF2-40B4-BE49-F238E27FC236}">
                <a16:creationId xmlns:a16="http://schemas.microsoft.com/office/drawing/2014/main" id="{8FACF8F9-CF4B-3413-7E7E-0D27FF196C1D}"/>
              </a:ext>
            </a:extLst>
          </p:cNvPr>
          <p:cNvSpPr txBox="1"/>
          <p:nvPr/>
        </p:nvSpPr>
        <p:spPr>
          <a:xfrm>
            <a:off x="3914948" y="1412458"/>
            <a:ext cx="3124200" cy="1477328"/>
          </a:xfrm>
          <a:prstGeom prst="rect">
            <a:avLst/>
          </a:prstGeom>
          <a:noFill/>
        </p:spPr>
        <p:txBody>
          <a:bodyPr wrap="square" rtlCol="0">
            <a:spAutoFit/>
          </a:bodyPr>
          <a:lstStyle/>
          <a:p>
            <a:pPr algn="ctr"/>
            <a:r>
              <a:rPr lang="fi-FI" dirty="0"/>
              <a:t>Tavoitteet:</a:t>
            </a:r>
          </a:p>
          <a:p>
            <a:pPr marL="285744" indent="-285744" algn="ctr">
              <a:buFontTx/>
              <a:buChar char="-"/>
            </a:pPr>
            <a:r>
              <a:rPr lang="fi-FI" dirty="0"/>
              <a:t>Vaikuttavuus</a:t>
            </a:r>
          </a:p>
          <a:p>
            <a:pPr marL="285744" indent="-285744" algn="ctr">
              <a:buFontTx/>
              <a:buChar char="-"/>
            </a:pPr>
            <a:r>
              <a:rPr lang="fi-FI" dirty="0"/>
              <a:t>Laatu </a:t>
            </a:r>
          </a:p>
          <a:p>
            <a:pPr marL="285744" indent="-285744" algn="ctr">
              <a:buFontTx/>
              <a:buChar char="-"/>
            </a:pPr>
            <a:r>
              <a:rPr lang="fi-FI" dirty="0"/>
              <a:t>Vuoropuhelu</a:t>
            </a:r>
          </a:p>
          <a:p>
            <a:pPr marL="285744" indent="-285744" algn="ctr">
              <a:buFontTx/>
              <a:buChar char="-"/>
            </a:pPr>
            <a:r>
              <a:rPr lang="fi-FI" dirty="0"/>
              <a:t>Yhteinen tilannekuva</a:t>
            </a:r>
          </a:p>
        </p:txBody>
      </p:sp>
      <p:sp>
        <p:nvSpPr>
          <p:cNvPr id="15" name="Tekstiruutu 14">
            <a:extLst>
              <a:ext uri="{FF2B5EF4-FFF2-40B4-BE49-F238E27FC236}">
                <a16:creationId xmlns:a16="http://schemas.microsoft.com/office/drawing/2014/main" id="{3D650046-F6CB-5410-1D24-468FBA7D8D84}"/>
              </a:ext>
            </a:extLst>
          </p:cNvPr>
          <p:cNvSpPr txBox="1"/>
          <p:nvPr/>
        </p:nvSpPr>
        <p:spPr>
          <a:xfrm>
            <a:off x="1584171" y="2520453"/>
            <a:ext cx="1619251" cy="369332"/>
          </a:xfrm>
          <a:prstGeom prst="rect">
            <a:avLst/>
          </a:prstGeom>
          <a:noFill/>
        </p:spPr>
        <p:txBody>
          <a:bodyPr wrap="square" rtlCol="0">
            <a:spAutoFit/>
          </a:bodyPr>
          <a:lstStyle/>
          <a:p>
            <a:r>
              <a:rPr lang="fi-FI" dirty="0"/>
              <a:t>Kokeilu</a:t>
            </a:r>
          </a:p>
        </p:txBody>
      </p:sp>
      <p:sp>
        <p:nvSpPr>
          <p:cNvPr id="16" name="Tekstiruutu 15">
            <a:extLst>
              <a:ext uri="{FF2B5EF4-FFF2-40B4-BE49-F238E27FC236}">
                <a16:creationId xmlns:a16="http://schemas.microsoft.com/office/drawing/2014/main" id="{44C1FF80-1324-66FC-E7CD-C65395CAFCBC}"/>
              </a:ext>
            </a:extLst>
          </p:cNvPr>
          <p:cNvSpPr txBox="1"/>
          <p:nvPr/>
        </p:nvSpPr>
        <p:spPr>
          <a:xfrm>
            <a:off x="8681692" y="2338203"/>
            <a:ext cx="1915114" cy="646331"/>
          </a:xfrm>
          <a:prstGeom prst="rect">
            <a:avLst/>
          </a:prstGeom>
          <a:noFill/>
        </p:spPr>
        <p:txBody>
          <a:bodyPr wrap="square" rtlCol="0">
            <a:spAutoFit/>
          </a:bodyPr>
          <a:lstStyle/>
          <a:p>
            <a:r>
              <a:rPr lang="fi-FI" dirty="0"/>
              <a:t>Järjestämisluvilla jatkavat</a:t>
            </a:r>
          </a:p>
        </p:txBody>
      </p:sp>
      <p:sp>
        <p:nvSpPr>
          <p:cNvPr id="17" name="Nuoli: Alas 16">
            <a:extLst>
              <a:ext uri="{FF2B5EF4-FFF2-40B4-BE49-F238E27FC236}">
                <a16:creationId xmlns:a16="http://schemas.microsoft.com/office/drawing/2014/main" id="{7868F5AA-A977-2715-81A4-295666610F4A}"/>
              </a:ext>
            </a:extLst>
          </p:cNvPr>
          <p:cNvSpPr/>
          <p:nvPr/>
        </p:nvSpPr>
        <p:spPr>
          <a:xfrm>
            <a:off x="1960479" y="3130348"/>
            <a:ext cx="192000" cy="9120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Nuoli: Alas 17">
            <a:extLst>
              <a:ext uri="{FF2B5EF4-FFF2-40B4-BE49-F238E27FC236}">
                <a16:creationId xmlns:a16="http://schemas.microsoft.com/office/drawing/2014/main" id="{F6FFD1E2-C93B-D2B6-F655-26A92B19A67D}"/>
              </a:ext>
            </a:extLst>
          </p:cNvPr>
          <p:cNvSpPr/>
          <p:nvPr/>
        </p:nvSpPr>
        <p:spPr>
          <a:xfrm>
            <a:off x="9272669" y="3130348"/>
            <a:ext cx="192000" cy="91200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Tekstiruutu 18">
            <a:extLst>
              <a:ext uri="{FF2B5EF4-FFF2-40B4-BE49-F238E27FC236}">
                <a16:creationId xmlns:a16="http://schemas.microsoft.com/office/drawing/2014/main" id="{264BD8C7-93A8-16FC-1803-1C997317E74D}"/>
              </a:ext>
            </a:extLst>
          </p:cNvPr>
          <p:cNvSpPr txBox="1"/>
          <p:nvPr/>
        </p:nvSpPr>
        <p:spPr>
          <a:xfrm>
            <a:off x="1271298" y="4272467"/>
            <a:ext cx="2143124" cy="646331"/>
          </a:xfrm>
          <a:prstGeom prst="rect">
            <a:avLst/>
          </a:prstGeom>
          <a:noFill/>
        </p:spPr>
        <p:txBody>
          <a:bodyPr wrap="square" rtlCol="0">
            <a:spAutoFit/>
          </a:bodyPr>
          <a:lstStyle/>
          <a:p>
            <a:pPr marL="285744" indent="-285744">
              <a:buFontTx/>
              <a:buChar char="-"/>
            </a:pPr>
            <a:r>
              <a:rPr lang="fi-FI" dirty="0"/>
              <a:t>Kokeiluluvat</a:t>
            </a:r>
          </a:p>
          <a:p>
            <a:pPr marL="285744" indent="-285744">
              <a:buFontTx/>
              <a:buChar char="-"/>
            </a:pPr>
            <a:r>
              <a:rPr lang="fi-FI" dirty="0"/>
              <a:t>Sopiminen</a:t>
            </a:r>
          </a:p>
        </p:txBody>
      </p:sp>
      <p:sp>
        <p:nvSpPr>
          <p:cNvPr id="20" name="Tekstiruutu 19">
            <a:extLst>
              <a:ext uri="{FF2B5EF4-FFF2-40B4-BE49-F238E27FC236}">
                <a16:creationId xmlns:a16="http://schemas.microsoft.com/office/drawing/2014/main" id="{7F5ECCB6-0A35-9C29-4011-F8C669832813}"/>
              </a:ext>
            </a:extLst>
          </p:cNvPr>
          <p:cNvSpPr txBox="1"/>
          <p:nvPr/>
        </p:nvSpPr>
        <p:spPr>
          <a:xfrm>
            <a:off x="8758389" y="4179850"/>
            <a:ext cx="1611391" cy="923330"/>
          </a:xfrm>
          <a:prstGeom prst="rect">
            <a:avLst/>
          </a:prstGeom>
          <a:noFill/>
        </p:spPr>
        <p:txBody>
          <a:bodyPr wrap="square" rtlCol="0">
            <a:spAutoFit/>
          </a:bodyPr>
          <a:lstStyle/>
          <a:p>
            <a:r>
              <a:rPr lang="fi-FI" dirty="0"/>
              <a:t>Alue- ja alakohtaiset keskustelut</a:t>
            </a:r>
          </a:p>
        </p:txBody>
      </p:sp>
      <p:pic>
        <p:nvPicPr>
          <p:cNvPr id="27" name="Kuva 26" descr="Asiakaspalaute tasaisella täytöllä">
            <a:extLst>
              <a:ext uri="{FF2B5EF4-FFF2-40B4-BE49-F238E27FC236}">
                <a16:creationId xmlns:a16="http://schemas.microsoft.com/office/drawing/2014/main" id="{531B5AA0-79BD-FDC0-38D2-CFDBDC25252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807512" y="5190199"/>
            <a:ext cx="1314315" cy="1314315"/>
          </a:xfrm>
          <a:prstGeom prst="rect">
            <a:avLst/>
          </a:prstGeom>
        </p:spPr>
      </p:pic>
      <p:pic>
        <p:nvPicPr>
          <p:cNvPr id="3" name="Kuva 2" descr="Kokous tasaisella täytöllä">
            <a:extLst>
              <a:ext uri="{FF2B5EF4-FFF2-40B4-BE49-F238E27FC236}">
                <a16:creationId xmlns:a16="http://schemas.microsoft.com/office/drawing/2014/main" id="{E589B463-4737-B6EA-6935-3950DD16E3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10995" y="5232026"/>
            <a:ext cx="1415973" cy="1415973"/>
          </a:xfrm>
          <a:prstGeom prst="rect">
            <a:avLst/>
          </a:prstGeom>
        </p:spPr>
      </p:pic>
      <p:sp>
        <p:nvSpPr>
          <p:cNvPr id="4" name="Nuoli: Vasen-oikea 3">
            <a:extLst>
              <a:ext uri="{FF2B5EF4-FFF2-40B4-BE49-F238E27FC236}">
                <a16:creationId xmlns:a16="http://schemas.microsoft.com/office/drawing/2014/main" id="{2F3BD983-EF5C-4FD3-ABEE-63949546D173}"/>
              </a:ext>
            </a:extLst>
          </p:cNvPr>
          <p:cNvSpPr/>
          <p:nvPr/>
        </p:nvSpPr>
        <p:spPr>
          <a:xfrm>
            <a:off x="3155678" y="3429000"/>
            <a:ext cx="4642743" cy="484632"/>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5" name="Tekstiruutu 4">
            <a:extLst>
              <a:ext uri="{FF2B5EF4-FFF2-40B4-BE49-F238E27FC236}">
                <a16:creationId xmlns:a16="http://schemas.microsoft.com/office/drawing/2014/main" id="{6420E6BE-AB92-38B4-699A-9526F1694BCE}"/>
              </a:ext>
            </a:extLst>
          </p:cNvPr>
          <p:cNvSpPr txBox="1"/>
          <p:nvPr/>
        </p:nvSpPr>
        <p:spPr>
          <a:xfrm>
            <a:off x="3729037" y="4518405"/>
            <a:ext cx="4057651" cy="1200329"/>
          </a:xfrm>
          <a:prstGeom prst="rect">
            <a:avLst/>
          </a:prstGeom>
          <a:noFill/>
        </p:spPr>
        <p:txBody>
          <a:bodyPr wrap="square" rtlCol="0">
            <a:spAutoFit/>
          </a:bodyPr>
          <a:lstStyle/>
          <a:p>
            <a:pPr algn="ctr"/>
            <a:r>
              <a:rPr lang="fi-FI" dirty="0"/>
              <a:t>Seuranta</a:t>
            </a:r>
          </a:p>
          <a:p>
            <a:pPr algn="ctr"/>
            <a:r>
              <a:rPr lang="fi-FI" dirty="0"/>
              <a:t>Kansallinen koulutuksen arviointikeskus</a:t>
            </a:r>
          </a:p>
          <a:p>
            <a:pPr algn="ctr"/>
            <a:r>
              <a:rPr lang="fi-FI" dirty="0"/>
              <a:t>Takaisinkytkentä</a:t>
            </a:r>
          </a:p>
        </p:txBody>
      </p:sp>
      <p:sp>
        <p:nvSpPr>
          <p:cNvPr id="2" name="Tekstiruutu 1">
            <a:extLst>
              <a:ext uri="{FF2B5EF4-FFF2-40B4-BE49-F238E27FC236}">
                <a16:creationId xmlns:a16="http://schemas.microsoft.com/office/drawing/2014/main" id="{832CEC29-A33B-FC14-FAE5-68E5618BE77A}"/>
              </a:ext>
            </a:extLst>
          </p:cNvPr>
          <p:cNvSpPr txBox="1"/>
          <p:nvPr/>
        </p:nvSpPr>
        <p:spPr>
          <a:xfrm>
            <a:off x="9569576" y="353488"/>
            <a:ext cx="2390811" cy="1600438"/>
          </a:xfrm>
          <a:prstGeom prst="rect">
            <a:avLst/>
          </a:prstGeom>
          <a:noFill/>
        </p:spPr>
        <p:txBody>
          <a:bodyPr wrap="square" rtlCol="0">
            <a:spAutoFit/>
          </a:bodyPr>
          <a:lstStyle/>
          <a:p>
            <a:r>
              <a:rPr lang="fi-FI" sz="1400" dirty="0"/>
              <a:t>Hallitus uudistaa ammatillisen koulutuksen toiminnan ohjausta vaikuttavuutta ja tuloksellisuutta vahvistaen sekä järjestäjäneutraliteetti varmistaen.</a:t>
            </a:r>
          </a:p>
        </p:txBody>
      </p:sp>
    </p:spTree>
    <p:extLst>
      <p:ext uri="{BB962C8B-B14F-4D97-AF65-F5344CB8AC3E}">
        <p14:creationId xmlns:p14="http://schemas.microsoft.com/office/powerpoint/2010/main" val="2099276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291390-1A66-FE0D-9E72-C0E9194CD3DF}"/>
              </a:ext>
            </a:extLst>
          </p:cNvPr>
          <p:cNvSpPr>
            <a:spLocks noGrp="1"/>
          </p:cNvSpPr>
          <p:nvPr>
            <p:ph type="title"/>
          </p:nvPr>
        </p:nvSpPr>
        <p:spPr>
          <a:xfrm>
            <a:off x="577047" y="625641"/>
            <a:ext cx="10319487" cy="1193534"/>
          </a:xfrm>
        </p:spPr>
        <p:txBody>
          <a:bodyPr/>
          <a:lstStyle/>
          <a:p>
            <a:r>
              <a:rPr lang="fi-FI" dirty="0">
                <a:solidFill>
                  <a:schemeClr val="accent6">
                    <a:lumMod val="50000"/>
                  </a:schemeClr>
                </a:solidFill>
              </a:rPr>
              <a:t>OKM:n linjaukset ammatillisen koulutuksen kehittämiseksi, valtakunnalliset tavoitteet</a:t>
            </a:r>
          </a:p>
        </p:txBody>
      </p:sp>
      <p:sp>
        <p:nvSpPr>
          <p:cNvPr id="3" name="Sisällön paikkamerkki 2">
            <a:extLst>
              <a:ext uri="{FF2B5EF4-FFF2-40B4-BE49-F238E27FC236}">
                <a16:creationId xmlns:a16="http://schemas.microsoft.com/office/drawing/2014/main" id="{78870AD7-6054-813C-1EAD-A49032E04131}"/>
              </a:ext>
            </a:extLst>
          </p:cNvPr>
          <p:cNvSpPr>
            <a:spLocks noGrp="1"/>
          </p:cNvSpPr>
          <p:nvPr>
            <p:ph idx="1"/>
          </p:nvPr>
        </p:nvSpPr>
        <p:spPr>
          <a:xfrm>
            <a:off x="577047" y="1886552"/>
            <a:ext cx="10319487" cy="4518780"/>
          </a:xfrm>
        </p:spPr>
        <p:txBody>
          <a:bodyPr>
            <a:normAutofit/>
          </a:bodyPr>
          <a:lstStyle/>
          <a:p>
            <a:r>
              <a:rPr lang="fi-FI" dirty="0">
                <a:hlinkClick r:id="rId2"/>
              </a:rPr>
              <a:t>https://okm.fi/-/opetus-ohjaus-ja-tuki-korostuvat-uusissa-ammatillisen-koulutuksen-valtakunnallisissa-tavoitteissa</a:t>
            </a:r>
            <a:endParaRPr lang="fi-FI" dirty="0"/>
          </a:p>
          <a:p>
            <a:r>
              <a:rPr lang="fi-FI" dirty="0"/>
              <a:t>Linjaukset ovat osa koulutuksen järjestäjien toiminnanohjauksen uudistamista.</a:t>
            </a:r>
          </a:p>
          <a:p>
            <a:r>
              <a:rPr lang="fi-FI" dirty="0"/>
              <a:t>Hyödynnetään ammatillisen koulutuksen kehittämisessä sekä vuoropuhelun käynnistämisessä kaikkien ammatillisen koulutuksen järjestäjien kanssa. </a:t>
            </a:r>
          </a:p>
        </p:txBody>
      </p:sp>
    </p:spTree>
    <p:extLst>
      <p:ext uri="{BB962C8B-B14F-4D97-AF65-F5344CB8AC3E}">
        <p14:creationId xmlns:p14="http://schemas.microsoft.com/office/powerpoint/2010/main" val="1245194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291390-1A66-FE0D-9E72-C0E9194CD3DF}"/>
              </a:ext>
            </a:extLst>
          </p:cNvPr>
          <p:cNvSpPr>
            <a:spLocks noGrp="1"/>
          </p:cNvSpPr>
          <p:nvPr>
            <p:ph type="title"/>
          </p:nvPr>
        </p:nvSpPr>
        <p:spPr>
          <a:xfrm>
            <a:off x="577047" y="452668"/>
            <a:ext cx="10319487" cy="995131"/>
          </a:xfrm>
        </p:spPr>
        <p:txBody>
          <a:bodyPr/>
          <a:lstStyle/>
          <a:p>
            <a:r>
              <a:rPr lang="fi-FI" dirty="0">
                <a:solidFill>
                  <a:schemeClr val="accent6">
                    <a:lumMod val="50000"/>
                  </a:schemeClr>
                </a:solidFill>
              </a:rPr>
              <a:t>Tiiviisti kevään 2026 neuvottelujen sopimusten vaikuttavuustavoitteista</a:t>
            </a:r>
          </a:p>
        </p:txBody>
      </p:sp>
      <p:sp>
        <p:nvSpPr>
          <p:cNvPr id="3" name="Sisällön paikkamerkki 2">
            <a:extLst>
              <a:ext uri="{FF2B5EF4-FFF2-40B4-BE49-F238E27FC236}">
                <a16:creationId xmlns:a16="http://schemas.microsoft.com/office/drawing/2014/main" id="{78870AD7-6054-813C-1EAD-A49032E04131}"/>
              </a:ext>
            </a:extLst>
          </p:cNvPr>
          <p:cNvSpPr>
            <a:spLocks noGrp="1"/>
          </p:cNvSpPr>
          <p:nvPr>
            <p:ph idx="1"/>
          </p:nvPr>
        </p:nvSpPr>
        <p:spPr>
          <a:xfrm>
            <a:off x="577047" y="1447800"/>
            <a:ext cx="10319487" cy="4957532"/>
          </a:xfrm>
        </p:spPr>
        <p:txBody>
          <a:bodyPr>
            <a:normAutofit/>
          </a:bodyPr>
          <a:lstStyle/>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kumimoji="0" lang="fi-FI" sz="2400" b="0" i="0" u="none" strike="noStrike" kern="1200" cap="none" spc="0" normalizeH="0" baseline="0" noProof="0" dirty="0">
                <a:ln>
                  <a:noFill/>
                </a:ln>
                <a:solidFill>
                  <a:srgbClr val="000000"/>
                </a:solidFill>
                <a:effectLst/>
                <a:uLnTx/>
                <a:uFillTx/>
                <a:latin typeface="Arial"/>
                <a:ea typeface="+mn-ea"/>
                <a:cs typeface="+mn-cs"/>
              </a:rPr>
              <a:t>Kohdistuvat ensisijaisesti ammatillisen koulutuksen tuloksellisuuden ja yhteiskunnallisen vaikuttavuuden vahvistamiseen. </a:t>
            </a:r>
            <a:endParaRPr lang="fi-FI" sz="2400" dirty="0">
              <a:solidFill>
                <a:srgbClr val="000000"/>
              </a:solidFill>
              <a:latin typeface="Arial"/>
            </a:endParaRP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kumimoji="0" lang="fi-FI" sz="2400" b="0" i="0" u="none" strike="noStrike" kern="1200" cap="none" spc="0" normalizeH="0" baseline="0" noProof="0" dirty="0">
                <a:ln>
                  <a:noFill/>
                </a:ln>
                <a:solidFill>
                  <a:srgbClr val="000000"/>
                </a:solidFill>
                <a:effectLst/>
                <a:uLnTx/>
                <a:uFillTx/>
                <a:latin typeface="Arial"/>
                <a:ea typeface="+mn-ea"/>
                <a:cs typeface="+mn-cs"/>
              </a:rPr>
              <a:t>Työllistymisen ja jatko-opintoihin siirtymisen parantaminen sekä työttömyyden vähentäminen. Samanaikaisesti korostuu koulutuksen laadun, työelämävastaavuuden ja osaamistason kehittäminen siten, että koulutus vastaa paremmin muuttuvan työelämän tarpeisiin. </a:t>
            </a: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lang="fi-FI" sz="2400" dirty="0">
                <a:solidFill>
                  <a:srgbClr val="000000"/>
                </a:solidFill>
                <a:latin typeface="Arial"/>
              </a:rPr>
              <a:t>L</a:t>
            </a:r>
            <a:r>
              <a:rPr kumimoji="0" lang="fi-FI" sz="2400" b="0" i="0" u="none" strike="noStrike" kern="1200" cap="none" spc="0" normalizeH="0" baseline="0" noProof="0" dirty="0">
                <a:ln>
                  <a:noFill/>
                </a:ln>
                <a:solidFill>
                  <a:srgbClr val="000000"/>
                </a:solidFill>
                <a:effectLst/>
                <a:uLnTx/>
                <a:uFillTx/>
                <a:latin typeface="Arial"/>
                <a:ea typeface="+mn-ea"/>
                <a:cs typeface="+mn-cs"/>
              </a:rPr>
              <a:t>isäksi opiskelijoiden hyvinvoinnin, toimintakyvyn ja osallisuuden vahvistaminen sekä koulutuksellisen saavutettavuuden ja yhdenvertaisuuden parantaminen. Näitä täydentävät tavoitteet alueellisen elinvoiman ja työvoiman saatavuuden turvaamisesta sekä kestävän kehityksen ja kansainvälisyyden edistämisestä osana koulutustoimintaa. </a:t>
            </a:r>
          </a:p>
          <a:p>
            <a:endParaRPr lang="fi-FI" dirty="0" err="1"/>
          </a:p>
        </p:txBody>
      </p:sp>
    </p:spTree>
    <p:extLst>
      <p:ext uri="{BB962C8B-B14F-4D97-AF65-F5344CB8AC3E}">
        <p14:creationId xmlns:p14="http://schemas.microsoft.com/office/powerpoint/2010/main" val="3516144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291390-1A66-FE0D-9E72-C0E9194CD3DF}"/>
              </a:ext>
            </a:extLst>
          </p:cNvPr>
          <p:cNvSpPr>
            <a:spLocks noGrp="1"/>
          </p:cNvSpPr>
          <p:nvPr>
            <p:ph type="title"/>
          </p:nvPr>
        </p:nvSpPr>
        <p:spPr>
          <a:xfrm>
            <a:off x="577047" y="452668"/>
            <a:ext cx="10319487" cy="1065236"/>
          </a:xfrm>
        </p:spPr>
        <p:txBody>
          <a:bodyPr/>
          <a:lstStyle/>
          <a:p>
            <a:r>
              <a:rPr lang="fi-FI" dirty="0">
                <a:solidFill>
                  <a:schemeClr val="accent6">
                    <a:lumMod val="50000"/>
                  </a:schemeClr>
                </a:solidFill>
              </a:rPr>
              <a:t>Tiiviisti kevään 2026 neuvottelujen sopimusten toiminnallisista tavoitteista</a:t>
            </a:r>
          </a:p>
        </p:txBody>
      </p:sp>
      <p:sp>
        <p:nvSpPr>
          <p:cNvPr id="3" name="Sisällön paikkamerkki 2">
            <a:extLst>
              <a:ext uri="{FF2B5EF4-FFF2-40B4-BE49-F238E27FC236}">
                <a16:creationId xmlns:a16="http://schemas.microsoft.com/office/drawing/2014/main" id="{78870AD7-6054-813C-1EAD-A49032E04131}"/>
              </a:ext>
            </a:extLst>
          </p:cNvPr>
          <p:cNvSpPr>
            <a:spLocks noGrp="1"/>
          </p:cNvSpPr>
          <p:nvPr>
            <p:ph idx="1"/>
          </p:nvPr>
        </p:nvSpPr>
        <p:spPr>
          <a:xfrm>
            <a:off x="577047" y="1078992"/>
            <a:ext cx="10319487" cy="5522976"/>
          </a:xfrm>
        </p:spPr>
        <p:txBody>
          <a:bodyPr>
            <a:normAutofit fontScale="85000" lnSpcReduction="20000"/>
          </a:bodyPr>
          <a:lstStyle/>
          <a:p>
            <a:pPr marL="0" marR="0" lvl="0" indent="0" algn="l" defTabSz="914400" rtl="0" eaLnBrk="1" fontAlgn="auto" latinLnBrk="0" hangingPunct="1">
              <a:lnSpc>
                <a:spcPct val="100000"/>
              </a:lnSpc>
              <a:spcBef>
                <a:spcPts val="1400"/>
              </a:spcBef>
              <a:spcAft>
                <a:spcPts val="0"/>
              </a:spcAft>
              <a:buClr>
                <a:srgbClr val="598D83"/>
              </a:buClr>
              <a:buSzTx/>
              <a:buNone/>
              <a:tabLst/>
              <a:defRPr/>
            </a:pPr>
            <a:endParaRPr kumimoji="0" lang="fi-FI" sz="2400" b="0" i="0" u="none" strike="noStrike" kern="1200" cap="none" spc="0" normalizeH="0" baseline="0" noProof="0" dirty="0">
              <a:ln>
                <a:noFill/>
              </a:ln>
              <a:solidFill>
                <a:srgbClr val="000000"/>
              </a:solidFill>
              <a:effectLst/>
              <a:uLnTx/>
              <a:uFillTx/>
              <a:latin typeface="Arial"/>
              <a:ea typeface="+mn-ea"/>
              <a:cs typeface="+mn-cs"/>
            </a:endParaRPr>
          </a:p>
          <a:p>
            <a:r>
              <a:rPr lang="fi-FI" dirty="0"/>
              <a:t>Konkretisoivat vaikuttavuustavoitteet mitattaviksi kehittämiskohteiksi. </a:t>
            </a:r>
          </a:p>
          <a:p>
            <a:r>
              <a:rPr lang="fi-FI" dirty="0"/>
              <a:t>Painopiste on työelämälähtöisyyden vahvistamisessa lisäämällä työpaikalla järjestettävää koulutusta ja työelämässä annettavia näyttöjä sekä kehittämällä työelämäyhteistyötä. </a:t>
            </a:r>
          </a:p>
          <a:p>
            <a:r>
              <a:rPr lang="fi-FI" dirty="0"/>
              <a:t>Opetuksen ja ohjauksen määrää ja laatua vahvistetaan turvaamalla riittävä ja yksilöllinen tuki opiskelijoille sekä kehittämällä opintopolkujen suunnittelua ja ohjausprosesseja. </a:t>
            </a:r>
          </a:p>
          <a:p>
            <a:r>
              <a:rPr lang="fi-FI" dirty="0"/>
              <a:t>Koulutustarjontaa uudistetaan vastaamaan paremmin alueellisia osaamistarpeita lisäämällä tutkinnon osiin ja osaamiskokonaisuuksiin perustuvaa tarjontaa sekä vahvistamalla väyliä jatko-opintoihin. </a:t>
            </a:r>
          </a:p>
          <a:p>
            <a:r>
              <a:rPr lang="fi-FI" dirty="0"/>
              <a:t>Lisäksi tavoitteisiin sisältyy opiskelijoiden hyvinvoinnin, toimintakyvyn ja osallisuuden edistäminen sekä digitalisaation, tiedolla johtamisen ja kansainvälisen yhteistyön systemaattinen kehittäminen. </a:t>
            </a:r>
          </a:p>
        </p:txBody>
      </p:sp>
    </p:spTree>
    <p:extLst>
      <p:ext uri="{BB962C8B-B14F-4D97-AF65-F5344CB8AC3E}">
        <p14:creationId xmlns:p14="http://schemas.microsoft.com/office/powerpoint/2010/main" val="266807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291390-1A66-FE0D-9E72-C0E9194CD3DF}"/>
              </a:ext>
            </a:extLst>
          </p:cNvPr>
          <p:cNvSpPr>
            <a:spLocks noGrp="1"/>
          </p:cNvSpPr>
          <p:nvPr>
            <p:ph type="title"/>
          </p:nvPr>
        </p:nvSpPr>
        <p:spPr>
          <a:xfrm>
            <a:off x="577047" y="452668"/>
            <a:ext cx="10319487" cy="973796"/>
          </a:xfrm>
        </p:spPr>
        <p:txBody>
          <a:bodyPr/>
          <a:lstStyle/>
          <a:p>
            <a:r>
              <a:rPr lang="fi-FI" dirty="0">
                <a:solidFill>
                  <a:schemeClr val="accent6">
                    <a:lumMod val="50000"/>
                  </a:schemeClr>
                </a:solidFill>
              </a:rPr>
              <a:t>Tiiviisti kevään 2026 neuvottelujen sopimusten toimenpiteistä</a:t>
            </a:r>
          </a:p>
        </p:txBody>
      </p:sp>
      <p:sp>
        <p:nvSpPr>
          <p:cNvPr id="3" name="Sisällön paikkamerkki 2">
            <a:extLst>
              <a:ext uri="{FF2B5EF4-FFF2-40B4-BE49-F238E27FC236}">
                <a16:creationId xmlns:a16="http://schemas.microsoft.com/office/drawing/2014/main" id="{78870AD7-6054-813C-1EAD-A49032E04131}"/>
              </a:ext>
            </a:extLst>
          </p:cNvPr>
          <p:cNvSpPr>
            <a:spLocks noGrp="1"/>
          </p:cNvSpPr>
          <p:nvPr>
            <p:ph idx="1"/>
          </p:nvPr>
        </p:nvSpPr>
        <p:spPr>
          <a:xfrm>
            <a:off x="577047" y="1426464"/>
            <a:ext cx="10319487" cy="5138928"/>
          </a:xfrm>
        </p:spPr>
        <p:txBody>
          <a:bodyPr>
            <a:normAutofit lnSpcReduction="10000"/>
          </a:bodyPr>
          <a:lstStyle/>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kumimoji="0" lang="fi-FI" sz="2400" b="0" i="0" u="none" strike="noStrike" kern="1200" cap="none" spc="0" normalizeH="0" baseline="0" noProof="0" dirty="0">
                <a:ln>
                  <a:noFill/>
                </a:ln>
                <a:solidFill>
                  <a:srgbClr val="000000"/>
                </a:solidFill>
                <a:effectLst/>
                <a:uLnTx/>
                <a:uFillTx/>
                <a:latin typeface="Arial"/>
                <a:ea typeface="+mn-ea"/>
                <a:cs typeface="+mn-cs"/>
              </a:rPr>
              <a:t>Koulutustarjonnan suuntaaminen ennakointitiedon perusteella sekä koulutusrakenteen kehittäminen poistamalla heikosti työllistäviä koulutuksia ja lisäämällä työelämälähtöisiä osaamiskokonaisuuksia. </a:t>
            </a: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kumimoji="0" lang="fi-FI" sz="2400" b="0" i="0" u="none" strike="noStrike" kern="1200" cap="none" spc="0" normalizeH="0" baseline="0" noProof="0" dirty="0">
                <a:ln>
                  <a:noFill/>
                </a:ln>
                <a:solidFill>
                  <a:srgbClr val="000000"/>
                </a:solidFill>
                <a:effectLst/>
                <a:uLnTx/>
                <a:uFillTx/>
                <a:latin typeface="Arial"/>
                <a:ea typeface="+mn-ea"/>
                <a:cs typeface="+mn-cs"/>
              </a:rPr>
              <a:t>Työelämäyhteyksiä vahvistetaan lisäämällä työpaikalla järjestettävää koulutusta, oppisopimuksia ja työpaikkaohjaajien osaamista sekä kehittämällä yhteistyömalleja työnantajien ja muiden sidosryhmien kanssa. Pedagogisia ratkaisuja uudistetaan hyödyntämällä digitalisaatiota ja vahvistamalla oppimisen tukea ja ohjausta. </a:t>
            </a: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kumimoji="0" lang="fi-FI" sz="2400" b="0" i="0" u="none" strike="noStrike" kern="1200" cap="none" spc="0" normalizeH="0" baseline="0" noProof="0" dirty="0">
                <a:ln>
                  <a:noFill/>
                </a:ln>
                <a:solidFill>
                  <a:srgbClr val="000000"/>
                </a:solidFill>
                <a:effectLst/>
                <a:uLnTx/>
                <a:uFillTx/>
                <a:latin typeface="Arial"/>
                <a:ea typeface="+mn-ea"/>
                <a:cs typeface="+mn-cs"/>
              </a:rPr>
              <a:t>Opiskelijoiden hyvinvointia ja opintoihin kiinnittymistä tuetaan kohdennetuilla tukipalveluilla, ja toiminnan laatua kehitetään tiedolla johtamisen, kansallisten tietovarantojen sekä systemaattisten arviointimallien avulla. Lisäksi toteutetaan kestävän kehityksen ja kansainvälisyyden edistämiseen liittyviä toimenpiteitä sekä vahvistetaan yhteistyörakenteita eri toimijoiden välillä. </a:t>
            </a:r>
          </a:p>
          <a:p>
            <a:endParaRPr lang="fi-FI" dirty="0" err="1"/>
          </a:p>
        </p:txBody>
      </p:sp>
    </p:spTree>
    <p:extLst>
      <p:ext uri="{BB962C8B-B14F-4D97-AF65-F5344CB8AC3E}">
        <p14:creationId xmlns:p14="http://schemas.microsoft.com/office/powerpoint/2010/main" val="1897827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291390-1A66-FE0D-9E72-C0E9194CD3DF}"/>
              </a:ext>
            </a:extLst>
          </p:cNvPr>
          <p:cNvSpPr>
            <a:spLocks noGrp="1"/>
          </p:cNvSpPr>
          <p:nvPr>
            <p:ph type="title"/>
          </p:nvPr>
        </p:nvSpPr>
        <p:spPr>
          <a:xfrm>
            <a:off x="577046" y="274321"/>
            <a:ext cx="10319487" cy="749808"/>
          </a:xfrm>
        </p:spPr>
        <p:txBody>
          <a:bodyPr/>
          <a:lstStyle/>
          <a:p>
            <a:r>
              <a:rPr lang="fi-FI" dirty="0">
                <a:solidFill>
                  <a:schemeClr val="accent6">
                    <a:lumMod val="50000"/>
                  </a:schemeClr>
                </a:solidFill>
              </a:rPr>
              <a:t>Alue- ja alakohtaiset keskustelut</a:t>
            </a:r>
          </a:p>
        </p:txBody>
      </p:sp>
      <p:sp>
        <p:nvSpPr>
          <p:cNvPr id="3" name="Sisällön paikkamerkki 2">
            <a:extLst>
              <a:ext uri="{FF2B5EF4-FFF2-40B4-BE49-F238E27FC236}">
                <a16:creationId xmlns:a16="http://schemas.microsoft.com/office/drawing/2014/main" id="{78870AD7-6054-813C-1EAD-A49032E04131}"/>
              </a:ext>
            </a:extLst>
          </p:cNvPr>
          <p:cNvSpPr>
            <a:spLocks noGrp="1"/>
          </p:cNvSpPr>
          <p:nvPr>
            <p:ph idx="1"/>
          </p:nvPr>
        </p:nvSpPr>
        <p:spPr>
          <a:xfrm>
            <a:off x="577047" y="1024129"/>
            <a:ext cx="10319487" cy="5381203"/>
          </a:xfrm>
        </p:spPr>
        <p:txBody>
          <a:bodyPr>
            <a:noAutofit/>
          </a:bodyPr>
          <a:lstStyle/>
          <a:p>
            <a:pPr marL="357708" marR="0" lvl="0" indent="-357708" algn="l" defTabSz="1219170" rtl="0" eaLnBrk="1" fontAlgn="auto" latinLnBrk="0" hangingPunct="1">
              <a:lnSpc>
                <a:spcPct val="100000"/>
              </a:lnSpc>
              <a:spcBef>
                <a:spcPts val="1867"/>
              </a:spcBef>
              <a:spcAft>
                <a:spcPts val="0"/>
              </a:spcAft>
              <a:buClr>
                <a:srgbClr val="165C7D"/>
              </a:buClr>
              <a:buSzTx/>
              <a:buFont typeface="Arial" panose="020B0604020202020204" pitchFamily="34" charset="0"/>
              <a:buChar char="•"/>
              <a:tabLst/>
              <a:defRPr/>
            </a:pPr>
            <a:r>
              <a:rPr lang="fi-FI" sz="2400" dirty="0">
                <a:solidFill>
                  <a:srgbClr val="000000"/>
                </a:solidFill>
                <a:latin typeface="Arial"/>
              </a:rPr>
              <a:t>Toiminnanohjauksen uudistaminen koskee kaikkia järjestäjiä. </a:t>
            </a:r>
          </a:p>
          <a:p>
            <a:pPr marL="357708" marR="0" lvl="0" indent="-357708" algn="l" defTabSz="1219170" rtl="0" eaLnBrk="1" fontAlgn="auto" latinLnBrk="0" hangingPunct="1">
              <a:lnSpc>
                <a:spcPct val="100000"/>
              </a:lnSpc>
              <a:spcBef>
                <a:spcPts val="1867"/>
              </a:spcBef>
              <a:spcAft>
                <a:spcPts val="0"/>
              </a:spcAft>
              <a:buClr>
                <a:srgbClr val="165C7D"/>
              </a:buClr>
              <a:buSzTx/>
              <a:buFont typeface="Arial" panose="020B0604020202020204" pitchFamily="34" charset="0"/>
              <a:buChar char="•"/>
              <a:tabLst/>
              <a:defRPr/>
            </a:pPr>
            <a:r>
              <a:rPr lang="fi-FI" sz="2400" dirty="0">
                <a:solidFill>
                  <a:srgbClr val="000000"/>
                </a:solidFill>
                <a:latin typeface="Arial"/>
              </a:rPr>
              <a:t>Vahvistetaan vuoropuhelua ja yhteydenpitoa koulutuksen järjestäjien ja OKM:n välillä käymällä alueellisia ja koulutus- tai toimialakohtaisia keskusteluja. </a:t>
            </a:r>
          </a:p>
          <a:p>
            <a:pPr marL="357708" marR="0" lvl="0" indent="-357708" algn="l" defTabSz="1219170" rtl="0" eaLnBrk="1" fontAlgn="auto" latinLnBrk="0" hangingPunct="1">
              <a:lnSpc>
                <a:spcPct val="100000"/>
              </a:lnSpc>
              <a:spcBef>
                <a:spcPts val="1867"/>
              </a:spcBef>
              <a:spcAft>
                <a:spcPts val="0"/>
              </a:spcAft>
              <a:buClr>
                <a:srgbClr val="165C7D"/>
              </a:buClr>
              <a:buSzTx/>
              <a:buFont typeface="Arial" panose="020B0604020202020204" pitchFamily="34" charset="0"/>
              <a:buChar char="•"/>
              <a:tabLst/>
              <a:defRPr/>
            </a:pPr>
            <a:r>
              <a:rPr lang="fi-FI" sz="2400" dirty="0">
                <a:solidFill>
                  <a:srgbClr val="000000"/>
                </a:solidFill>
                <a:latin typeface="Arial"/>
              </a:rPr>
              <a:t>Keskustelut on tarkoitettu ammatillisen koulutuksen järjestämisluvalla jatkaville koulutuksen järjestäjille.</a:t>
            </a:r>
          </a:p>
          <a:p>
            <a:pPr marL="357708" marR="0" lvl="0" indent="-357708" algn="l" defTabSz="1219170" rtl="0" eaLnBrk="1" fontAlgn="auto" latinLnBrk="0" hangingPunct="1">
              <a:lnSpc>
                <a:spcPct val="100000"/>
              </a:lnSpc>
              <a:spcBef>
                <a:spcPts val="1867"/>
              </a:spcBef>
              <a:spcAft>
                <a:spcPts val="0"/>
              </a:spcAft>
              <a:buClr>
                <a:srgbClr val="165C7D"/>
              </a:buClr>
              <a:buSzTx/>
              <a:buFont typeface="Arial" panose="020B0604020202020204" pitchFamily="34" charset="0"/>
              <a:buChar char="•"/>
              <a:tabLst/>
              <a:defRPr/>
            </a:pPr>
            <a:r>
              <a:rPr lang="fi-FI" sz="2400" dirty="0">
                <a:solidFill>
                  <a:srgbClr val="000000"/>
                </a:solidFill>
                <a:latin typeface="Arial"/>
              </a:rPr>
              <a:t>Keskustelut käydään joulukuussa 2026 ja tammikuussa 2027 (PILKE-alueilla).</a:t>
            </a:r>
          </a:p>
          <a:p>
            <a:pPr marL="357708" marR="0" lvl="0" indent="-357708" algn="l" defTabSz="1219170" rtl="0" eaLnBrk="1" fontAlgn="auto" latinLnBrk="0" hangingPunct="1">
              <a:lnSpc>
                <a:spcPct val="100000"/>
              </a:lnSpc>
              <a:spcBef>
                <a:spcPts val="1867"/>
              </a:spcBef>
              <a:spcAft>
                <a:spcPts val="0"/>
              </a:spcAft>
              <a:buClr>
                <a:srgbClr val="165C7D"/>
              </a:buClr>
              <a:buSzTx/>
              <a:buFont typeface="Arial" panose="020B0604020202020204" pitchFamily="34" charset="0"/>
              <a:buChar char="•"/>
              <a:tabLst/>
              <a:defRPr/>
            </a:pPr>
            <a:r>
              <a:rPr lang="fi-FI" sz="2400" dirty="0">
                <a:solidFill>
                  <a:srgbClr val="000000"/>
                </a:solidFill>
                <a:latin typeface="Arial"/>
              </a:rPr>
              <a:t>Tavoitteena on ammatillisen koulutuksen kansallisten linjausten toimeenpanon edistäminen, yhteisen tilannekuvan luominen alueen tilanteesta ja yhteisten ratkaisujen etsiminen tunnistettuihin ammatillisen koulutuksen kehittämiskohteisiin. </a:t>
            </a:r>
          </a:p>
        </p:txBody>
      </p:sp>
    </p:spTree>
    <p:extLst>
      <p:ext uri="{BB962C8B-B14F-4D97-AF65-F5344CB8AC3E}">
        <p14:creationId xmlns:p14="http://schemas.microsoft.com/office/powerpoint/2010/main" val="821314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690EE-9623-490B-9588-A7B3C4C2A978}"/>
            </a:ext>
          </a:extLst>
        </p:cNvPr>
        <p:cNvGrpSpPr/>
        <p:nvPr/>
      </p:nvGrpSpPr>
      <p:grpSpPr>
        <a:xfrm>
          <a:off x="0" y="0"/>
          <a:ext cx="0" cy="0"/>
          <a:chOff x="0" y="0"/>
          <a:chExt cx="0" cy="0"/>
        </a:xfrm>
      </p:grpSpPr>
      <p:grpSp>
        <p:nvGrpSpPr>
          <p:cNvPr id="25" name="Ryhmä 24">
            <a:extLst>
              <a:ext uri="{FF2B5EF4-FFF2-40B4-BE49-F238E27FC236}">
                <a16:creationId xmlns:a16="http://schemas.microsoft.com/office/drawing/2014/main" id="{49A04C30-1D2E-41DA-69E3-0DABC021407D}"/>
              </a:ext>
            </a:extLst>
          </p:cNvPr>
          <p:cNvGrpSpPr/>
          <p:nvPr/>
        </p:nvGrpSpPr>
        <p:grpSpPr>
          <a:xfrm>
            <a:off x="1151451" y="1194219"/>
            <a:ext cx="3456384" cy="3702860"/>
            <a:chOff x="971600" y="699543"/>
            <a:chExt cx="2592288" cy="2609854"/>
          </a:xfrm>
        </p:grpSpPr>
        <p:sp>
          <p:nvSpPr>
            <p:cNvPr id="8" name="Suorakulmio: Pyöristetyt kulmat 7">
              <a:extLst>
                <a:ext uri="{FF2B5EF4-FFF2-40B4-BE49-F238E27FC236}">
                  <a16:creationId xmlns:a16="http://schemas.microsoft.com/office/drawing/2014/main" id="{DF42C583-567E-3400-B75F-98677D9371DD}"/>
                </a:ext>
              </a:extLst>
            </p:cNvPr>
            <p:cNvSpPr/>
            <p:nvPr/>
          </p:nvSpPr>
          <p:spPr>
            <a:xfrm>
              <a:off x="971600" y="699543"/>
              <a:ext cx="2592288" cy="2520279"/>
            </a:xfrm>
            <a:prstGeom prst="roundRect">
              <a:avLst/>
            </a:prstGeom>
            <a:solidFill>
              <a:schemeClr val="accent2">
                <a:lumMod val="20000"/>
                <a:lumOff val="80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i-FI" sz="3200" b="0" i="0" u="none" strike="noStrike" kern="1200" cap="none" spc="0" normalizeH="0" baseline="0" noProof="0">
                <a:ln>
                  <a:noFill/>
                </a:ln>
                <a:solidFill>
                  <a:srgbClr val="000000"/>
                </a:solidFill>
                <a:effectLst/>
                <a:uLnTx/>
                <a:uFillTx/>
                <a:latin typeface="Arial"/>
                <a:ea typeface="+mn-ea"/>
                <a:cs typeface="+mn-cs"/>
              </a:endParaRPr>
            </a:p>
          </p:txBody>
        </p:sp>
        <p:sp>
          <p:nvSpPr>
            <p:cNvPr id="5" name="Tekstiruutu 4">
              <a:extLst>
                <a:ext uri="{FF2B5EF4-FFF2-40B4-BE49-F238E27FC236}">
                  <a16:creationId xmlns:a16="http://schemas.microsoft.com/office/drawing/2014/main" id="{55EF18B0-5DD7-682F-D23B-CD4F1CB713EA}"/>
                </a:ext>
              </a:extLst>
            </p:cNvPr>
            <p:cNvSpPr txBox="1"/>
            <p:nvPr/>
          </p:nvSpPr>
          <p:spPr>
            <a:xfrm>
              <a:off x="1115616" y="1024156"/>
              <a:ext cx="2448272" cy="2285241"/>
            </a:xfrm>
            <a:prstGeom prst="rect">
              <a:avLst/>
            </a:prstGeom>
            <a:noFill/>
          </p:spPr>
          <p:txBody>
            <a:bodyPr wrap="square" rtlCol="0">
              <a:spAutoFit/>
            </a:bodyP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Opiskelijavuodet:</a:t>
              </a:r>
            </a:p>
            <a:p>
              <a:pPr marL="990575" marR="0" lvl="1"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maksuttomat</a:t>
              </a:r>
            </a:p>
            <a:p>
              <a:pPr marL="990575" marR="0" lvl="1"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ei-maksuttomat</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Työllistyminen</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Jatko-opintoihin siirtyminen</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Suoritetut tutkinnot</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Suoritetut tutkinnon osat</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Tutkintokieli englanti</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Vankilaopetus</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TUVA-koulutus (jos on järjestämislupa)</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dirty="0">
                  <a:ln>
                    <a:noFill/>
                  </a:ln>
                  <a:solidFill>
                    <a:srgbClr val="000000"/>
                  </a:solidFill>
                  <a:effectLst/>
                  <a:uLnTx/>
                  <a:uFillTx/>
                  <a:latin typeface="Arial"/>
                  <a:ea typeface="+mn-ea"/>
                  <a:cs typeface="+mn-cs"/>
                </a:rPr>
                <a:t>Työvoimakoulutus</a:t>
              </a:r>
            </a:p>
          </p:txBody>
        </p:sp>
        <p:sp>
          <p:nvSpPr>
            <p:cNvPr id="11" name="Tekstiruutu 10">
              <a:extLst>
                <a:ext uri="{FF2B5EF4-FFF2-40B4-BE49-F238E27FC236}">
                  <a16:creationId xmlns:a16="http://schemas.microsoft.com/office/drawing/2014/main" id="{39E82553-E195-9CBD-F906-3C3563D4603F}"/>
                </a:ext>
              </a:extLst>
            </p:cNvPr>
            <p:cNvSpPr txBox="1"/>
            <p:nvPr/>
          </p:nvSpPr>
          <p:spPr>
            <a:xfrm>
              <a:off x="971600" y="779095"/>
              <a:ext cx="2592288" cy="276999"/>
            </a:xfrm>
            <a:prstGeom prst="rect">
              <a:avLst/>
            </a:prstGeom>
            <a:noFill/>
          </p:spPr>
          <p:txBody>
            <a:bodyPr wrap="square">
              <a:spAutoFit/>
            </a:bodyP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000000"/>
                  </a:solidFill>
                  <a:effectLst/>
                  <a:uLnTx/>
                  <a:uFillTx/>
                  <a:latin typeface="Arial"/>
                  <a:ea typeface="+mn-ea"/>
                  <a:cs typeface="+mn-cs"/>
                </a:rPr>
                <a:t>TOTEUMATIETO</a:t>
              </a:r>
            </a:p>
          </p:txBody>
        </p:sp>
      </p:grpSp>
      <p:grpSp>
        <p:nvGrpSpPr>
          <p:cNvPr id="24" name="Ryhmä 23">
            <a:extLst>
              <a:ext uri="{FF2B5EF4-FFF2-40B4-BE49-F238E27FC236}">
                <a16:creationId xmlns:a16="http://schemas.microsoft.com/office/drawing/2014/main" id="{BB22E409-0AF9-58F0-BF0C-6D1334E32BC5}"/>
              </a:ext>
            </a:extLst>
          </p:cNvPr>
          <p:cNvGrpSpPr/>
          <p:nvPr/>
        </p:nvGrpSpPr>
        <p:grpSpPr>
          <a:xfrm>
            <a:off x="1103445" y="5116312"/>
            <a:ext cx="3552395" cy="837661"/>
            <a:chOff x="5940152" y="267494"/>
            <a:chExt cx="2664296" cy="628246"/>
          </a:xfrm>
        </p:grpSpPr>
        <p:sp>
          <p:nvSpPr>
            <p:cNvPr id="14" name="Suorakulmio: Pyöristetyt kulmat 13">
              <a:extLst>
                <a:ext uri="{FF2B5EF4-FFF2-40B4-BE49-F238E27FC236}">
                  <a16:creationId xmlns:a16="http://schemas.microsoft.com/office/drawing/2014/main" id="{C8FDAEDD-3BBE-DC2E-E87B-750EAB95A18D}"/>
                </a:ext>
              </a:extLst>
            </p:cNvPr>
            <p:cNvSpPr/>
            <p:nvPr/>
          </p:nvSpPr>
          <p:spPr>
            <a:xfrm>
              <a:off x="5940152" y="267494"/>
              <a:ext cx="2664296" cy="628246"/>
            </a:xfrm>
            <a:prstGeom prst="roundRect">
              <a:avLst/>
            </a:prstGeom>
            <a:solidFill>
              <a:schemeClr val="bg1">
                <a:lumMod val="95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i-FI" sz="3200" b="0" i="0" u="none" strike="noStrike" kern="1200" cap="none" spc="0" normalizeH="0" baseline="0" noProof="0">
                <a:ln>
                  <a:noFill/>
                </a:ln>
                <a:solidFill>
                  <a:srgbClr val="000000"/>
                </a:solidFill>
                <a:effectLst/>
                <a:uLnTx/>
                <a:uFillTx/>
                <a:latin typeface="Arial"/>
                <a:ea typeface="+mn-ea"/>
                <a:cs typeface="+mn-cs"/>
              </a:endParaRPr>
            </a:p>
          </p:txBody>
        </p:sp>
        <p:sp>
          <p:nvSpPr>
            <p:cNvPr id="12" name="Tekstiruutu 11">
              <a:extLst>
                <a:ext uri="{FF2B5EF4-FFF2-40B4-BE49-F238E27FC236}">
                  <a16:creationId xmlns:a16="http://schemas.microsoft.com/office/drawing/2014/main" id="{1519341A-EC40-D678-1BDE-77C29C05CD4B}"/>
                </a:ext>
              </a:extLst>
            </p:cNvPr>
            <p:cNvSpPr txBox="1"/>
            <p:nvPr/>
          </p:nvSpPr>
          <p:spPr>
            <a:xfrm>
              <a:off x="5940152" y="546733"/>
              <a:ext cx="2592288" cy="253916"/>
            </a:xfrm>
            <a:prstGeom prst="rect">
              <a:avLst/>
            </a:prstGeom>
            <a:noFill/>
          </p:spPr>
          <p:txBody>
            <a:bodyPr wrap="square" rtlCol="0">
              <a:spAutoFit/>
            </a:bodyP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600" dirty="0">
                  <a:solidFill>
                    <a:srgbClr val="000000"/>
                  </a:solidFill>
                  <a:latin typeface="Arial"/>
                </a:rPr>
                <a:t>T</a:t>
              </a:r>
              <a:r>
                <a:rPr kumimoji="0" lang="fi-FI" sz="1600" b="0" i="0" u="none" strike="noStrike" kern="1200" cap="none" spc="0" normalizeH="0" baseline="0" noProof="0" dirty="0" err="1">
                  <a:ln>
                    <a:noFill/>
                  </a:ln>
                  <a:solidFill>
                    <a:srgbClr val="000000"/>
                  </a:solidFill>
                  <a:effectLst/>
                  <a:uLnTx/>
                  <a:uFillTx/>
                  <a:latin typeface="Arial"/>
                  <a:ea typeface="+mn-ea"/>
                  <a:cs typeface="+mn-cs"/>
                </a:rPr>
                <a:t>aloustiedot</a:t>
              </a:r>
              <a:endParaRPr kumimoji="0" lang="fi-FI" sz="16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Tekstiruutu 12">
              <a:extLst>
                <a:ext uri="{FF2B5EF4-FFF2-40B4-BE49-F238E27FC236}">
                  <a16:creationId xmlns:a16="http://schemas.microsoft.com/office/drawing/2014/main" id="{79A462AC-007C-E82F-1138-0C126D277F70}"/>
                </a:ext>
              </a:extLst>
            </p:cNvPr>
            <p:cNvSpPr txBox="1"/>
            <p:nvPr/>
          </p:nvSpPr>
          <p:spPr>
            <a:xfrm>
              <a:off x="6300192" y="324901"/>
              <a:ext cx="1872208" cy="276999"/>
            </a:xfrm>
            <a:prstGeom prst="rect">
              <a:avLst/>
            </a:prstGeom>
            <a:noFill/>
          </p:spPr>
          <p:txBody>
            <a:bodyPr wrap="square">
              <a:spAutoFit/>
            </a:bodyP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000000"/>
                  </a:solidFill>
                  <a:effectLst/>
                  <a:uLnTx/>
                  <a:uFillTx/>
                  <a:latin typeface="Arial"/>
                  <a:ea typeface="+mn-ea"/>
                  <a:cs typeface="+mn-cs"/>
                </a:rPr>
                <a:t>TALOUS</a:t>
              </a:r>
            </a:p>
          </p:txBody>
        </p:sp>
      </p:grpSp>
      <p:grpSp>
        <p:nvGrpSpPr>
          <p:cNvPr id="22" name="Ryhmä 21">
            <a:extLst>
              <a:ext uri="{FF2B5EF4-FFF2-40B4-BE49-F238E27FC236}">
                <a16:creationId xmlns:a16="http://schemas.microsoft.com/office/drawing/2014/main" id="{AC79A75D-A396-262F-E77D-0F6189333D69}"/>
              </a:ext>
            </a:extLst>
          </p:cNvPr>
          <p:cNvGrpSpPr/>
          <p:nvPr/>
        </p:nvGrpSpPr>
        <p:grpSpPr>
          <a:xfrm>
            <a:off x="5807968" y="1304052"/>
            <a:ext cx="5568619" cy="2223731"/>
            <a:chOff x="4644008" y="1263992"/>
            <a:chExt cx="4176464" cy="1667798"/>
          </a:xfrm>
        </p:grpSpPr>
        <p:sp>
          <p:nvSpPr>
            <p:cNvPr id="17" name="Suorakulmio: Pyöristetyt kulmat 16">
              <a:extLst>
                <a:ext uri="{FF2B5EF4-FFF2-40B4-BE49-F238E27FC236}">
                  <a16:creationId xmlns:a16="http://schemas.microsoft.com/office/drawing/2014/main" id="{7F83FA95-EC97-213A-51DB-57C0813AD5E1}"/>
                </a:ext>
              </a:extLst>
            </p:cNvPr>
            <p:cNvSpPr/>
            <p:nvPr/>
          </p:nvSpPr>
          <p:spPr>
            <a:xfrm>
              <a:off x="4644008" y="1263992"/>
              <a:ext cx="4176464" cy="1667798"/>
            </a:xfrm>
            <a:prstGeom prst="roundRect">
              <a:avLst/>
            </a:prstGeom>
            <a:solidFill>
              <a:schemeClr val="tx2">
                <a:lumMod val="20000"/>
                <a:lumOff val="80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i-FI" sz="3200" b="0" i="0" u="none" strike="noStrike" kern="1200" cap="none" spc="0" normalizeH="0" baseline="0" noProof="0">
                <a:ln>
                  <a:noFill/>
                </a:ln>
                <a:solidFill>
                  <a:srgbClr val="000000"/>
                </a:solidFill>
                <a:effectLst/>
                <a:uLnTx/>
                <a:uFillTx/>
                <a:latin typeface="Arial"/>
                <a:ea typeface="+mn-ea"/>
                <a:cs typeface="+mn-cs"/>
              </a:endParaRPr>
            </a:p>
          </p:txBody>
        </p:sp>
        <p:sp>
          <p:nvSpPr>
            <p:cNvPr id="15" name="Tekstiruutu 14">
              <a:extLst>
                <a:ext uri="{FF2B5EF4-FFF2-40B4-BE49-F238E27FC236}">
                  <a16:creationId xmlns:a16="http://schemas.microsoft.com/office/drawing/2014/main" id="{AC3BEDAE-A670-4D17-D014-CEC532FA23CF}"/>
                </a:ext>
              </a:extLst>
            </p:cNvPr>
            <p:cNvSpPr txBox="1"/>
            <p:nvPr/>
          </p:nvSpPr>
          <p:spPr>
            <a:xfrm>
              <a:off x="4716016" y="1844119"/>
              <a:ext cx="4032448" cy="1015663"/>
            </a:xfrm>
            <a:prstGeom prst="rect">
              <a:avLst/>
            </a:prstGeom>
            <a:noFill/>
          </p:spPr>
          <p:txBody>
            <a:bodyPr wrap="square" rtlCol="0">
              <a:spAutoFit/>
            </a:bodyP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a:ln>
                    <a:noFill/>
                  </a:ln>
                  <a:solidFill>
                    <a:srgbClr val="000000"/>
                  </a:solidFill>
                  <a:effectLst/>
                  <a:uLnTx/>
                  <a:uFillTx/>
                  <a:latin typeface="Arial"/>
                  <a:ea typeface="+mn-ea"/>
                  <a:cs typeface="+mn-cs"/>
                </a:rPr>
                <a:t>Työvoiman saatavuus ja </a:t>
              </a:r>
              <a:r>
                <a:rPr kumimoji="0" lang="fi-FI" sz="1600" b="0" i="0" u="none" strike="noStrike" kern="1200" cap="none" spc="0" normalizeH="0" baseline="0" noProof="0" err="1">
                  <a:ln>
                    <a:noFill/>
                  </a:ln>
                  <a:solidFill>
                    <a:srgbClr val="000000"/>
                  </a:solidFill>
                  <a:effectLst/>
                  <a:uLnTx/>
                  <a:uFillTx/>
                  <a:latin typeface="Arial"/>
                  <a:ea typeface="+mn-ea"/>
                  <a:cs typeface="+mn-cs"/>
                </a:rPr>
                <a:t>kohtaanto</a:t>
              </a:r>
              <a:r>
                <a:rPr kumimoji="0" lang="fi-FI" sz="1600" b="0" i="0" u="none" strike="noStrike" kern="1200" cap="none" spc="0" normalizeH="0" baseline="0" noProof="0">
                  <a:ln>
                    <a:noFill/>
                  </a:ln>
                  <a:solidFill>
                    <a:srgbClr val="000000"/>
                  </a:solidFill>
                  <a:effectLst/>
                  <a:uLnTx/>
                  <a:uFillTx/>
                  <a:latin typeface="Arial"/>
                  <a:ea typeface="+mn-ea"/>
                  <a:cs typeface="+mn-cs"/>
                </a:rPr>
                <a:t> (Työmarkkinatori)</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a:ln>
                    <a:noFill/>
                  </a:ln>
                  <a:solidFill>
                    <a:srgbClr val="000000"/>
                  </a:solidFill>
                  <a:effectLst/>
                  <a:uLnTx/>
                  <a:uFillTx/>
                  <a:latin typeface="Arial"/>
                  <a:ea typeface="+mn-ea"/>
                  <a:cs typeface="+mn-cs"/>
                </a:rPr>
                <a:t>Ennakointi (Opetushallitus)</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a:ln>
                    <a:noFill/>
                  </a:ln>
                  <a:solidFill>
                    <a:srgbClr val="000000"/>
                  </a:solidFill>
                  <a:effectLst/>
                  <a:uLnTx/>
                  <a:uFillTx/>
                  <a:latin typeface="Arial"/>
                  <a:ea typeface="+mn-ea"/>
                  <a:cs typeface="+mn-cs"/>
                </a:rPr>
                <a:t>Osaamistarve (</a:t>
              </a:r>
              <a:r>
                <a:rPr kumimoji="0" lang="fi-FI" sz="1600" b="0" i="0" u="none" strike="noStrike" kern="1200" cap="none" spc="0" normalizeH="0" baseline="0" noProof="0" err="1">
                  <a:ln>
                    <a:noFill/>
                  </a:ln>
                  <a:solidFill>
                    <a:srgbClr val="000000"/>
                  </a:solidFill>
                  <a:effectLst/>
                  <a:uLnTx/>
                  <a:uFillTx/>
                  <a:latin typeface="Arial"/>
                  <a:ea typeface="+mn-ea"/>
                  <a:cs typeface="+mn-cs"/>
                </a:rPr>
                <a:t>JOTPA:n</a:t>
              </a:r>
              <a:r>
                <a:rPr kumimoji="0" lang="fi-FI" sz="1600" b="0" i="0" u="none" strike="noStrike" kern="1200" cap="none" spc="0" normalizeH="0" baseline="0" noProof="0">
                  <a:ln>
                    <a:noFill/>
                  </a:ln>
                  <a:solidFill>
                    <a:srgbClr val="000000"/>
                  </a:solidFill>
                  <a:effectLst/>
                  <a:uLnTx/>
                  <a:uFillTx/>
                  <a:latin typeface="Arial"/>
                  <a:ea typeface="+mn-ea"/>
                  <a:cs typeface="+mn-cs"/>
                </a:rPr>
                <a:t> osaamistarvekompassi)</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a:ln>
                    <a:noFill/>
                  </a:ln>
                  <a:solidFill>
                    <a:srgbClr val="000000"/>
                  </a:solidFill>
                  <a:effectLst/>
                  <a:uLnTx/>
                  <a:uFillTx/>
                  <a:latin typeface="Arial"/>
                  <a:ea typeface="+mn-ea"/>
                  <a:cs typeface="+mn-cs"/>
                </a:rPr>
                <a:t>Väestö</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a:ln>
                    <a:noFill/>
                  </a:ln>
                  <a:solidFill>
                    <a:srgbClr val="000000"/>
                  </a:solidFill>
                  <a:effectLst/>
                  <a:uLnTx/>
                  <a:uFillTx/>
                  <a:latin typeface="Arial"/>
                  <a:ea typeface="+mn-ea"/>
                  <a:cs typeface="+mn-cs"/>
                </a:rPr>
                <a:t>Väestöennuste</a:t>
              </a:r>
            </a:p>
          </p:txBody>
        </p:sp>
        <p:sp>
          <p:nvSpPr>
            <p:cNvPr id="16" name="Tekstiruutu 15">
              <a:extLst>
                <a:ext uri="{FF2B5EF4-FFF2-40B4-BE49-F238E27FC236}">
                  <a16:creationId xmlns:a16="http://schemas.microsoft.com/office/drawing/2014/main" id="{D58A1DDB-0F49-8761-AAE0-14E2CE199150}"/>
                </a:ext>
              </a:extLst>
            </p:cNvPr>
            <p:cNvSpPr txBox="1"/>
            <p:nvPr/>
          </p:nvSpPr>
          <p:spPr>
            <a:xfrm>
              <a:off x="4860032" y="1345165"/>
              <a:ext cx="3672408" cy="461665"/>
            </a:xfrm>
            <a:prstGeom prst="rect">
              <a:avLst/>
            </a:prstGeom>
            <a:noFill/>
          </p:spPr>
          <p:txBody>
            <a:bodyPr wrap="square">
              <a:spAutoFit/>
            </a:bodyP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000000"/>
                  </a:solidFill>
                  <a:effectLst/>
                  <a:uLnTx/>
                  <a:uFillTx/>
                  <a:latin typeface="Arial"/>
                  <a:ea typeface="+mn-ea"/>
                  <a:cs typeface="+mn-cs"/>
                </a:rPr>
                <a:t>ENNAKOINTI JA TOIMINTAYMPÄRISTÖN MUUTOKSET</a:t>
              </a:r>
            </a:p>
          </p:txBody>
        </p:sp>
      </p:grpSp>
      <p:grpSp>
        <p:nvGrpSpPr>
          <p:cNvPr id="21" name="Ryhmä 20">
            <a:extLst>
              <a:ext uri="{FF2B5EF4-FFF2-40B4-BE49-F238E27FC236}">
                <a16:creationId xmlns:a16="http://schemas.microsoft.com/office/drawing/2014/main" id="{1A84F4A3-4F7C-1AC6-4BA8-C4422912D896}"/>
              </a:ext>
            </a:extLst>
          </p:cNvPr>
          <p:cNvGrpSpPr/>
          <p:nvPr/>
        </p:nvGrpSpPr>
        <p:grpSpPr>
          <a:xfrm>
            <a:off x="5951984" y="4348116"/>
            <a:ext cx="5280587" cy="1689477"/>
            <a:chOff x="3419872" y="3464883"/>
            <a:chExt cx="3960440" cy="1267108"/>
          </a:xfrm>
        </p:grpSpPr>
        <p:sp>
          <p:nvSpPr>
            <p:cNvPr id="20" name="Suorakulmio: Pyöristetyt kulmat 19">
              <a:extLst>
                <a:ext uri="{FF2B5EF4-FFF2-40B4-BE49-F238E27FC236}">
                  <a16:creationId xmlns:a16="http://schemas.microsoft.com/office/drawing/2014/main" id="{5C30B71E-9D67-CCEA-FAE9-6E1238ECDF01}"/>
                </a:ext>
              </a:extLst>
            </p:cNvPr>
            <p:cNvSpPr/>
            <p:nvPr/>
          </p:nvSpPr>
          <p:spPr>
            <a:xfrm>
              <a:off x="3419872" y="3464883"/>
              <a:ext cx="3960440" cy="1267108"/>
            </a:xfrm>
            <a:prstGeom prst="roundRect">
              <a:avLst/>
            </a:prstGeom>
            <a:solidFill>
              <a:schemeClr val="accent4">
                <a:lumMod val="20000"/>
                <a:lumOff val="80000"/>
              </a:scheme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i-FI" sz="3200" b="0" i="0" u="none" strike="noStrike" kern="1200" cap="none" spc="0" normalizeH="0" baseline="0" noProof="0">
                <a:ln>
                  <a:noFill/>
                </a:ln>
                <a:solidFill>
                  <a:srgbClr val="000000"/>
                </a:solidFill>
                <a:effectLst/>
                <a:uLnTx/>
                <a:uFillTx/>
                <a:latin typeface="Arial"/>
                <a:ea typeface="+mn-ea"/>
                <a:cs typeface="+mn-cs"/>
              </a:endParaRPr>
            </a:p>
          </p:txBody>
        </p:sp>
        <p:sp>
          <p:nvSpPr>
            <p:cNvPr id="18" name="Tekstiruutu 17">
              <a:extLst>
                <a:ext uri="{FF2B5EF4-FFF2-40B4-BE49-F238E27FC236}">
                  <a16:creationId xmlns:a16="http://schemas.microsoft.com/office/drawing/2014/main" id="{A2009127-C667-59BC-36FA-DB67A090B9C5}"/>
                </a:ext>
              </a:extLst>
            </p:cNvPr>
            <p:cNvSpPr txBox="1"/>
            <p:nvPr/>
          </p:nvSpPr>
          <p:spPr>
            <a:xfrm>
              <a:off x="3419872" y="3807726"/>
              <a:ext cx="3888432" cy="830997"/>
            </a:xfrm>
            <a:prstGeom prst="rect">
              <a:avLst/>
            </a:prstGeom>
            <a:noFill/>
          </p:spPr>
          <p:txBody>
            <a:bodyPr wrap="square" rtlCol="0">
              <a:spAutoFit/>
            </a:bodyP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a:ln>
                    <a:noFill/>
                  </a:ln>
                  <a:solidFill>
                    <a:srgbClr val="000000"/>
                  </a:solidFill>
                  <a:effectLst/>
                  <a:uLnTx/>
                  <a:uFillTx/>
                  <a:latin typeface="Arial"/>
                  <a:ea typeface="+mn-ea"/>
                  <a:cs typeface="+mn-cs"/>
                </a:rPr>
                <a:t>Näyttöjen toteuttamisympäristö</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a:ln>
                    <a:noFill/>
                  </a:ln>
                  <a:solidFill>
                    <a:srgbClr val="000000"/>
                  </a:solidFill>
                  <a:effectLst/>
                  <a:uLnTx/>
                  <a:uFillTx/>
                  <a:latin typeface="Arial"/>
                  <a:ea typeface="+mn-ea"/>
                  <a:cs typeface="+mn-cs"/>
                </a:rPr>
                <a:t>Näyttöjen arvioijat</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a:ln>
                    <a:noFill/>
                  </a:ln>
                  <a:solidFill>
                    <a:srgbClr val="000000"/>
                  </a:solidFill>
                  <a:effectLst/>
                  <a:uLnTx/>
                  <a:uFillTx/>
                  <a:latin typeface="Arial"/>
                  <a:ea typeface="+mn-ea"/>
                  <a:cs typeface="+mn-cs"/>
                </a:rPr>
                <a:t>Opetuksen ja ohjauksen määrä, perustutkinnot</a:t>
              </a:r>
            </a:p>
            <a:p>
              <a:pPr marL="380990" marR="0" lvl="0" indent="-239994"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i-FI" sz="1600" b="0" i="0" u="none" strike="noStrike" kern="1200" cap="none" spc="0" normalizeH="0" baseline="0" noProof="0">
                  <a:ln>
                    <a:noFill/>
                  </a:ln>
                  <a:solidFill>
                    <a:srgbClr val="000000"/>
                  </a:solidFill>
                  <a:effectLst/>
                  <a:uLnTx/>
                  <a:uFillTx/>
                  <a:latin typeface="Arial"/>
                  <a:ea typeface="+mn-ea"/>
                  <a:cs typeface="+mn-cs"/>
                </a:rPr>
                <a:t>Osaamisen hankkiminen eri oppimisympäristöissä</a:t>
              </a:r>
            </a:p>
          </p:txBody>
        </p:sp>
        <p:sp>
          <p:nvSpPr>
            <p:cNvPr id="19" name="Tekstiruutu 18">
              <a:extLst>
                <a:ext uri="{FF2B5EF4-FFF2-40B4-BE49-F238E27FC236}">
                  <a16:creationId xmlns:a16="http://schemas.microsoft.com/office/drawing/2014/main" id="{74E41DEE-C698-90F8-9C90-392E96C290E4}"/>
                </a:ext>
              </a:extLst>
            </p:cNvPr>
            <p:cNvSpPr txBox="1"/>
            <p:nvPr/>
          </p:nvSpPr>
          <p:spPr>
            <a:xfrm>
              <a:off x="3563888" y="3530727"/>
              <a:ext cx="3528392" cy="276999"/>
            </a:xfrm>
            <a:prstGeom prst="rect">
              <a:avLst/>
            </a:prstGeom>
            <a:noFill/>
          </p:spPr>
          <p:txBody>
            <a:bodyPr wrap="square">
              <a:spAutoFit/>
            </a:bodyPr>
            <a:lstStyle>
              <a:defPPr>
                <a:defRPr lang="fi-FI"/>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fi-FI" sz="1600" b="1" i="0" u="none" strike="noStrike" kern="1200" cap="none" spc="0" normalizeH="0" baseline="0" noProof="0">
                  <a:ln>
                    <a:noFill/>
                  </a:ln>
                  <a:solidFill>
                    <a:srgbClr val="000000"/>
                  </a:solidFill>
                  <a:effectLst/>
                  <a:uLnTx/>
                  <a:uFillTx/>
                  <a:latin typeface="Arial"/>
                  <a:ea typeface="+mn-ea"/>
                  <a:cs typeface="+mn-cs"/>
                </a:rPr>
                <a:t>LAATU</a:t>
              </a:r>
            </a:p>
          </p:txBody>
        </p:sp>
      </p:grpSp>
      <p:sp>
        <p:nvSpPr>
          <p:cNvPr id="3" name="Otsikko 1">
            <a:extLst>
              <a:ext uri="{FF2B5EF4-FFF2-40B4-BE49-F238E27FC236}">
                <a16:creationId xmlns:a16="http://schemas.microsoft.com/office/drawing/2014/main" id="{9F291390-1A66-FE0D-9E72-C0E9194CD3DF}"/>
              </a:ext>
            </a:extLst>
          </p:cNvPr>
          <p:cNvSpPr>
            <a:spLocks noGrp="1"/>
          </p:cNvSpPr>
          <p:nvPr/>
        </p:nvSpPr>
        <p:spPr>
          <a:xfrm>
            <a:off x="494980" y="80529"/>
            <a:ext cx="9105602" cy="654236"/>
          </a:xfrm>
          <a:prstGeom prst="rect">
            <a:avLst/>
          </a:prstGeom>
        </p:spPr>
        <p:txBody>
          <a:bodyPr vert="horz" lIns="91440" tIns="45720" rIns="91440" bIns="45720" rtlCol="0" anchor="b" anchorCtr="0">
            <a:noAutofit/>
          </a:bodyPr>
          <a:lstStyle>
            <a:lvl1pPr algn="l" defTabSz="1219170" rtl="0" eaLnBrk="1" latinLnBrk="0" hangingPunct="1">
              <a:spcBef>
                <a:spcPct val="0"/>
              </a:spcBef>
              <a:buNone/>
              <a:defRPr sz="4267" b="1" kern="1200">
                <a:solidFill>
                  <a:schemeClr val="tx2"/>
                </a:solidFill>
                <a:latin typeface="Arial Narrow" panose="020B0606020202030204" pitchFamily="34" charset="0"/>
                <a:ea typeface="+mj-ea"/>
                <a:cs typeface="+mj-cs"/>
              </a:defRPr>
            </a:lvl1pPr>
          </a:lstStyle>
          <a:p>
            <a:pPr marL="0" marR="0" lvl="0" indent="0" algn="l" defTabSz="1219170" rtl="0" eaLnBrk="1" fontAlgn="auto" latinLnBrk="0" hangingPunct="1">
              <a:lnSpc>
                <a:spcPct val="100000"/>
              </a:lnSpc>
              <a:spcBef>
                <a:spcPct val="0"/>
              </a:spcBef>
              <a:spcAft>
                <a:spcPts val="0"/>
              </a:spcAft>
              <a:buClrTx/>
              <a:buSzTx/>
              <a:buFontTx/>
              <a:buNone/>
              <a:tabLst/>
              <a:defRPr/>
            </a:pPr>
            <a:r>
              <a:rPr lang="fi-FI" sz="3200" dirty="0">
                <a:solidFill>
                  <a:srgbClr val="66C9C3">
                    <a:lumMod val="50000"/>
                  </a:srgbClr>
                </a:solidFill>
                <a:latin typeface="Arial Narrow"/>
              </a:rPr>
              <a:t>Keskustelujen tietopohja</a:t>
            </a:r>
            <a:r>
              <a:rPr kumimoji="0" lang="fi-FI" sz="3200" b="1" i="0" u="none" strike="noStrike" kern="1200" cap="none" spc="0" normalizeH="0" baseline="0" noProof="0" dirty="0">
                <a:ln>
                  <a:noFill/>
                </a:ln>
                <a:solidFill>
                  <a:srgbClr val="66C9C3">
                    <a:lumMod val="50000"/>
                  </a:srgbClr>
                </a:solidFill>
                <a:effectLst/>
                <a:uLnTx/>
                <a:uFillTx/>
                <a:latin typeface="Arial Narrow"/>
                <a:ea typeface="+mj-ea"/>
                <a:cs typeface="+mj-cs"/>
              </a:rPr>
              <a:t> - indikaattorit</a:t>
            </a:r>
            <a:endParaRPr kumimoji="0" lang="fi-FI" sz="3200" b="1" i="0" u="none" strike="noStrike" kern="1200" cap="none" spc="0" normalizeH="0" baseline="0" noProof="0" dirty="0">
              <a:ln>
                <a:noFill/>
              </a:ln>
              <a:solidFill>
                <a:srgbClr val="66C9C3">
                  <a:lumMod val="50000"/>
                </a:srgbClr>
              </a:solidFill>
              <a:effectLst/>
              <a:uLnTx/>
              <a:uFillTx/>
              <a:latin typeface="Arial Narrow" panose="020B0606020202030204" pitchFamily="34" charset="0"/>
              <a:ea typeface="+mj-ea"/>
              <a:cs typeface="+mj-cs"/>
            </a:endParaRPr>
          </a:p>
        </p:txBody>
      </p:sp>
    </p:spTree>
    <p:extLst>
      <p:ext uri="{BB962C8B-B14F-4D97-AF65-F5344CB8AC3E}">
        <p14:creationId xmlns:p14="http://schemas.microsoft.com/office/powerpoint/2010/main" val="447451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1339C-4191-A96B-C1C0-9060730E2D3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861BF95-216D-3358-129B-3BD9329EC556}"/>
              </a:ext>
            </a:extLst>
          </p:cNvPr>
          <p:cNvSpPr>
            <a:spLocks noGrp="1"/>
          </p:cNvSpPr>
          <p:nvPr>
            <p:ph type="title"/>
          </p:nvPr>
        </p:nvSpPr>
        <p:spPr>
          <a:xfrm>
            <a:off x="577046" y="274320"/>
            <a:ext cx="10319487" cy="1115567"/>
          </a:xfrm>
        </p:spPr>
        <p:txBody>
          <a:bodyPr/>
          <a:lstStyle/>
          <a:p>
            <a:r>
              <a:rPr lang="fi-FI" dirty="0">
                <a:solidFill>
                  <a:schemeClr val="accent6">
                    <a:lumMod val="50000"/>
                  </a:schemeClr>
                </a:solidFill>
              </a:rPr>
              <a:t>Osaamisen hankkiminen eri oppimisympäristöissä, perustutkinnot </a:t>
            </a:r>
            <a:r>
              <a:rPr lang="fi-FI" sz="2000" dirty="0">
                <a:solidFill>
                  <a:schemeClr val="accent6">
                    <a:lumMod val="50000"/>
                  </a:schemeClr>
                </a:solidFill>
              </a:rPr>
              <a:t>(</a:t>
            </a:r>
            <a:r>
              <a:rPr lang="fi-FI" sz="2000" dirty="0" err="1">
                <a:solidFill>
                  <a:schemeClr val="accent6">
                    <a:lumMod val="50000"/>
                  </a:schemeClr>
                </a:solidFill>
              </a:rPr>
              <a:t>Lähde:vipunen.fi</a:t>
            </a:r>
            <a:r>
              <a:rPr lang="fi-FI" sz="2000" dirty="0">
                <a:solidFill>
                  <a:schemeClr val="accent6">
                    <a:lumMod val="50000"/>
                  </a:schemeClr>
                </a:solidFill>
              </a:rPr>
              <a:t>)</a:t>
            </a:r>
          </a:p>
        </p:txBody>
      </p:sp>
      <p:graphicFrame>
        <p:nvGraphicFramePr>
          <p:cNvPr id="4" name="Taulukko 3">
            <a:extLst>
              <a:ext uri="{FF2B5EF4-FFF2-40B4-BE49-F238E27FC236}">
                <a16:creationId xmlns:a16="http://schemas.microsoft.com/office/drawing/2014/main" id="{3012DB7A-772B-E570-FE25-7E2EB3A0A3EB}"/>
              </a:ext>
            </a:extLst>
          </p:cNvPr>
          <p:cNvGraphicFramePr>
            <a:graphicFrameLocks noGrp="1"/>
          </p:cNvGraphicFramePr>
          <p:nvPr>
            <p:extLst>
              <p:ext uri="{D42A27DB-BD31-4B8C-83A1-F6EECF244321}">
                <p14:modId xmlns:p14="http://schemas.microsoft.com/office/powerpoint/2010/main" val="2013037705"/>
              </p:ext>
            </p:extLst>
          </p:nvPr>
        </p:nvGraphicFramePr>
        <p:xfrm>
          <a:off x="577046" y="1719071"/>
          <a:ext cx="10587778" cy="4498847"/>
        </p:xfrm>
        <a:graphic>
          <a:graphicData uri="http://schemas.openxmlformats.org/drawingml/2006/table">
            <a:tbl>
              <a:tblPr/>
              <a:tblGrid>
                <a:gridCol w="865858">
                  <a:extLst>
                    <a:ext uri="{9D8B030D-6E8A-4147-A177-3AD203B41FA5}">
                      <a16:colId xmlns:a16="http://schemas.microsoft.com/office/drawing/2014/main" val="1230512805"/>
                    </a:ext>
                  </a:extLst>
                </a:gridCol>
                <a:gridCol w="1215240">
                  <a:extLst>
                    <a:ext uri="{9D8B030D-6E8A-4147-A177-3AD203B41FA5}">
                      <a16:colId xmlns:a16="http://schemas.microsoft.com/office/drawing/2014/main" val="1252211651"/>
                    </a:ext>
                  </a:extLst>
                </a:gridCol>
                <a:gridCol w="1215240">
                  <a:extLst>
                    <a:ext uri="{9D8B030D-6E8A-4147-A177-3AD203B41FA5}">
                      <a16:colId xmlns:a16="http://schemas.microsoft.com/office/drawing/2014/main" val="4217720198"/>
                    </a:ext>
                  </a:extLst>
                </a:gridCol>
                <a:gridCol w="1215240">
                  <a:extLst>
                    <a:ext uri="{9D8B030D-6E8A-4147-A177-3AD203B41FA5}">
                      <a16:colId xmlns:a16="http://schemas.microsoft.com/office/drawing/2014/main" val="3377292706"/>
                    </a:ext>
                  </a:extLst>
                </a:gridCol>
                <a:gridCol w="1215240">
                  <a:extLst>
                    <a:ext uri="{9D8B030D-6E8A-4147-A177-3AD203B41FA5}">
                      <a16:colId xmlns:a16="http://schemas.microsoft.com/office/drawing/2014/main" val="3396143402"/>
                    </a:ext>
                  </a:extLst>
                </a:gridCol>
                <a:gridCol w="1215240">
                  <a:extLst>
                    <a:ext uri="{9D8B030D-6E8A-4147-A177-3AD203B41FA5}">
                      <a16:colId xmlns:a16="http://schemas.microsoft.com/office/drawing/2014/main" val="3229166815"/>
                    </a:ext>
                  </a:extLst>
                </a:gridCol>
                <a:gridCol w="1215240">
                  <a:extLst>
                    <a:ext uri="{9D8B030D-6E8A-4147-A177-3AD203B41FA5}">
                      <a16:colId xmlns:a16="http://schemas.microsoft.com/office/drawing/2014/main" val="3212647978"/>
                    </a:ext>
                  </a:extLst>
                </a:gridCol>
                <a:gridCol w="1215240">
                  <a:extLst>
                    <a:ext uri="{9D8B030D-6E8A-4147-A177-3AD203B41FA5}">
                      <a16:colId xmlns:a16="http://schemas.microsoft.com/office/drawing/2014/main" val="353594817"/>
                    </a:ext>
                  </a:extLst>
                </a:gridCol>
                <a:gridCol w="1215240">
                  <a:extLst>
                    <a:ext uri="{9D8B030D-6E8A-4147-A177-3AD203B41FA5}">
                      <a16:colId xmlns:a16="http://schemas.microsoft.com/office/drawing/2014/main" val="2064267571"/>
                    </a:ext>
                  </a:extLst>
                </a:gridCol>
              </a:tblGrid>
              <a:tr h="239652">
                <a:tc>
                  <a:txBody>
                    <a:bodyPr/>
                    <a:lstStyle/>
                    <a:p>
                      <a:pPr algn="l"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w="6350" cap="flat" cmpd="sng" algn="ctr">
                      <a:solidFill>
                        <a:srgbClr val="BFBFBF"/>
                      </a:solidFill>
                      <a:prstDash val="solid"/>
                      <a:round/>
                      <a:headEnd type="none" w="med" len="med"/>
                      <a:tailEnd type="none" w="med" len="med"/>
                    </a:lnT>
                    <a:lnB>
                      <a:noFill/>
                    </a:lnB>
                    <a:solidFill>
                      <a:srgbClr val="C6E0B4"/>
                    </a:solidFill>
                  </a:tcPr>
                </a:tc>
                <a:tc>
                  <a:txBody>
                    <a:bodyPr/>
                    <a:lstStyle/>
                    <a:p>
                      <a:pPr algn="ctr"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w="6350" cap="flat" cmpd="sng" algn="ctr">
                      <a:solidFill>
                        <a:srgbClr val="BFBFBF"/>
                      </a:solidFill>
                      <a:prstDash val="solid"/>
                      <a:round/>
                      <a:headEnd type="none" w="med" len="med"/>
                      <a:tailEnd type="none" w="med" len="med"/>
                    </a:lnT>
                    <a:lnB>
                      <a:noFill/>
                    </a:lnB>
                    <a:solidFill>
                      <a:srgbClr val="C6E0B4"/>
                    </a:solidFill>
                  </a:tcPr>
                </a:tc>
                <a:tc>
                  <a:txBody>
                    <a:bodyPr/>
                    <a:lstStyle/>
                    <a:p>
                      <a:pPr algn="ctr"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w="6350" cap="flat" cmpd="sng" algn="ctr">
                      <a:solidFill>
                        <a:srgbClr val="BFBFBF"/>
                      </a:solidFill>
                      <a:prstDash val="solid"/>
                      <a:round/>
                      <a:headEnd type="none" w="med" len="med"/>
                      <a:tailEnd type="none" w="med" len="med"/>
                    </a:lnT>
                    <a:lnB>
                      <a:noFill/>
                    </a:lnB>
                    <a:solidFill>
                      <a:srgbClr val="C6E0B4"/>
                    </a:solidFill>
                  </a:tcPr>
                </a:tc>
                <a:tc>
                  <a:txBody>
                    <a:bodyPr/>
                    <a:lstStyle/>
                    <a:p>
                      <a:pPr algn="ctr"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w="6350" cap="flat" cmpd="sng" algn="ctr">
                      <a:solidFill>
                        <a:srgbClr val="BFBFBF"/>
                      </a:solidFill>
                      <a:prstDash val="solid"/>
                      <a:round/>
                      <a:headEnd type="none" w="med" len="med"/>
                      <a:tailEnd type="none" w="med" len="med"/>
                    </a:lnT>
                    <a:lnB>
                      <a:noFill/>
                    </a:lnB>
                    <a:solidFill>
                      <a:srgbClr val="C6E0B4"/>
                    </a:solidFill>
                  </a:tcPr>
                </a:tc>
                <a:tc>
                  <a:txBody>
                    <a:bodyPr/>
                    <a:lstStyle/>
                    <a:p>
                      <a:pPr algn="ctr"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w="6350" cap="flat" cmpd="sng" algn="ctr">
                      <a:solidFill>
                        <a:srgbClr val="BFBFBF"/>
                      </a:solidFill>
                      <a:prstDash val="solid"/>
                      <a:round/>
                      <a:headEnd type="none" w="med" len="med"/>
                      <a:tailEnd type="none" w="med" len="med"/>
                    </a:lnT>
                    <a:lnB>
                      <a:noFill/>
                    </a:lnB>
                    <a:solidFill>
                      <a:srgbClr val="C6E0B4"/>
                    </a:solidFill>
                  </a:tcPr>
                </a:tc>
                <a:tc>
                  <a:txBody>
                    <a:bodyPr/>
                    <a:lstStyle/>
                    <a:p>
                      <a:pPr algn="ctr"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w="6350" cap="flat" cmpd="sng" algn="ctr">
                      <a:solidFill>
                        <a:srgbClr val="BFBFBF"/>
                      </a:solidFill>
                      <a:prstDash val="solid"/>
                      <a:round/>
                      <a:headEnd type="none" w="med" len="med"/>
                      <a:tailEnd type="none" w="med" len="med"/>
                    </a:lnT>
                    <a:lnB>
                      <a:noFill/>
                    </a:lnB>
                    <a:solidFill>
                      <a:srgbClr val="C6E0B4"/>
                    </a:solidFill>
                  </a:tcPr>
                </a:tc>
                <a:tc>
                  <a:txBody>
                    <a:bodyPr/>
                    <a:lstStyle/>
                    <a:p>
                      <a:pPr algn="ctr"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w="6350" cap="flat" cmpd="sng" algn="ctr">
                      <a:solidFill>
                        <a:srgbClr val="BFBFBF"/>
                      </a:solidFill>
                      <a:prstDash val="solid"/>
                      <a:round/>
                      <a:headEnd type="none" w="med" len="med"/>
                      <a:tailEnd type="none" w="med" len="med"/>
                    </a:lnT>
                    <a:lnB>
                      <a:noFill/>
                    </a:lnB>
                    <a:solidFill>
                      <a:srgbClr val="C6E0B4"/>
                    </a:solidFill>
                  </a:tcPr>
                </a:tc>
                <a:tc>
                  <a:txBody>
                    <a:bodyPr/>
                    <a:lstStyle/>
                    <a:p>
                      <a:pPr algn="ctr"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w="6350" cap="flat" cmpd="sng" algn="ctr">
                      <a:solidFill>
                        <a:srgbClr val="BFBFBF"/>
                      </a:solidFill>
                      <a:prstDash val="solid"/>
                      <a:round/>
                      <a:headEnd type="none" w="med" len="med"/>
                      <a:tailEnd type="none" w="med" len="med"/>
                    </a:lnT>
                    <a:lnB>
                      <a:noFill/>
                    </a:lnB>
                    <a:solidFill>
                      <a:srgbClr val="C6E0B4"/>
                    </a:solidFill>
                  </a:tcPr>
                </a:tc>
                <a:tc>
                  <a:txBody>
                    <a:bodyPr/>
                    <a:lstStyle/>
                    <a:p>
                      <a:pPr algn="ctr"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w="6350" cap="flat" cmpd="sng" algn="ctr">
                      <a:solidFill>
                        <a:srgbClr val="BFBFBF"/>
                      </a:solidFill>
                      <a:prstDash val="solid"/>
                      <a:round/>
                      <a:headEnd type="none" w="med" len="med"/>
                      <a:tailEnd type="none" w="med" len="med"/>
                    </a:lnT>
                    <a:lnB>
                      <a:noFill/>
                    </a:lnB>
                    <a:solidFill>
                      <a:srgbClr val="C6E0B4"/>
                    </a:solidFill>
                  </a:tcPr>
                </a:tc>
                <a:extLst>
                  <a:ext uri="{0D108BD9-81ED-4DB2-BD59-A6C34878D82A}">
                    <a16:rowId xmlns:a16="http://schemas.microsoft.com/office/drawing/2014/main" val="2156120694"/>
                  </a:ext>
                </a:extLst>
              </a:tr>
              <a:tr h="239652">
                <a:tc>
                  <a:txBody>
                    <a:bodyPr/>
                    <a:lstStyle/>
                    <a:p>
                      <a:pPr algn="l"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a:noFill/>
                    </a:lnT>
                    <a:lnB>
                      <a:noFill/>
                    </a:lnB>
                    <a:solidFill>
                      <a:srgbClr val="C6E0B4"/>
                    </a:solidFill>
                  </a:tcPr>
                </a:tc>
                <a:tc gridSpan="8">
                  <a:txBody>
                    <a:bodyPr/>
                    <a:lstStyle/>
                    <a:p>
                      <a:pPr algn="ctr" fontAlgn="ctr">
                        <a:buNone/>
                      </a:pPr>
                      <a:r>
                        <a:rPr lang="fi-FI" sz="900" b="1" i="0" u="none" strike="noStrike">
                          <a:solidFill>
                            <a:srgbClr val="000000"/>
                          </a:solidFill>
                          <a:effectLst/>
                          <a:latin typeface="Arial" panose="020B0604020202020204" pitchFamily="34" charset="0"/>
                        </a:rPr>
                        <a:t>Opiskelijat % r</a:t>
                      </a:r>
                    </a:p>
                  </a:txBody>
                  <a:tcPr marL="6350" marR="6350" marT="6350" marB="0" anchor="ctr">
                    <a:lnL>
                      <a:noFill/>
                    </a:lnL>
                    <a:lnR>
                      <a:noFill/>
                    </a:lnR>
                    <a:lnT>
                      <a:noFill/>
                    </a:lnT>
                    <a:lnB>
                      <a:noFill/>
                    </a:lnB>
                    <a:solidFill>
                      <a:srgbClr val="C6E0B4"/>
                    </a:solidFill>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tc hMerge="1">
                  <a:txBody>
                    <a:bodyPr/>
                    <a:lstStyle/>
                    <a:p>
                      <a:endParaRPr lang="fi-FI"/>
                    </a:p>
                  </a:txBody>
                  <a:tcPr/>
                </a:tc>
                <a:extLst>
                  <a:ext uri="{0D108BD9-81ED-4DB2-BD59-A6C34878D82A}">
                    <a16:rowId xmlns:a16="http://schemas.microsoft.com/office/drawing/2014/main" val="3153669670"/>
                  </a:ext>
                </a:extLst>
              </a:tr>
              <a:tr h="1079261">
                <a:tc>
                  <a:txBody>
                    <a:bodyPr/>
                    <a:lstStyle/>
                    <a:p>
                      <a:pPr algn="ctr" fontAlgn="ctr">
                        <a:buNone/>
                      </a:pPr>
                      <a:endParaRPr lang="fi-FI" sz="900" b="1" i="0" u="none" strike="noStrike">
                        <a:solidFill>
                          <a:srgbClr val="000000"/>
                        </a:solidFill>
                        <a:effectLst/>
                        <a:latin typeface="Arial" panose="020B0604020202020204" pitchFamily="34" charset="0"/>
                      </a:endParaRPr>
                    </a:p>
                  </a:txBody>
                  <a:tcPr marL="6350" marR="6350" marT="6350" marB="0" anchor="ctr">
                    <a:lnL>
                      <a:noFill/>
                    </a:lnL>
                    <a:lnR>
                      <a:noFill/>
                    </a:lnR>
                    <a:lnT>
                      <a:noFill/>
                    </a:lnT>
                    <a:lnB w="6350" cap="flat" cmpd="sng" algn="ctr">
                      <a:solidFill>
                        <a:srgbClr val="BFBFBF"/>
                      </a:solidFill>
                      <a:prstDash val="solid"/>
                      <a:round/>
                      <a:headEnd type="none" w="med" len="med"/>
                      <a:tailEnd type="none" w="med" len="med"/>
                    </a:lnB>
                    <a:solidFill>
                      <a:srgbClr val="C6E0B4"/>
                    </a:solidFill>
                  </a:tcPr>
                </a:tc>
                <a:tc>
                  <a:txBody>
                    <a:bodyPr/>
                    <a:lstStyle/>
                    <a:p>
                      <a:pPr algn="ctr" fontAlgn="ctr">
                        <a:buNone/>
                      </a:pPr>
                      <a:r>
                        <a:rPr lang="fi-FI" sz="900" b="1" i="0" u="none" strike="noStrike">
                          <a:solidFill>
                            <a:srgbClr val="000000"/>
                          </a:solidFill>
                          <a:effectLst/>
                          <a:latin typeface="Arial" panose="020B0604020202020204" pitchFamily="34" charset="0"/>
                        </a:rPr>
                        <a:t>Vain koulutuksen järjestäjän oppimisympäristö</a:t>
                      </a:r>
                    </a:p>
                  </a:txBody>
                  <a:tcPr marL="6350" marR="6350" marT="6350" marB="0" anchor="ctr">
                    <a:lnL>
                      <a:noFill/>
                    </a:lnL>
                    <a:lnR>
                      <a:noFill/>
                    </a:lnR>
                    <a:lnT>
                      <a:noFill/>
                    </a:lnT>
                    <a:lnB w="6350" cap="flat" cmpd="sng" algn="ctr">
                      <a:solidFill>
                        <a:srgbClr val="BFBFBF"/>
                      </a:solidFill>
                      <a:prstDash val="solid"/>
                      <a:round/>
                      <a:headEnd type="none" w="med" len="med"/>
                      <a:tailEnd type="none" w="med" len="med"/>
                    </a:lnB>
                    <a:solidFill>
                      <a:srgbClr val="C6E0B4"/>
                    </a:solidFill>
                  </a:tcPr>
                </a:tc>
                <a:tc>
                  <a:txBody>
                    <a:bodyPr/>
                    <a:lstStyle/>
                    <a:p>
                      <a:pPr algn="ctr" fontAlgn="ctr">
                        <a:buNone/>
                      </a:pPr>
                      <a:r>
                        <a:rPr lang="fi-FI" sz="900" b="1" i="0" u="none" strike="noStrike">
                          <a:solidFill>
                            <a:srgbClr val="000000"/>
                          </a:solidFill>
                          <a:effectLst/>
                          <a:latin typeface="Arial" panose="020B0604020202020204" pitchFamily="34" charset="0"/>
                        </a:rPr>
                        <a:t>Vain koulutussopimus</a:t>
                      </a:r>
                    </a:p>
                  </a:txBody>
                  <a:tcPr marL="6350" marR="6350" marT="6350" marB="0" anchor="ctr">
                    <a:lnL>
                      <a:noFill/>
                    </a:lnL>
                    <a:lnR>
                      <a:noFill/>
                    </a:lnR>
                    <a:lnT>
                      <a:noFill/>
                    </a:lnT>
                    <a:lnB w="6350" cap="flat" cmpd="sng" algn="ctr">
                      <a:solidFill>
                        <a:srgbClr val="BFBFBF"/>
                      </a:solidFill>
                      <a:prstDash val="solid"/>
                      <a:round/>
                      <a:headEnd type="none" w="med" len="med"/>
                      <a:tailEnd type="none" w="med" len="med"/>
                    </a:lnB>
                    <a:solidFill>
                      <a:srgbClr val="C6E0B4"/>
                    </a:solidFill>
                  </a:tcPr>
                </a:tc>
                <a:tc>
                  <a:txBody>
                    <a:bodyPr/>
                    <a:lstStyle/>
                    <a:p>
                      <a:pPr algn="ctr" fontAlgn="ctr">
                        <a:buNone/>
                      </a:pPr>
                      <a:r>
                        <a:rPr lang="fi-FI" sz="900" b="1" i="0" u="none" strike="noStrike">
                          <a:solidFill>
                            <a:srgbClr val="000000"/>
                          </a:solidFill>
                          <a:effectLst/>
                          <a:latin typeface="Arial" panose="020B0604020202020204" pitchFamily="34" charset="0"/>
                        </a:rPr>
                        <a:t>Vain oppisopimus</a:t>
                      </a:r>
                    </a:p>
                  </a:txBody>
                  <a:tcPr marL="6350" marR="6350" marT="6350" marB="0" anchor="ctr">
                    <a:lnL>
                      <a:noFill/>
                    </a:lnL>
                    <a:lnR>
                      <a:noFill/>
                    </a:lnR>
                    <a:lnT>
                      <a:noFill/>
                    </a:lnT>
                    <a:lnB w="6350" cap="flat" cmpd="sng" algn="ctr">
                      <a:solidFill>
                        <a:srgbClr val="BFBFBF"/>
                      </a:solidFill>
                      <a:prstDash val="solid"/>
                      <a:round/>
                      <a:headEnd type="none" w="med" len="med"/>
                      <a:tailEnd type="none" w="med" len="med"/>
                    </a:lnB>
                    <a:solidFill>
                      <a:srgbClr val="C6E0B4"/>
                    </a:solidFill>
                  </a:tcPr>
                </a:tc>
                <a:tc>
                  <a:txBody>
                    <a:bodyPr/>
                    <a:lstStyle/>
                    <a:p>
                      <a:pPr algn="ctr" fontAlgn="ctr">
                        <a:buNone/>
                      </a:pPr>
                      <a:r>
                        <a:rPr lang="fi-FI" sz="900" b="1" i="0" u="none" strike="noStrike">
                          <a:solidFill>
                            <a:srgbClr val="000000"/>
                          </a:solidFill>
                          <a:effectLst/>
                          <a:latin typeface="Arial" panose="020B0604020202020204" pitchFamily="34" charset="0"/>
                        </a:rPr>
                        <a:t>Koulutuksen järjestäjän oppimisympäristö ja koulutussopimus</a:t>
                      </a:r>
                    </a:p>
                  </a:txBody>
                  <a:tcPr marL="6350" marR="6350" marT="6350" marB="0" anchor="ctr">
                    <a:lnL>
                      <a:noFill/>
                    </a:lnL>
                    <a:lnR>
                      <a:noFill/>
                    </a:lnR>
                    <a:lnT>
                      <a:noFill/>
                    </a:lnT>
                    <a:lnB w="6350" cap="flat" cmpd="sng" algn="ctr">
                      <a:solidFill>
                        <a:srgbClr val="BFBFBF"/>
                      </a:solidFill>
                      <a:prstDash val="solid"/>
                      <a:round/>
                      <a:headEnd type="none" w="med" len="med"/>
                      <a:tailEnd type="none" w="med" len="med"/>
                    </a:lnB>
                    <a:solidFill>
                      <a:srgbClr val="C6E0B4"/>
                    </a:solidFill>
                  </a:tcPr>
                </a:tc>
                <a:tc>
                  <a:txBody>
                    <a:bodyPr/>
                    <a:lstStyle/>
                    <a:p>
                      <a:pPr algn="ctr" fontAlgn="ctr">
                        <a:buNone/>
                      </a:pPr>
                      <a:r>
                        <a:rPr lang="fi-FI" sz="900" b="1" i="0" u="none" strike="noStrike">
                          <a:solidFill>
                            <a:srgbClr val="000000"/>
                          </a:solidFill>
                          <a:effectLst/>
                          <a:latin typeface="Arial" panose="020B0604020202020204" pitchFamily="34" charset="0"/>
                        </a:rPr>
                        <a:t>Koulutuksen järjestäjän oppimisympäristö ja oppisopimus</a:t>
                      </a:r>
                    </a:p>
                  </a:txBody>
                  <a:tcPr marL="6350" marR="6350" marT="6350" marB="0" anchor="ctr">
                    <a:lnL>
                      <a:noFill/>
                    </a:lnL>
                    <a:lnR>
                      <a:noFill/>
                    </a:lnR>
                    <a:lnT>
                      <a:noFill/>
                    </a:lnT>
                    <a:lnB w="6350" cap="flat" cmpd="sng" algn="ctr">
                      <a:solidFill>
                        <a:srgbClr val="BFBFBF"/>
                      </a:solidFill>
                      <a:prstDash val="solid"/>
                      <a:round/>
                      <a:headEnd type="none" w="med" len="med"/>
                      <a:tailEnd type="none" w="med" len="med"/>
                    </a:lnB>
                    <a:solidFill>
                      <a:srgbClr val="C6E0B4"/>
                    </a:solidFill>
                  </a:tcPr>
                </a:tc>
                <a:tc>
                  <a:txBody>
                    <a:bodyPr/>
                    <a:lstStyle/>
                    <a:p>
                      <a:pPr algn="ctr" fontAlgn="ctr">
                        <a:buNone/>
                      </a:pPr>
                      <a:r>
                        <a:rPr lang="fi-FI" sz="900" b="1" i="0" u="none" strike="noStrike">
                          <a:solidFill>
                            <a:srgbClr val="000000"/>
                          </a:solidFill>
                          <a:effectLst/>
                          <a:latin typeface="Arial" panose="020B0604020202020204" pitchFamily="34" charset="0"/>
                        </a:rPr>
                        <a:t>Koulutussopimus ja oppisopimus</a:t>
                      </a:r>
                    </a:p>
                  </a:txBody>
                  <a:tcPr marL="6350" marR="6350" marT="6350" marB="0" anchor="ctr">
                    <a:lnL>
                      <a:noFill/>
                    </a:lnL>
                    <a:lnR>
                      <a:noFill/>
                    </a:lnR>
                    <a:lnT>
                      <a:noFill/>
                    </a:lnT>
                    <a:lnB w="6350" cap="flat" cmpd="sng" algn="ctr">
                      <a:solidFill>
                        <a:srgbClr val="BFBFBF"/>
                      </a:solidFill>
                      <a:prstDash val="solid"/>
                      <a:round/>
                      <a:headEnd type="none" w="med" len="med"/>
                      <a:tailEnd type="none" w="med" len="med"/>
                    </a:lnB>
                    <a:solidFill>
                      <a:srgbClr val="C6E0B4"/>
                    </a:solidFill>
                  </a:tcPr>
                </a:tc>
                <a:tc>
                  <a:txBody>
                    <a:bodyPr/>
                    <a:lstStyle/>
                    <a:p>
                      <a:pPr algn="ctr" fontAlgn="ctr">
                        <a:buNone/>
                      </a:pPr>
                      <a:r>
                        <a:rPr lang="fi-FI" sz="900" b="1" i="0" u="none" strike="noStrike">
                          <a:solidFill>
                            <a:srgbClr val="000000"/>
                          </a:solidFill>
                          <a:effectLst/>
                          <a:latin typeface="Arial" panose="020B0604020202020204" pitchFamily="34" charset="0"/>
                        </a:rPr>
                        <a:t>Koulutuksen järjestäjän oppimisympäristö, koulutussopimus ja oppisopimus</a:t>
                      </a:r>
                    </a:p>
                  </a:txBody>
                  <a:tcPr marL="6350" marR="6350" marT="6350" marB="0" anchor="ctr">
                    <a:lnL>
                      <a:noFill/>
                    </a:lnL>
                    <a:lnR>
                      <a:noFill/>
                    </a:lnR>
                    <a:lnT>
                      <a:noFill/>
                    </a:lnT>
                    <a:lnB w="6350" cap="flat" cmpd="sng" algn="ctr">
                      <a:solidFill>
                        <a:srgbClr val="BFBFBF"/>
                      </a:solidFill>
                      <a:prstDash val="solid"/>
                      <a:round/>
                      <a:headEnd type="none" w="med" len="med"/>
                      <a:tailEnd type="none" w="med" len="med"/>
                    </a:lnB>
                    <a:solidFill>
                      <a:srgbClr val="C6E0B4"/>
                    </a:solidFill>
                  </a:tcPr>
                </a:tc>
                <a:tc>
                  <a:txBody>
                    <a:bodyPr/>
                    <a:lstStyle/>
                    <a:p>
                      <a:pPr algn="ctr" fontAlgn="ctr">
                        <a:buNone/>
                      </a:pPr>
                      <a:r>
                        <a:rPr lang="fi-FI" sz="900" b="1" i="0" u="none" strike="noStrike">
                          <a:solidFill>
                            <a:srgbClr val="000000"/>
                          </a:solidFill>
                          <a:effectLst/>
                          <a:latin typeface="Arial" panose="020B0604020202020204" pitchFamily="34" charset="0"/>
                        </a:rPr>
                        <a:t>Tieto puuttuu</a:t>
                      </a:r>
                    </a:p>
                  </a:txBody>
                  <a:tcPr marL="6350" marR="6350" marT="6350" marB="0" anchor="ctr">
                    <a:lnL>
                      <a:noFill/>
                    </a:lnL>
                    <a:lnR>
                      <a:noFill/>
                    </a:lnR>
                    <a:lnT>
                      <a:noFill/>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3862916193"/>
                  </a:ext>
                </a:extLst>
              </a:tr>
              <a:tr h="543762">
                <a:tc>
                  <a:txBody>
                    <a:bodyPr/>
                    <a:lstStyle/>
                    <a:p>
                      <a:pPr algn="l" fontAlgn="ctr">
                        <a:buNone/>
                      </a:pPr>
                      <a:r>
                        <a:rPr lang="fi-FI" sz="900" b="1" i="0" u="none" strike="noStrike">
                          <a:solidFill>
                            <a:srgbClr val="000000"/>
                          </a:solidFill>
                          <a:effectLst/>
                          <a:latin typeface="Arial" panose="020B0604020202020204" pitchFamily="34" charset="0"/>
                        </a:rPr>
                        <a:t>Ammatilliset perustutkinnot</a:t>
                      </a:r>
                    </a:p>
                  </a:txBody>
                  <a:tcPr marL="6350" marR="6350" marT="6350" marB="0" anchor="ctr">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r" fontAlgn="ctr">
                        <a:buNone/>
                      </a:pPr>
                      <a:r>
                        <a:rPr lang="fi-FI" sz="900" b="1" i="0" u="none" strike="noStrike">
                          <a:solidFill>
                            <a:srgbClr val="000000"/>
                          </a:solidFill>
                          <a:effectLst/>
                          <a:latin typeface="Arial" panose="020B0604020202020204" pitchFamily="34" charset="0"/>
                        </a:rPr>
                        <a:t>25,6 %</a:t>
                      </a:r>
                    </a:p>
                  </a:txBody>
                  <a:tcPr marL="6350" marR="285750" marT="6350" marB="0" anchor="ctr">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r" fontAlgn="ctr">
                        <a:buNone/>
                      </a:pPr>
                      <a:r>
                        <a:rPr lang="fi-FI" sz="900" b="1" i="0" u="none" strike="noStrike">
                          <a:solidFill>
                            <a:srgbClr val="000000"/>
                          </a:solidFill>
                          <a:effectLst/>
                          <a:latin typeface="Arial" panose="020B0604020202020204" pitchFamily="34" charset="0"/>
                        </a:rPr>
                        <a:t>3,3 %</a:t>
                      </a:r>
                    </a:p>
                  </a:txBody>
                  <a:tcPr marL="6350" marR="285750" marT="6350" marB="0" anchor="ctr">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r" fontAlgn="ctr">
                        <a:buNone/>
                      </a:pPr>
                      <a:r>
                        <a:rPr lang="fi-FI" sz="900" b="1" i="0" u="none" strike="noStrike">
                          <a:solidFill>
                            <a:srgbClr val="000000"/>
                          </a:solidFill>
                          <a:effectLst/>
                          <a:latin typeface="Arial" panose="020B0604020202020204" pitchFamily="34" charset="0"/>
                        </a:rPr>
                        <a:t>1,8 %</a:t>
                      </a:r>
                    </a:p>
                  </a:txBody>
                  <a:tcPr marL="6350" marR="285750" marT="6350" marB="0" anchor="ctr">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r" fontAlgn="ctr">
                        <a:buNone/>
                      </a:pPr>
                      <a:r>
                        <a:rPr lang="fi-FI" sz="900" b="1" i="0" u="none" strike="noStrike">
                          <a:solidFill>
                            <a:srgbClr val="000000"/>
                          </a:solidFill>
                          <a:effectLst/>
                          <a:latin typeface="Arial" panose="020B0604020202020204" pitchFamily="34" charset="0"/>
                        </a:rPr>
                        <a:t>36,2 %</a:t>
                      </a:r>
                    </a:p>
                  </a:txBody>
                  <a:tcPr marL="6350" marR="285750" marT="6350" marB="0" anchor="ctr">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r" fontAlgn="ctr">
                        <a:buNone/>
                      </a:pPr>
                      <a:r>
                        <a:rPr lang="fi-FI" sz="900" b="1" i="0" u="none" strike="noStrike">
                          <a:solidFill>
                            <a:srgbClr val="000000"/>
                          </a:solidFill>
                          <a:effectLst/>
                          <a:latin typeface="Arial" panose="020B0604020202020204" pitchFamily="34" charset="0"/>
                        </a:rPr>
                        <a:t>8,1 %</a:t>
                      </a:r>
                    </a:p>
                  </a:txBody>
                  <a:tcPr marL="6350" marR="285750" marT="6350" marB="0" anchor="ctr">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r" fontAlgn="ctr">
                        <a:buNone/>
                      </a:pPr>
                      <a:r>
                        <a:rPr lang="fi-FI" sz="900" b="1" i="0" u="none" strike="noStrike">
                          <a:solidFill>
                            <a:srgbClr val="000000"/>
                          </a:solidFill>
                          <a:effectLst/>
                          <a:latin typeface="Arial" panose="020B0604020202020204" pitchFamily="34" charset="0"/>
                        </a:rPr>
                        <a:t>0,5 %</a:t>
                      </a:r>
                    </a:p>
                  </a:txBody>
                  <a:tcPr marL="6350" marR="285750" marT="6350" marB="0" anchor="ctr">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r" fontAlgn="ctr">
                        <a:buNone/>
                      </a:pPr>
                      <a:r>
                        <a:rPr lang="fi-FI" sz="900" b="1" i="0" u="none" strike="noStrike">
                          <a:solidFill>
                            <a:srgbClr val="000000"/>
                          </a:solidFill>
                          <a:effectLst/>
                          <a:latin typeface="Arial" panose="020B0604020202020204" pitchFamily="34" charset="0"/>
                        </a:rPr>
                        <a:t>7,3 %</a:t>
                      </a:r>
                    </a:p>
                  </a:txBody>
                  <a:tcPr marL="6350" marR="285750" marT="6350" marB="0" anchor="ctr">
                    <a:lnL>
                      <a:noFill/>
                    </a:lnL>
                    <a:lnR>
                      <a:noFill/>
                    </a:lnR>
                    <a:lnT w="6350" cap="flat" cmpd="sng" algn="ctr">
                      <a:solidFill>
                        <a:srgbClr val="BFBFBF"/>
                      </a:solidFill>
                      <a:prstDash val="solid"/>
                      <a:round/>
                      <a:headEnd type="none" w="med" len="med"/>
                      <a:tailEnd type="none" w="med" len="med"/>
                    </a:lnT>
                    <a:lnB>
                      <a:noFill/>
                    </a:lnB>
                    <a:noFill/>
                  </a:tcPr>
                </a:tc>
                <a:tc>
                  <a:txBody>
                    <a:bodyPr/>
                    <a:lstStyle/>
                    <a:p>
                      <a:pPr algn="r" fontAlgn="ctr">
                        <a:buNone/>
                      </a:pPr>
                      <a:r>
                        <a:rPr lang="fi-FI" sz="900" b="1" i="0" u="none" strike="noStrike">
                          <a:solidFill>
                            <a:srgbClr val="000000"/>
                          </a:solidFill>
                          <a:effectLst/>
                          <a:latin typeface="Arial" panose="020B0604020202020204" pitchFamily="34" charset="0"/>
                        </a:rPr>
                        <a:t>17,1 %</a:t>
                      </a:r>
                    </a:p>
                  </a:txBody>
                  <a:tcPr marL="6350" marR="285750" marT="6350" marB="0" anchor="ctr">
                    <a:lnL>
                      <a:noFill/>
                    </a:lnL>
                    <a:lnR>
                      <a:noFill/>
                    </a:lnR>
                    <a:lnT w="6350" cap="flat" cmpd="sng" algn="ctr">
                      <a:solidFill>
                        <a:srgbClr val="BFBFBF"/>
                      </a:solidFill>
                      <a:prstDash val="solid"/>
                      <a:round/>
                      <a:headEnd type="none" w="med" len="med"/>
                      <a:tailEnd type="none" w="med" len="med"/>
                    </a:lnT>
                    <a:lnB>
                      <a:noFill/>
                    </a:lnB>
                    <a:noFill/>
                  </a:tcPr>
                </a:tc>
                <a:extLst>
                  <a:ext uri="{0D108BD9-81ED-4DB2-BD59-A6C34878D82A}">
                    <a16:rowId xmlns:a16="http://schemas.microsoft.com/office/drawing/2014/main" val="3202934135"/>
                  </a:ext>
                </a:extLst>
              </a:tr>
              <a:tr h="239652">
                <a:tc>
                  <a:txBody>
                    <a:bodyPr/>
                    <a:lstStyle/>
                    <a:p>
                      <a:pPr algn="l" fontAlgn="ctr">
                        <a:buNone/>
                      </a:pPr>
                      <a:r>
                        <a:rPr lang="fi-FI" sz="900" b="0" i="0" u="none" strike="noStrike">
                          <a:solidFill>
                            <a:srgbClr val="000000"/>
                          </a:solidFill>
                          <a:effectLst/>
                          <a:latin typeface="Arial" panose="020B0604020202020204" pitchFamily="34" charset="0"/>
                        </a:rPr>
                        <a:t>2018</a:t>
                      </a:r>
                    </a:p>
                  </a:txBody>
                  <a:tcPr marL="95250" marR="63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12,5 %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7,5 %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1,5 %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26,6 %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2,7 %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1,1 %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5,5 %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42,8 %</a:t>
                      </a:r>
                    </a:p>
                  </a:txBody>
                  <a:tcPr marL="6350" marR="285750" marT="6350" marB="0" anchor="ctr">
                    <a:lnL>
                      <a:noFill/>
                    </a:lnL>
                    <a:lnR>
                      <a:noFill/>
                    </a:lnR>
                    <a:lnT>
                      <a:noFill/>
                    </a:lnT>
                    <a:lnB>
                      <a:noFill/>
                    </a:lnB>
                    <a:noFill/>
                  </a:tcPr>
                </a:tc>
                <a:extLst>
                  <a:ext uri="{0D108BD9-81ED-4DB2-BD59-A6C34878D82A}">
                    <a16:rowId xmlns:a16="http://schemas.microsoft.com/office/drawing/2014/main" val="3205379852"/>
                  </a:ext>
                </a:extLst>
              </a:tr>
              <a:tr h="239652">
                <a:tc>
                  <a:txBody>
                    <a:bodyPr/>
                    <a:lstStyle/>
                    <a:p>
                      <a:pPr algn="l" fontAlgn="ctr">
                        <a:buNone/>
                      </a:pPr>
                      <a:r>
                        <a:rPr lang="fi-FI" sz="900" b="0" i="0" u="none" strike="noStrike">
                          <a:solidFill>
                            <a:srgbClr val="000000"/>
                          </a:solidFill>
                          <a:effectLst/>
                          <a:latin typeface="Arial" panose="020B0604020202020204" pitchFamily="34" charset="0"/>
                        </a:rPr>
                        <a:t>2019</a:t>
                      </a:r>
                    </a:p>
                  </a:txBody>
                  <a:tcPr marL="95250" marR="63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14,3 %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7,6 %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2,1 %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29,8 %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3,9 %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1,2 %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6,8 %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34,3 %</a:t>
                      </a:r>
                    </a:p>
                  </a:txBody>
                  <a:tcPr marL="6350" marR="285750" marT="6350" marB="0" anchor="ctr">
                    <a:lnL>
                      <a:noFill/>
                    </a:lnL>
                    <a:lnR>
                      <a:noFill/>
                    </a:lnR>
                    <a:lnT>
                      <a:noFill/>
                    </a:lnT>
                    <a:lnB>
                      <a:noFill/>
                    </a:lnB>
                    <a:noFill/>
                  </a:tcPr>
                </a:tc>
                <a:extLst>
                  <a:ext uri="{0D108BD9-81ED-4DB2-BD59-A6C34878D82A}">
                    <a16:rowId xmlns:a16="http://schemas.microsoft.com/office/drawing/2014/main" val="2377550142"/>
                  </a:ext>
                </a:extLst>
              </a:tr>
              <a:tr h="239652">
                <a:tc>
                  <a:txBody>
                    <a:bodyPr/>
                    <a:lstStyle/>
                    <a:p>
                      <a:pPr algn="l" fontAlgn="ctr">
                        <a:buNone/>
                      </a:pPr>
                      <a:r>
                        <a:rPr lang="fi-FI" sz="900" b="0" i="0" u="none" strike="noStrike">
                          <a:solidFill>
                            <a:srgbClr val="000000"/>
                          </a:solidFill>
                          <a:effectLst/>
                          <a:latin typeface="Arial" panose="020B0604020202020204" pitchFamily="34" charset="0"/>
                        </a:rPr>
                        <a:t>2020</a:t>
                      </a:r>
                    </a:p>
                  </a:txBody>
                  <a:tcPr marL="95250" marR="63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17,7 %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5,9 %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2,2 %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35,8 %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5,7 %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0,9 %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10,1 %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21,7 %</a:t>
                      </a:r>
                    </a:p>
                  </a:txBody>
                  <a:tcPr marL="6350" marR="285750" marT="6350" marB="0" anchor="ctr">
                    <a:lnL>
                      <a:noFill/>
                    </a:lnL>
                    <a:lnR>
                      <a:noFill/>
                    </a:lnR>
                    <a:lnT>
                      <a:noFill/>
                    </a:lnT>
                    <a:lnB>
                      <a:noFill/>
                    </a:lnB>
                    <a:noFill/>
                  </a:tcPr>
                </a:tc>
                <a:extLst>
                  <a:ext uri="{0D108BD9-81ED-4DB2-BD59-A6C34878D82A}">
                    <a16:rowId xmlns:a16="http://schemas.microsoft.com/office/drawing/2014/main" val="97136739"/>
                  </a:ext>
                </a:extLst>
              </a:tr>
              <a:tr h="239652">
                <a:tc>
                  <a:txBody>
                    <a:bodyPr/>
                    <a:lstStyle/>
                    <a:p>
                      <a:pPr algn="l" fontAlgn="ctr">
                        <a:buNone/>
                      </a:pPr>
                      <a:r>
                        <a:rPr lang="fi-FI" sz="900" b="0" i="0" u="none" strike="noStrike">
                          <a:solidFill>
                            <a:srgbClr val="000000"/>
                          </a:solidFill>
                          <a:effectLst/>
                          <a:latin typeface="Arial" panose="020B0604020202020204" pitchFamily="34" charset="0"/>
                        </a:rPr>
                        <a:t>2021</a:t>
                      </a:r>
                    </a:p>
                  </a:txBody>
                  <a:tcPr marL="95250" marR="63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19,4 %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3,9 %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2,6 %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39,0 %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9,0 %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0,6 %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11,4 %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14,1 %</a:t>
                      </a:r>
                    </a:p>
                  </a:txBody>
                  <a:tcPr marL="6350" marR="285750" marT="6350" marB="0" anchor="ctr">
                    <a:lnL>
                      <a:noFill/>
                    </a:lnL>
                    <a:lnR>
                      <a:noFill/>
                    </a:lnR>
                    <a:lnT>
                      <a:noFill/>
                    </a:lnT>
                    <a:lnB>
                      <a:noFill/>
                    </a:lnB>
                    <a:noFill/>
                  </a:tcPr>
                </a:tc>
                <a:extLst>
                  <a:ext uri="{0D108BD9-81ED-4DB2-BD59-A6C34878D82A}">
                    <a16:rowId xmlns:a16="http://schemas.microsoft.com/office/drawing/2014/main" val="303882342"/>
                  </a:ext>
                </a:extLst>
              </a:tr>
              <a:tr h="239652">
                <a:tc>
                  <a:txBody>
                    <a:bodyPr/>
                    <a:lstStyle/>
                    <a:p>
                      <a:pPr algn="l" fontAlgn="ctr">
                        <a:buNone/>
                      </a:pPr>
                      <a:r>
                        <a:rPr lang="fi-FI" sz="900" b="0" i="0" u="none" strike="noStrike">
                          <a:solidFill>
                            <a:srgbClr val="000000"/>
                          </a:solidFill>
                          <a:effectLst/>
                          <a:latin typeface="Arial" panose="020B0604020202020204" pitchFamily="34" charset="0"/>
                        </a:rPr>
                        <a:t>2022</a:t>
                      </a:r>
                    </a:p>
                  </a:txBody>
                  <a:tcPr marL="95250" marR="63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22,3 %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2,0 %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2,0 %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41,6 %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12,1 %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0,3 %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10,5 %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9,2 %</a:t>
                      </a:r>
                    </a:p>
                  </a:txBody>
                  <a:tcPr marL="6350" marR="285750" marT="6350" marB="0" anchor="ctr">
                    <a:lnL>
                      <a:noFill/>
                    </a:lnL>
                    <a:lnR>
                      <a:noFill/>
                    </a:lnR>
                    <a:lnT>
                      <a:noFill/>
                    </a:lnT>
                    <a:lnB>
                      <a:noFill/>
                    </a:lnB>
                    <a:noFill/>
                  </a:tcPr>
                </a:tc>
                <a:extLst>
                  <a:ext uri="{0D108BD9-81ED-4DB2-BD59-A6C34878D82A}">
                    <a16:rowId xmlns:a16="http://schemas.microsoft.com/office/drawing/2014/main" val="155822399"/>
                  </a:ext>
                </a:extLst>
              </a:tr>
              <a:tr h="239652">
                <a:tc>
                  <a:txBody>
                    <a:bodyPr/>
                    <a:lstStyle/>
                    <a:p>
                      <a:pPr algn="l" fontAlgn="ctr">
                        <a:buNone/>
                      </a:pPr>
                      <a:r>
                        <a:rPr lang="fi-FI" sz="900" b="0" i="0" u="none" strike="noStrike">
                          <a:solidFill>
                            <a:srgbClr val="000000"/>
                          </a:solidFill>
                          <a:effectLst/>
                          <a:latin typeface="Arial" panose="020B0604020202020204" pitchFamily="34" charset="0"/>
                        </a:rPr>
                        <a:t>2023</a:t>
                      </a:r>
                    </a:p>
                  </a:txBody>
                  <a:tcPr marL="95250" marR="63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23,4 %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1,3 %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2,0 %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43,1 %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12,6 %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0,2 %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9,0 %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8,3 %</a:t>
                      </a:r>
                    </a:p>
                  </a:txBody>
                  <a:tcPr marL="6350" marR="285750" marT="6350" marB="0" anchor="ctr">
                    <a:lnL>
                      <a:noFill/>
                    </a:lnL>
                    <a:lnR>
                      <a:noFill/>
                    </a:lnR>
                    <a:lnT>
                      <a:noFill/>
                    </a:lnT>
                    <a:lnB>
                      <a:noFill/>
                    </a:lnB>
                    <a:noFill/>
                  </a:tcPr>
                </a:tc>
                <a:extLst>
                  <a:ext uri="{0D108BD9-81ED-4DB2-BD59-A6C34878D82A}">
                    <a16:rowId xmlns:a16="http://schemas.microsoft.com/office/drawing/2014/main" val="3727202905"/>
                  </a:ext>
                </a:extLst>
              </a:tr>
              <a:tr h="239652">
                <a:tc>
                  <a:txBody>
                    <a:bodyPr/>
                    <a:lstStyle/>
                    <a:p>
                      <a:pPr algn="l" fontAlgn="ctr">
                        <a:buNone/>
                      </a:pPr>
                      <a:r>
                        <a:rPr lang="fi-FI" sz="900" b="0" i="0" u="none" strike="noStrike">
                          <a:solidFill>
                            <a:srgbClr val="000000"/>
                          </a:solidFill>
                          <a:effectLst/>
                          <a:latin typeface="Arial" panose="020B0604020202020204" pitchFamily="34" charset="0"/>
                        </a:rPr>
                        <a:t>2024</a:t>
                      </a:r>
                    </a:p>
                  </a:txBody>
                  <a:tcPr marL="95250" marR="63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25,6 %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1,3 %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1,6 %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45,0 %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10,8 %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0,2 %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6,9 %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8,6 %</a:t>
                      </a:r>
                    </a:p>
                  </a:txBody>
                  <a:tcPr marL="6350" marR="285750" marT="6350" marB="0" anchor="ctr">
                    <a:lnL>
                      <a:noFill/>
                    </a:lnL>
                    <a:lnR>
                      <a:noFill/>
                    </a:lnR>
                    <a:lnT>
                      <a:noFill/>
                    </a:lnT>
                    <a:lnB>
                      <a:noFill/>
                    </a:lnB>
                    <a:noFill/>
                  </a:tcPr>
                </a:tc>
                <a:extLst>
                  <a:ext uri="{0D108BD9-81ED-4DB2-BD59-A6C34878D82A}">
                    <a16:rowId xmlns:a16="http://schemas.microsoft.com/office/drawing/2014/main" val="2359926911"/>
                  </a:ext>
                </a:extLst>
              </a:tr>
              <a:tr h="239652">
                <a:tc>
                  <a:txBody>
                    <a:bodyPr/>
                    <a:lstStyle/>
                    <a:p>
                      <a:pPr algn="l" fontAlgn="ctr">
                        <a:buNone/>
                      </a:pPr>
                      <a:r>
                        <a:rPr lang="fi-FI" sz="900" b="0" i="0" u="none" strike="noStrike">
                          <a:solidFill>
                            <a:srgbClr val="000000"/>
                          </a:solidFill>
                          <a:effectLst/>
                          <a:latin typeface="Arial" panose="020B0604020202020204" pitchFamily="34" charset="0"/>
                        </a:rPr>
                        <a:t>2025</a:t>
                      </a:r>
                    </a:p>
                  </a:txBody>
                  <a:tcPr marL="95250" marR="63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34,4 %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1,2 %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1,4 %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43,2 %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7,8 %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0,1 %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3,1 %</a:t>
                      </a:r>
                    </a:p>
                  </a:txBody>
                  <a:tcPr marL="6350" marR="285750" marT="6350" marB="0" anchor="ctr">
                    <a:lnL>
                      <a:noFill/>
                    </a:lnL>
                    <a:lnR>
                      <a:noFill/>
                    </a:lnR>
                    <a:lnT>
                      <a:noFill/>
                    </a:lnT>
                    <a:lnB>
                      <a:noFill/>
                    </a:lnB>
                    <a:noFill/>
                  </a:tcPr>
                </a:tc>
                <a:tc>
                  <a:txBody>
                    <a:bodyPr/>
                    <a:lstStyle/>
                    <a:p>
                      <a:pPr algn="r" fontAlgn="ctr">
                        <a:buNone/>
                      </a:pPr>
                      <a:r>
                        <a:rPr lang="fi-FI" sz="900" b="0" i="0" u="none" strike="noStrike">
                          <a:solidFill>
                            <a:srgbClr val="000000"/>
                          </a:solidFill>
                          <a:effectLst/>
                          <a:latin typeface="Arial" panose="020B0604020202020204" pitchFamily="34" charset="0"/>
                        </a:rPr>
                        <a:t>8,8 %</a:t>
                      </a:r>
                    </a:p>
                  </a:txBody>
                  <a:tcPr marL="6350" marR="285750" marT="6350" marB="0" anchor="ctr">
                    <a:lnL>
                      <a:noFill/>
                    </a:lnL>
                    <a:lnR>
                      <a:noFill/>
                    </a:lnR>
                    <a:lnT>
                      <a:noFill/>
                    </a:lnT>
                    <a:lnB>
                      <a:noFill/>
                    </a:lnB>
                    <a:noFill/>
                  </a:tcPr>
                </a:tc>
                <a:extLst>
                  <a:ext uri="{0D108BD9-81ED-4DB2-BD59-A6C34878D82A}">
                    <a16:rowId xmlns:a16="http://schemas.microsoft.com/office/drawing/2014/main" val="406371456"/>
                  </a:ext>
                </a:extLst>
              </a:tr>
              <a:tr h="239652">
                <a:tc>
                  <a:txBody>
                    <a:bodyPr/>
                    <a:lstStyle/>
                    <a:p>
                      <a:pPr algn="l" fontAlgn="ctr">
                        <a:buNone/>
                      </a:pPr>
                      <a:r>
                        <a:rPr lang="fi-FI" sz="900" b="0" i="0" u="none" strike="noStrike">
                          <a:solidFill>
                            <a:srgbClr val="000000"/>
                          </a:solidFill>
                          <a:effectLst/>
                          <a:latin typeface="Arial" panose="020B0604020202020204" pitchFamily="34" charset="0"/>
                        </a:rPr>
                        <a:t>2026</a:t>
                      </a:r>
                    </a:p>
                  </a:txBody>
                  <a:tcPr marL="95250" marR="6350" marT="6350" marB="0" anchor="ctr">
                    <a:lnL>
                      <a:noFill/>
                    </a:lnL>
                    <a:lnR>
                      <a:noFill/>
                    </a:lnR>
                    <a:lnT>
                      <a:noFill/>
                    </a:lnT>
                    <a:lnB w="6350" cap="flat" cmpd="sng" algn="ctr">
                      <a:solidFill>
                        <a:srgbClr val="BFBFBF"/>
                      </a:solidFill>
                      <a:prstDash val="solid"/>
                      <a:round/>
                      <a:headEnd type="none" w="med" len="med"/>
                      <a:tailEnd type="none" w="med" len="med"/>
                    </a:lnB>
                    <a:noFill/>
                  </a:tcPr>
                </a:tc>
                <a:tc>
                  <a:txBody>
                    <a:bodyPr/>
                    <a:lstStyle/>
                    <a:p>
                      <a:pPr algn="r" fontAlgn="ctr">
                        <a:buNone/>
                      </a:pPr>
                      <a:r>
                        <a:rPr lang="fi-FI" sz="900" b="0" i="0" u="none" strike="noStrike">
                          <a:solidFill>
                            <a:srgbClr val="000000"/>
                          </a:solidFill>
                          <a:effectLst/>
                          <a:latin typeface="Arial" panose="020B0604020202020204" pitchFamily="34" charset="0"/>
                        </a:rPr>
                        <a:t>62,7 %</a:t>
                      </a:r>
                    </a:p>
                  </a:txBody>
                  <a:tcPr marL="6350" marR="285750" marT="6350" marB="0" anchor="ctr">
                    <a:lnL>
                      <a:noFill/>
                    </a:lnL>
                    <a:lnR>
                      <a:noFill/>
                    </a:lnR>
                    <a:lnT>
                      <a:noFill/>
                    </a:lnT>
                    <a:lnB w="6350" cap="flat" cmpd="sng" algn="ctr">
                      <a:solidFill>
                        <a:srgbClr val="BFBFBF"/>
                      </a:solidFill>
                      <a:prstDash val="solid"/>
                      <a:round/>
                      <a:headEnd type="none" w="med" len="med"/>
                      <a:tailEnd type="none" w="med" len="med"/>
                    </a:lnB>
                    <a:noFill/>
                  </a:tcPr>
                </a:tc>
                <a:tc>
                  <a:txBody>
                    <a:bodyPr/>
                    <a:lstStyle/>
                    <a:p>
                      <a:pPr algn="r" fontAlgn="ctr">
                        <a:buNone/>
                      </a:pPr>
                      <a:r>
                        <a:rPr lang="fi-FI" sz="900" b="0" i="0" u="none" strike="noStrike">
                          <a:solidFill>
                            <a:srgbClr val="000000"/>
                          </a:solidFill>
                          <a:effectLst/>
                          <a:latin typeface="Arial" panose="020B0604020202020204" pitchFamily="34" charset="0"/>
                        </a:rPr>
                        <a:t>0,4 %</a:t>
                      </a:r>
                    </a:p>
                  </a:txBody>
                  <a:tcPr marL="6350" marR="285750" marT="6350" marB="0" anchor="ctr">
                    <a:lnL>
                      <a:noFill/>
                    </a:lnL>
                    <a:lnR>
                      <a:noFill/>
                    </a:lnR>
                    <a:lnT>
                      <a:noFill/>
                    </a:lnT>
                    <a:lnB w="6350" cap="flat" cmpd="sng" algn="ctr">
                      <a:solidFill>
                        <a:srgbClr val="BFBFBF"/>
                      </a:solidFill>
                      <a:prstDash val="solid"/>
                      <a:round/>
                      <a:headEnd type="none" w="med" len="med"/>
                      <a:tailEnd type="none" w="med" len="med"/>
                    </a:lnB>
                    <a:noFill/>
                  </a:tcPr>
                </a:tc>
                <a:tc>
                  <a:txBody>
                    <a:bodyPr/>
                    <a:lstStyle/>
                    <a:p>
                      <a:pPr algn="r" fontAlgn="ctr">
                        <a:buNone/>
                      </a:pPr>
                      <a:r>
                        <a:rPr lang="fi-FI" sz="900" b="0" i="0" u="none" strike="noStrike">
                          <a:solidFill>
                            <a:srgbClr val="000000"/>
                          </a:solidFill>
                          <a:effectLst/>
                          <a:latin typeface="Arial" panose="020B0604020202020204" pitchFamily="34" charset="0"/>
                        </a:rPr>
                        <a:t>1,2 %</a:t>
                      </a:r>
                    </a:p>
                  </a:txBody>
                  <a:tcPr marL="6350" marR="285750" marT="6350" marB="0" anchor="ctr">
                    <a:lnL>
                      <a:noFill/>
                    </a:lnL>
                    <a:lnR>
                      <a:noFill/>
                    </a:lnR>
                    <a:lnT>
                      <a:noFill/>
                    </a:lnT>
                    <a:lnB w="6350" cap="flat" cmpd="sng" algn="ctr">
                      <a:solidFill>
                        <a:srgbClr val="BFBFBF"/>
                      </a:solidFill>
                      <a:prstDash val="solid"/>
                      <a:round/>
                      <a:headEnd type="none" w="med" len="med"/>
                      <a:tailEnd type="none" w="med" len="med"/>
                    </a:lnB>
                    <a:noFill/>
                  </a:tcPr>
                </a:tc>
                <a:tc>
                  <a:txBody>
                    <a:bodyPr/>
                    <a:lstStyle/>
                    <a:p>
                      <a:pPr algn="r" fontAlgn="ctr">
                        <a:buNone/>
                      </a:pPr>
                      <a:r>
                        <a:rPr lang="fi-FI" sz="900" b="0" i="0" u="none" strike="noStrike">
                          <a:solidFill>
                            <a:srgbClr val="000000"/>
                          </a:solidFill>
                          <a:effectLst/>
                          <a:latin typeface="Arial" panose="020B0604020202020204" pitchFamily="34" charset="0"/>
                        </a:rPr>
                        <a:t>13,5 %</a:t>
                      </a:r>
                    </a:p>
                  </a:txBody>
                  <a:tcPr marL="6350" marR="285750" marT="6350" marB="0" anchor="ctr">
                    <a:lnL>
                      <a:noFill/>
                    </a:lnL>
                    <a:lnR>
                      <a:noFill/>
                    </a:lnR>
                    <a:lnT>
                      <a:noFill/>
                    </a:lnT>
                    <a:lnB w="6350" cap="flat" cmpd="sng" algn="ctr">
                      <a:solidFill>
                        <a:srgbClr val="BFBFBF"/>
                      </a:solidFill>
                      <a:prstDash val="solid"/>
                      <a:round/>
                      <a:headEnd type="none" w="med" len="med"/>
                      <a:tailEnd type="none" w="med" len="med"/>
                    </a:lnB>
                    <a:noFill/>
                  </a:tcPr>
                </a:tc>
                <a:tc>
                  <a:txBody>
                    <a:bodyPr/>
                    <a:lstStyle/>
                    <a:p>
                      <a:pPr algn="r" fontAlgn="ctr">
                        <a:buNone/>
                      </a:pPr>
                      <a:r>
                        <a:rPr lang="fi-FI" sz="900" b="0" i="0" u="none" strike="noStrike">
                          <a:solidFill>
                            <a:srgbClr val="000000"/>
                          </a:solidFill>
                          <a:effectLst/>
                          <a:latin typeface="Arial" panose="020B0604020202020204" pitchFamily="34" charset="0"/>
                        </a:rPr>
                        <a:t>4,9 %</a:t>
                      </a:r>
                    </a:p>
                  </a:txBody>
                  <a:tcPr marL="6350" marR="285750" marT="6350" marB="0" anchor="ctr">
                    <a:lnL>
                      <a:noFill/>
                    </a:lnL>
                    <a:lnR>
                      <a:noFill/>
                    </a:lnR>
                    <a:lnT>
                      <a:noFill/>
                    </a:lnT>
                    <a:lnB w="6350" cap="flat" cmpd="sng" algn="ctr">
                      <a:solidFill>
                        <a:srgbClr val="BFBFBF"/>
                      </a:solidFill>
                      <a:prstDash val="solid"/>
                      <a:round/>
                      <a:headEnd type="none" w="med" len="med"/>
                      <a:tailEnd type="none" w="med" len="med"/>
                    </a:lnB>
                    <a:noFill/>
                  </a:tcPr>
                </a:tc>
                <a:tc>
                  <a:txBody>
                    <a:bodyPr/>
                    <a:lstStyle/>
                    <a:p>
                      <a:pPr algn="r" fontAlgn="ctr">
                        <a:buNone/>
                      </a:pPr>
                      <a:r>
                        <a:rPr lang="fi-FI" sz="900" b="0" i="0" u="none" strike="noStrike">
                          <a:solidFill>
                            <a:srgbClr val="000000"/>
                          </a:solidFill>
                          <a:effectLst/>
                          <a:latin typeface="Arial" panose="020B0604020202020204" pitchFamily="34" charset="0"/>
                        </a:rPr>
                        <a:t>0,0 %</a:t>
                      </a:r>
                    </a:p>
                  </a:txBody>
                  <a:tcPr marL="6350" marR="285750" marT="6350" marB="0" anchor="ctr">
                    <a:lnL>
                      <a:noFill/>
                    </a:lnL>
                    <a:lnR>
                      <a:noFill/>
                    </a:lnR>
                    <a:lnT>
                      <a:noFill/>
                    </a:lnT>
                    <a:lnB w="6350" cap="flat" cmpd="sng" algn="ctr">
                      <a:solidFill>
                        <a:srgbClr val="BFBFBF"/>
                      </a:solidFill>
                      <a:prstDash val="solid"/>
                      <a:round/>
                      <a:headEnd type="none" w="med" len="med"/>
                      <a:tailEnd type="none" w="med" len="med"/>
                    </a:lnB>
                    <a:noFill/>
                  </a:tcPr>
                </a:tc>
                <a:tc>
                  <a:txBody>
                    <a:bodyPr/>
                    <a:lstStyle/>
                    <a:p>
                      <a:pPr algn="r" fontAlgn="ctr">
                        <a:buNone/>
                      </a:pPr>
                      <a:r>
                        <a:rPr lang="fi-FI" sz="900" b="0" i="0" u="none" strike="noStrike">
                          <a:solidFill>
                            <a:srgbClr val="000000"/>
                          </a:solidFill>
                          <a:effectLst/>
                          <a:latin typeface="Arial" panose="020B0604020202020204" pitchFamily="34" charset="0"/>
                        </a:rPr>
                        <a:t>0,5 %</a:t>
                      </a:r>
                    </a:p>
                  </a:txBody>
                  <a:tcPr marL="6350" marR="285750" marT="6350" marB="0" anchor="ctr">
                    <a:lnL>
                      <a:noFill/>
                    </a:lnL>
                    <a:lnR>
                      <a:noFill/>
                    </a:lnR>
                    <a:lnT>
                      <a:noFill/>
                    </a:lnT>
                    <a:lnB w="6350" cap="flat" cmpd="sng" algn="ctr">
                      <a:solidFill>
                        <a:srgbClr val="BFBFBF"/>
                      </a:solidFill>
                      <a:prstDash val="solid"/>
                      <a:round/>
                      <a:headEnd type="none" w="med" len="med"/>
                      <a:tailEnd type="none" w="med" len="med"/>
                    </a:lnB>
                    <a:noFill/>
                  </a:tcPr>
                </a:tc>
                <a:tc>
                  <a:txBody>
                    <a:bodyPr/>
                    <a:lstStyle/>
                    <a:p>
                      <a:pPr algn="r" fontAlgn="ctr">
                        <a:buNone/>
                      </a:pPr>
                      <a:r>
                        <a:rPr lang="fi-FI" sz="900" b="0" i="0" u="none" strike="noStrike">
                          <a:solidFill>
                            <a:srgbClr val="000000"/>
                          </a:solidFill>
                          <a:effectLst/>
                          <a:latin typeface="Arial" panose="020B0604020202020204" pitchFamily="34" charset="0"/>
                        </a:rPr>
                        <a:t>16,9 %</a:t>
                      </a:r>
                    </a:p>
                  </a:txBody>
                  <a:tcPr marL="6350" marR="285750" marT="6350" marB="0" anchor="ctr">
                    <a:lnL>
                      <a:noFill/>
                    </a:lnL>
                    <a:lnR>
                      <a:noFill/>
                    </a:lnR>
                    <a:lnT>
                      <a:noFill/>
                    </a:lnT>
                    <a:lnB w="635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40414814"/>
                  </a:ext>
                </a:extLst>
              </a:tr>
              <a:tr h="239652">
                <a:tc>
                  <a:txBody>
                    <a:bodyPr/>
                    <a:lstStyle/>
                    <a:p>
                      <a:pPr algn="l" fontAlgn="ctr">
                        <a:buNone/>
                      </a:pPr>
                      <a:r>
                        <a:rPr lang="fi-FI" sz="900" b="1" i="0" u="none" strike="noStrike">
                          <a:solidFill>
                            <a:srgbClr val="000000"/>
                          </a:solidFill>
                          <a:effectLst/>
                          <a:latin typeface="Arial" panose="020B0604020202020204" pitchFamily="34" charset="0"/>
                        </a:rPr>
                        <a:t>Yhteensä</a:t>
                      </a:r>
                    </a:p>
                  </a:txBody>
                  <a:tcPr marL="6350" marR="6350" marT="635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r" fontAlgn="ctr">
                        <a:buNone/>
                      </a:pPr>
                      <a:r>
                        <a:rPr lang="fi-FI" sz="900" b="1" i="0" u="none" strike="noStrike">
                          <a:solidFill>
                            <a:srgbClr val="000000"/>
                          </a:solidFill>
                          <a:effectLst/>
                          <a:latin typeface="Arial" panose="020B0604020202020204" pitchFamily="34" charset="0"/>
                        </a:rPr>
                        <a:t>25,6 %</a:t>
                      </a:r>
                    </a:p>
                  </a:txBody>
                  <a:tcPr marL="6350" marR="285750" marT="635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r" fontAlgn="ctr">
                        <a:buNone/>
                      </a:pPr>
                      <a:r>
                        <a:rPr lang="fi-FI" sz="900" b="1" i="0" u="none" strike="noStrike">
                          <a:solidFill>
                            <a:srgbClr val="000000"/>
                          </a:solidFill>
                          <a:effectLst/>
                          <a:latin typeface="Arial" panose="020B0604020202020204" pitchFamily="34" charset="0"/>
                        </a:rPr>
                        <a:t>3,3 %</a:t>
                      </a:r>
                    </a:p>
                  </a:txBody>
                  <a:tcPr marL="6350" marR="285750" marT="635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r" fontAlgn="ctr">
                        <a:buNone/>
                      </a:pPr>
                      <a:r>
                        <a:rPr lang="fi-FI" sz="900" b="1" i="0" u="none" strike="noStrike">
                          <a:solidFill>
                            <a:srgbClr val="000000"/>
                          </a:solidFill>
                          <a:effectLst/>
                          <a:latin typeface="Arial" panose="020B0604020202020204" pitchFamily="34" charset="0"/>
                        </a:rPr>
                        <a:t>1,8 %</a:t>
                      </a:r>
                    </a:p>
                  </a:txBody>
                  <a:tcPr marL="6350" marR="285750" marT="635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r" fontAlgn="ctr">
                        <a:buNone/>
                      </a:pPr>
                      <a:r>
                        <a:rPr lang="fi-FI" sz="900" b="1" i="0" u="none" strike="noStrike">
                          <a:solidFill>
                            <a:srgbClr val="000000"/>
                          </a:solidFill>
                          <a:effectLst/>
                          <a:latin typeface="Arial" panose="020B0604020202020204" pitchFamily="34" charset="0"/>
                        </a:rPr>
                        <a:t>36,2 %</a:t>
                      </a:r>
                    </a:p>
                  </a:txBody>
                  <a:tcPr marL="6350" marR="285750" marT="635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r" fontAlgn="ctr">
                        <a:buNone/>
                      </a:pPr>
                      <a:r>
                        <a:rPr lang="fi-FI" sz="900" b="1" i="0" u="none" strike="noStrike">
                          <a:solidFill>
                            <a:srgbClr val="000000"/>
                          </a:solidFill>
                          <a:effectLst/>
                          <a:latin typeface="Arial" panose="020B0604020202020204" pitchFamily="34" charset="0"/>
                        </a:rPr>
                        <a:t>8,1 %</a:t>
                      </a:r>
                    </a:p>
                  </a:txBody>
                  <a:tcPr marL="6350" marR="285750" marT="635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r" fontAlgn="ctr">
                        <a:buNone/>
                      </a:pPr>
                      <a:r>
                        <a:rPr lang="fi-FI" sz="900" b="1" i="0" u="none" strike="noStrike">
                          <a:solidFill>
                            <a:srgbClr val="000000"/>
                          </a:solidFill>
                          <a:effectLst/>
                          <a:latin typeface="Arial" panose="020B0604020202020204" pitchFamily="34" charset="0"/>
                        </a:rPr>
                        <a:t>0,5 %</a:t>
                      </a:r>
                    </a:p>
                  </a:txBody>
                  <a:tcPr marL="6350" marR="285750" marT="635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r" fontAlgn="ctr">
                        <a:buNone/>
                      </a:pPr>
                      <a:r>
                        <a:rPr lang="fi-FI" sz="900" b="1" i="0" u="none" strike="noStrike">
                          <a:solidFill>
                            <a:srgbClr val="000000"/>
                          </a:solidFill>
                          <a:effectLst/>
                          <a:latin typeface="Arial" panose="020B0604020202020204" pitchFamily="34" charset="0"/>
                        </a:rPr>
                        <a:t>7,3 %</a:t>
                      </a:r>
                    </a:p>
                  </a:txBody>
                  <a:tcPr marL="6350" marR="285750" marT="635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tc>
                  <a:txBody>
                    <a:bodyPr/>
                    <a:lstStyle/>
                    <a:p>
                      <a:pPr algn="r" fontAlgn="ctr">
                        <a:buNone/>
                      </a:pPr>
                      <a:r>
                        <a:rPr lang="fi-FI" sz="900" b="1" i="0" u="none" strike="noStrike" dirty="0">
                          <a:solidFill>
                            <a:srgbClr val="000000"/>
                          </a:solidFill>
                          <a:effectLst/>
                          <a:latin typeface="Arial" panose="020B0604020202020204" pitchFamily="34" charset="0"/>
                        </a:rPr>
                        <a:t>17,1 %</a:t>
                      </a:r>
                    </a:p>
                  </a:txBody>
                  <a:tcPr marL="6350" marR="285750" marT="6350" marB="0" anchor="ctr">
                    <a:lnL>
                      <a:noFill/>
                    </a:lnL>
                    <a:lnR>
                      <a:noFill/>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C6E0B4"/>
                    </a:solidFill>
                  </a:tcPr>
                </a:tc>
                <a:extLst>
                  <a:ext uri="{0D108BD9-81ED-4DB2-BD59-A6C34878D82A}">
                    <a16:rowId xmlns:a16="http://schemas.microsoft.com/office/drawing/2014/main" val="411698525"/>
                  </a:ext>
                </a:extLst>
              </a:tr>
            </a:tbl>
          </a:graphicData>
        </a:graphic>
      </p:graphicFrame>
    </p:spTree>
    <p:extLst>
      <p:ext uri="{BB962C8B-B14F-4D97-AF65-F5344CB8AC3E}">
        <p14:creationId xmlns:p14="http://schemas.microsoft.com/office/powerpoint/2010/main" val="4287589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291390-1A66-FE0D-9E72-C0E9194CD3DF}"/>
              </a:ext>
            </a:extLst>
          </p:cNvPr>
          <p:cNvSpPr>
            <a:spLocks noGrp="1"/>
          </p:cNvSpPr>
          <p:nvPr>
            <p:ph type="title"/>
          </p:nvPr>
        </p:nvSpPr>
        <p:spPr>
          <a:xfrm>
            <a:off x="577047" y="452668"/>
            <a:ext cx="10319487" cy="1130599"/>
          </a:xfrm>
        </p:spPr>
        <p:txBody>
          <a:bodyPr/>
          <a:lstStyle/>
          <a:p>
            <a:r>
              <a:rPr lang="fi-FI" dirty="0">
                <a:solidFill>
                  <a:schemeClr val="accent6">
                    <a:lumMod val="50000"/>
                  </a:schemeClr>
                </a:solidFill>
              </a:rPr>
              <a:t>Toiminnanohjauksen uudistamisen seuranta</a:t>
            </a:r>
          </a:p>
        </p:txBody>
      </p:sp>
      <p:sp>
        <p:nvSpPr>
          <p:cNvPr id="3" name="Sisällön paikkamerkki 2">
            <a:extLst>
              <a:ext uri="{FF2B5EF4-FFF2-40B4-BE49-F238E27FC236}">
                <a16:creationId xmlns:a16="http://schemas.microsoft.com/office/drawing/2014/main" id="{78870AD7-6054-813C-1EAD-A49032E04131}"/>
              </a:ext>
            </a:extLst>
          </p:cNvPr>
          <p:cNvSpPr>
            <a:spLocks noGrp="1"/>
          </p:cNvSpPr>
          <p:nvPr>
            <p:ph idx="1"/>
          </p:nvPr>
        </p:nvSpPr>
        <p:spPr>
          <a:xfrm>
            <a:off x="577047" y="1820332"/>
            <a:ext cx="10319487" cy="4584999"/>
          </a:xfrm>
        </p:spPr>
        <p:txBody>
          <a:bodyPr>
            <a:normAutofit/>
          </a:bodyPr>
          <a:lstStyle/>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kumimoji="0" lang="fi-FI" sz="2400" b="0" i="0" u="none" strike="noStrike" kern="1200" cap="none" spc="0" normalizeH="0" baseline="0" noProof="0" dirty="0">
                <a:ln>
                  <a:noFill/>
                </a:ln>
                <a:solidFill>
                  <a:srgbClr val="000000"/>
                </a:solidFill>
                <a:effectLst/>
                <a:uLnTx/>
                <a:uFillTx/>
                <a:latin typeface="Arial"/>
                <a:ea typeface="+mn-ea"/>
                <a:cs typeface="+mn-cs"/>
              </a:rPr>
              <a:t>Kansallinen koulutuksen arviointikeskus (Karvi) toteuttaa vuosina 2026-2034 seuranta- ja vaikuttavuustutkimuksen, jolla seurataan ja arvioidaan toiminnanohjauksen kokeilun tarkoituksen toteutumista, neuvottelumenettelyn toteutumista ja kokeilun vaikuttavuutta. </a:t>
            </a: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kumimoji="0" lang="fi-FI" sz="2400" b="0" i="0" u="none" strike="noStrike" kern="1200" cap="none" spc="0" normalizeH="0" baseline="0" noProof="0" dirty="0">
                <a:ln>
                  <a:noFill/>
                </a:ln>
                <a:solidFill>
                  <a:srgbClr val="000000"/>
                </a:solidFill>
                <a:effectLst/>
                <a:uLnTx/>
                <a:uFillTx/>
                <a:latin typeface="Arial"/>
                <a:ea typeface="+mn-ea"/>
                <a:cs typeface="+mn-cs"/>
              </a:rPr>
              <a:t>Lähtötilannetiedon tuottaminen ja neuvottelumenettelyn toteutumisen arviointi - tulokset julkaistaan kaikille avoimessa webinaarissa 7.12.2026 kello 9-11.</a:t>
            </a: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lang="fi-FI" sz="2400" dirty="0">
                <a:solidFill>
                  <a:srgbClr val="000000"/>
                </a:solidFill>
                <a:latin typeface="Arial"/>
              </a:rPr>
              <a:t>Lähtötilannetietoa</a:t>
            </a:r>
            <a:r>
              <a:rPr kumimoji="0" lang="fi-FI" sz="2400" b="0" i="0" u="none" strike="noStrike" kern="1200" cap="none" spc="0" normalizeH="0" baseline="0" noProof="0" dirty="0">
                <a:ln>
                  <a:noFill/>
                </a:ln>
                <a:solidFill>
                  <a:srgbClr val="000000"/>
                </a:solidFill>
                <a:effectLst/>
                <a:uLnTx/>
                <a:uFillTx/>
                <a:latin typeface="Arial"/>
                <a:ea typeface="+mn-ea"/>
                <a:cs typeface="+mn-cs"/>
              </a:rPr>
              <a:t> on hankittu sekä kokeilussa olevilta että järjestämisluvalla toimivilta järjestäjiltä. On tärkeää, että Karvin kyselyihin vastaavat sekä kokeilujärjestäjät että järjestämisluvalla jatkavat järjestäjät, jotta vertailutietoa saadaan.</a:t>
            </a: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endParaRPr kumimoji="0" lang="fi-FI" sz="2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044774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6E85C-63E1-1B10-F0C2-91FA431ECDD7}"/>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6AC39BBD-3D17-BF56-F88C-ADDC36B26C8D}"/>
              </a:ext>
            </a:extLst>
          </p:cNvPr>
          <p:cNvSpPr>
            <a:spLocks noGrp="1"/>
          </p:cNvSpPr>
          <p:nvPr>
            <p:ph type="ctrTitle"/>
          </p:nvPr>
        </p:nvSpPr>
        <p:spPr>
          <a:xfrm>
            <a:off x="575998" y="2587753"/>
            <a:ext cx="8442873" cy="1014984"/>
          </a:xfrm>
        </p:spPr>
        <p:txBody>
          <a:bodyPr/>
          <a:lstStyle/>
          <a:p>
            <a:r>
              <a:rPr lang="fi-FI" dirty="0"/>
              <a:t>Muita nostoja</a:t>
            </a:r>
          </a:p>
        </p:txBody>
      </p:sp>
    </p:spTree>
    <p:extLst>
      <p:ext uri="{BB962C8B-B14F-4D97-AF65-F5344CB8AC3E}">
        <p14:creationId xmlns:p14="http://schemas.microsoft.com/office/powerpoint/2010/main" val="1447446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C4B5E-BE98-178A-84EF-5A3C6763277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BA45976-3A32-D0EE-35A2-9E800B7B41F0}"/>
              </a:ext>
            </a:extLst>
          </p:cNvPr>
          <p:cNvSpPr>
            <a:spLocks noGrp="1"/>
          </p:cNvSpPr>
          <p:nvPr>
            <p:ph type="title"/>
          </p:nvPr>
        </p:nvSpPr>
        <p:spPr>
          <a:xfrm>
            <a:off x="577047" y="452668"/>
            <a:ext cx="10319487" cy="1677884"/>
          </a:xfrm>
        </p:spPr>
        <p:txBody>
          <a:bodyPr/>
          <a:lstStyle/>
          <a:p>
            <a:r>
              <a:rPr lang="fi-FI" dirty="0">
                <a:solidFill>
                  <a:schemeClr val="accent6">
                    <a:lumMod val="50000"/>
                  </a:schemeClr>
                </a:solidFill>
              </a:rPr>
              <a:t>Muilta kuin koulutuksen järjestämisluvan omaavilta toimijoilta tehtävissä koulutuksen hankinnoissa ja yhteistyössä huomioitavaa</a:t>
            </a:r>
          </a:p>
        </p:txBody>
      </p:sp>
      <p:sp>
        <p:nvSpPr>
          <p:cNvPr id="3" name="Sisällön paikkamerkki 2">
            <a:extLst>
              <a:ext uri="{FF2B5EF4-FFF2-40B4-BE49-F238E27FC236}">
                <a16:creationId xmlns:a16="http://schemas.microsoft.com/office/drawing/2014/main" id="{3A7A4F56-7737-F6D0-EC79-9523F948E8A1}"/>
              </a:ext>
            </a:extLst>
          </p:cNvPr>
          <p:cNvSpPr>
            <a:spLocks noGrp="1"/>
          </p:cNvSpPr>
          <p:nvPr>
            <p:ph idx="1"/>
          </p:nvPr>
        </p:nvSpPr>
        <p:spPr>
          <a:xfrm>
            <a:off x="577047" y="2258568"/>
            <a:ext cx="10319487" cy="4379976"/>
          </a:xfrm>
        </p:spPr>
        <p:txBody>
          <a:bodyPr>
            <a:normAutofit fontScale="92500" lnSpcReduction="10000"/>
          </a:bodyPr>
          <a:lstStyle/>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kumimoji="0" lang="fi-FI" sz="2400" b="0" i="0" u="none" strike="noStrike" kern="1200" cap="none" spc="0" normalizeH="0" baseline="0" noProof="0" dirty="0">
                <a:ln>
                  <a:noFill/>
                </a:ln>
                <a:solidFill>
                  <a:srgbClr val="000000"/>
                </a:solidFill>
                <a:effectLst/>
                <a:uLnTx/>
                <a:uFillTx/>
                <a:latin typeface="Arial"/>
                <a:ea typeface="+mn-ea"/>
                <a:cs typeface="+mn-cs"/>
              </a:rPr>
              <a:t>Taho, jolla ei ole ammatillisen koulutuksen järjestämislupaa ei voi markkinoida järjestävänsä OKM:n asetuksen ammatillisen koulutuksen tutkintorakenteesta (680/2017) mukaisia tutkintoja eikä oppisopimuskoulutusta.</a:t>
            </a: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lang="fi-FI" sz="2400" dirty="0">
                <a:solidFill>
                  <a:srgbClr val="000000"/>
                </a:solidFill>
                <a:latin typeface="Arial"/>
              </a:rPr>
              <a:t>Ammatillisen koulutuksen järjestämisluvan omaava koulutuksen järjestäjä päättää hakuajoista- ja menettelyistä sekä opiskelijoiden ottamisesta tutkintorakenteen mukaisiin tutkintoihin.</a:t>
            </a: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kumimoji="0" lang="fi-FI" sz="2400" b="0" i="0" u="none" strike="noStrike" kern="1200" cap="none" spc="0" normalizeH="0" baseline="0" noProof="0" dirty="0">
                <a:ln>
                  <a:noFill/>
                </a:ln>
                <a:solidFill>
                  <a:srgbClr val="000000"/>
                </a:solidFill>
                <a:effectLst/>
                <a:uLnTx/>
                <a:uFillTx/>
                <a:latin typeface="Arial"/>
                <a:ea typeface="+mn-ea"/>
                <a:cs typeface="+mn-cs"/>
              </a:rPr>
              <a:t>Tutkintotodistuksen tai todistuksen suoritetusta tutkinnon osasta voi antaa vain sellainen koulutuksen järjestäjä, jolle on järjestämisluvassa myönnetty kyseisen tutkinnon järjestämisoikeus.</a:t>
            </a: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lang="fi-FI" sz="2400" dirty="0">
                <a:solidFill>
                  <a:srgbClr val="000000"/>
                </a:solidFill>
                <a:latin typeface="Arial"/>
              </a:rPr>
              <a:t>Opiskelijoilta perittävistä maksuista (am. lain 105 §) päättää järjestämisluvan omaava koulutuksen järjestäjä, joka ilmoittaa opiskelijan rahoituksen perusteeksi.</a:t>
            </a:r>
            <a:endParaRPr kumimoji="0" lang="fi-FI" sz="2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229401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81BE1-5681-0240-AD33-4D211957FD6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F8FA1BD-A66F-DA58-7421-8083DAB5FA6B}"/>
              </a:ext>
            </a:extLst>
          </p:cNvPr>
          <p:cNvSpPr>
            <a:spLocks noGrp="1"/>
          </p:cNvSpPr>
          <p:nvPr>
            <p:ph type="title"/>
          </p:nvPr>
        </p:nvSpPr>
        <p:spPr>
          <a:xfrm>
            <a:off x="577047" y="452668"/>
            <a:ext cx="10319487" cy="845780"/>
          </a:xfrm>
        </p:spPr>
        <p:txBody>
          <a:bodyPr/>
          <a:lstStyle/>
          <a:p>
            <a:r>
              <a:rPr lang="fi-FI" dirty="0">
                <a:solidFill>
                  <a:schemeClr val="accent6">
                    <a:lumMod val="50000"/>
                  </a:schemeClr>
                </a:solidFill>
              </a:rPr>
              <a:t>OKM:n nettisivuilla päivitetyt sopimusmallit</a:t>
            </a:r>
          </a:p>
        </p:txBody>
      </p:sp>
      <p:sp>
        <p:nvSpPr>
          <p:cNvPr id="3" name="Sisällön paikkamerkki 2">
            <a:extLst>
              <a:ext uri="{FF2B5EF4-FFF2-40B4-BE49-F238E27FC236}">
                <a16:creationId xmlns:a16="http://schemas.microsoft.com/office/drawing/2014/main" id="{01FD7EB2-554F-F376-FE8D-6DB1B14AE0CB}"/>
              </a:ext>
            </a:extLst>
          </p:cNvPr>
          <p:cNvSpPr>
            <a:spLocks noGrp="1"/>
          </p:cNvSpPr>
          <p:nvPr>
            <p:ph idx="1"/>
          </p:nvPr>
        </p:nvSpPr>
        <p:spPr>
          <a:xfrm>
            <a:off x="577047" y="1984248"/>
            <a:ext cx="10319487" cy="4654296"/>
          </a:xfrm>
        </p:spPr>
        <p:txBody>
          <a:bodyPr>
            <a:normAutofit/>
          </a:bodyPr>
          <a:lstStyle/>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lang="fi-FI" sz="2400" dirty="0">
                <a:solidFill>
                  <a:srgbClr val="000000"/>
                </a:solidFill>
                <a:latin typeface="Arial"/>
              </a:rPr>
              <a:t>Päivitetyt oppisopimusmalli ja koulutussopimusmalli OKM:n nettisivuilla </a:t>
            </a:r>
            <a:r>
              <a:rPr lang="fi-FI" sz="2400" dirty="0">
                <a:solidFill>
                  <a:srgbClr val="000000"/>
                </a:solidFill>
                <a:latin typeface="Arial"/>
                <a:hlinkClick r:id="rId2"/>
              </a:rPr>
              <a:t>https://okm.fi/tyoelamassa-oppiminen</a:t>
            </a:r>
            <a:endParaRPr lang="fi-FI" sz="2400" dirty="0">
              <a:solidFill>
                <a:srgbClr val="000000"/>
              </a:solidFill>
              <a:latin typeface="Arial"/>
            </a:endParaRP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lang="fi-FI" sz="2400" dirty="0">
                <a:solidFill>
                  <a:srgbClr val="000000"/>
                </a:solidFill>
                <a:latin typeface="Arial"/>
              </a:rPr>
              <a:t>Päivitetyt mallit löytyvät kieliversioina suomi, ruotsi ja englanti</a:t>
            </a:r>
          </a:p>
          <a:p>
            <a:pPr marL="268288" marR="0" lvl="0" indent="-268288" algn="l" defTabSz="914400" rtl="0" eaLnBrk="1" fontAlgn="auto" latinLnBrk="0" hangingPunct="1">
              <a:lnSpc>
                <a:spcPct val="100000"/>
              </a:lnSpc>
              <a:spcBef>
                <a:spcPts val="1400"/>
              </a:spcBef>
              <a:spcAft>
                <a:spcPts val="0"/>
              </a:spcAft>
              <a:buClr>
                <a:srgbClr val="598D83"/>
              </a:buClr>
              <a:buSzTx/>
              <a:buFont typeface="Arial" panose="020B0604020202020204" pitchFamily="34" charset="0"/>
              <a:buChar char="•"/>
              <a:tabLst/>
              <a:defRPr/>
            </a:pPr>
            <a:r>
              <a:rPr kumimoji="0" lang="fi-FI" sz="2400" b="0" i="0" u="none" strike="noStrike" kern="1200" cap="none" spc="0" normalizeH="0" baseline="0" noProof="0" dirty="0">
                <a:ln>
                  <a:noFill/>
                </a:ln>
                <a:solidFill>
                  <a:srgbClr val="000000"/>
                </a:solidFill>
                <a:effectLst/>
                <a:uLnTx/>
                <a:uFillTx/>
                <a:latin typeface="Arial"/>
                <a:ea typeface="+mn-ea"/>
                <a:cs typeface="+mn-cs"/>
              </a:rPr>
              <a:t>Poistettu henkilötunnus, poistettu maininta </a:t>
            </a:r>
            <a:r>
              <a:rPr kumimoji="0" lang="fi-FI" sz="2400" b="0" i="0" u="none" strike="noStrike" kern="1200" cap="none" spc="0" normalizeH="0" baseline="0" noProof="0" dirty="0" err="1">
                <a:ln>
                  <a:noFill/>
                </a:ln>
                <a:solidFill>
                  <a:srgbClr val="000000"/>
                </a:solidFill>
                <a:effectLst/>
                <a:uLnTx/>
                <a:uFillTx/>
                <a:latin typeface="Arial"/>
                <a:ea typeface="+mn-ea"/>
                <a:cs typeface="+mn-cs"/>
              </a:rPr>
              <a:t>VALMAsta</a:t>
            </a:r>
            <a:r>
              <a:rPr lang="fi-FI" sz="2400" dirty="0">
                <a:solidFill>
                  <a:srgbClr val="000000"/>
                </a:solidFill>
                <a:latin typeface="Arial"/>
              </a:rPr>
              <a:t>, poistettu toistaiseksi voimassa oleva työsopimus oppisopimusmallin valikosta</a:t>
            </a:r>
            <a:endParaRPr kumimoji="0" lang="fi-FI" sz="2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669044640"/>
      </p:ext>
    </p:extLst>
  </p:cSld>
  <p:clrMapOvr>
    <a:masterClrMapping/>
  </p:clrMapOvr>
</p:sld>
</file>

<file path=ppt/theme/theme1.xml><?xml version="1.0" encoding="utf-8"?>
<a:theme xmlns:a="http://schemas.openxmlformats.org/drawingml/2006/main" name="OKM-VIH-FI-05/2021">
  <a:themeElements>
    <a:clrScheme name="Mukautetut 4">
      <a:dk1>
        <a:srgbClr val="000000"/>
      </a:dk1>
      <a:lt1>
        <a:srgbClr val="FFFFFF"/>
      </a:lt1>
      <a:dk2>
        <a:srgbClr val="598D83"/>
      </a:dk2>
      <a:lt2>
        <a:srgbClr val="FFFFFF"/>
      </a:lt2>
      <a:accent1>
        <a:srgbClr val="002F6C"/>
      </a:accent1>
      <a:accent2>
        <a:srgbClr val="8EBEFF"/>
      </a:accent2>
      <a:accent3>
        <a:srgbClr val="3659BD"/>
      </a:accent3>
      <a:accent4>
        <a:srgbClr val="79C699"/>
      </a:accent4>
      <a:accent5>
        <a:srgbClr val="007070"/>
      </a:accent5>
      <a:accent6>
        <a:srgbClr val="66C9C3"/>
      </a:accent6>
      <a:hlink>
        <a:srgbClr val="598D83"/>
      </a:hlink>
      <a:folHlink>
        <a:srgbClr val="889399"/>
      </a:folHlink>
    </a:clrScheme>
    <a:fontScheme name="V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HO_ammatillinen.potx" id="{370E64E2-CDBF-46F9-AC0E-ADDEB22BF402}" vid="{428301BB-4B18-4863-AA49-FC504603DD7B}"/>
    </a:ext>
  </a:extLst>
</a:theme>
</file>

<file path=ppt/theme/theme2.xml><?xml version="1.0" encoding="utf-8"?>
<a:theme xmlns:a="http://schemas.openxmlformats.org/drawingml/2006/main" name="OKM-SIN-FI-05/2021">
  <a:themeElements>
    <a:clrScheme name="Mukautetut 6">
      <a:dk1>
        <a:srgbClr val="000000"/>
      </a:dk1>
      <a:lt1>
        <a:srgbClr val="FFFFFF"/>
      </a:lt1>
      <a:dk2>
        <a:srgbClr val="165C7D"/>
      </a:dk2>
      <a:lt2>
        <a:srgbClr val="FFFFFF"/>
      </a:lt2>
      <a:accent1>
        <a:srgbClr val="002F6C"/>
      </a:accent1>
      <a:accent2>
        <a:srgbClr val="8EBEFF"/>
      </a:accent2>
      <a:accent3>
        <a:srgbClr val="3659BD"/>
      </a:accent3>
      <a:accent4>
        <a:srgbClr val="79C699"/>
      </a:accent4>
      <a:accent5>
        <a:srgbClr val="007070"/>
      </a:accent5>
      <a:accent6>
        <a:srgbClr val="66C9C3"/>
      </a:accent6>
      <a:hlink>
        <a:srgbClr val="165C7D"/>
      </a:hlink>
      <a:folHlink>
        <a:srgbClr val="889399"/>
      </a:folHlink>
    </a:clrScheme>
    <a:fontScheme name="V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sitys1" id="{3B2CA23B-EEDD-4675-88F0-84BF22CE9A38}" vid="{4A87BCB9-5508-484A-81CD-FC925D8FC336}"/>
    </a:ext>
  </a:extLst>
</a:theme>
</file>

<file path=docProps/app.xml><?xml version="1.0" encoding="utf-8"?>
<Properties xmlns="http://schemas.openxmlformats.org/officeDocument/2006/extended-properties" xmlns:vt="http://schemas.openxmlformats.org/officeDocument/2006/docPropsVTypes">
  <TotalTime>199</TotalTime>
  <Words>954</Words>
  <Application>Microsoft Office PowerPoint</Application>
  <PresentationFormat>Laajakuva</PresentationFormat>
  <Paragraphs>194</Paragraphs>
  <Slides>14</Slides>
  <Notes>0</Notes>
  <HiddenSlides>0</HiddenSlides>
  <MMClips>0</MMClips>
  <ScaleCrop>false</ScaleCrop>
  <HeadingPairs>
    <vt:vector size="6" baseType="variant">
      <vt:variant>
        <vt:lpstr>Käytetyt fontit</vt:lpstr>
      </vt:variant>
      <vt:variant>
        <vt:i4>2</vt:i4>
      </vt:variant>
      <vt:variant>
        <vt:lpstr>Teema</vt:lpstr>
      </vt:variant>
      <vt:variant>
        <vt:i4>2</vt:i4>
      </vt:variant>
      <vt:variant>
        <vt:lpstr>Dian otsikot</vt:lpstr>
      </vt:variant>
      <vt:variant>
        <vt:i4>14</vt:i4>
      </vt:variant>
    </vt:vector>
  </HeadingPairs>
  <TitlesOfParts>
    <vt:vector size="18" baseType="lpstr">
      <vt:lpstr>Arial</vt:lpstr>
      <vt:lpstr>Arial Narrow</vt:lpstr>
      <vt:lpstr>OKM-VIH-FI-05/2021</vt:lpstr>
      <vt:lpstr>OKM-SIN-FI-05/2021</vt:lpstr>
      <vt:lpstr>     Opetus- ja kulttuuriministeriön ajankohtaiset asiat </vt:lpstr>
      <vt:lpstr>Ammatillisen koulutuksen toiminnanohjauksen uudistaminen</vt:lpstr>
      <vt:lpstr>PowerPoint-esitys</vt:lpstr>
      <vt:lpstr>OKM:n linjaukset ammatillisen koulutuksen kehittämiseksi, valtakunnalliset tavoitteet</vt:lpstr>
      <vt:lpstr>Tiiviisti kevään 2026 neuvottelujen sopimusten vaikuttavuustavoitteista</vt:lpstr>
      <vt:lpstr>Tiiviisti kevään 2026 neuvottelujen sopimusten toiminnallisista tavoitteista</vt:lpstr>
      <vt:lpstr>Tiiviisti kevään 2026 neuvottelujen sopimusten toimenpiteistä</vt:lpstr>
      <vt:lpstr>Alue- ja alakohtaiset keskustelut</vt:lpstr>
      <vt:lpstr>PowerPoint-esitys</vt:lpstr>
      <vt:lpstr>Osaamisen hankkiminen eri oppimisympäristöissä, perustutkinnot (Lähde:vipunen.fi)</vt:lpstr>
      <vt:lpstr>Toiminnanohjauksen uudistamisen seuranta</vt:lpstr>
      <vt:lpstr>Muita nostoja</vt:lpstr>
      <vt:lpstr>Muilta kuin koulutuksen järjestämisluvan omaavilta toimijoilta tehtävissä koulutuksen hankinnoissa ja yhteistyössä huomioitavaa</vt:lpstr>
      <vt:lpstr>OKM:n nettisivuilla päivitetyt sopimusmallit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Pastila-Eklund Mari (OKM)</dc:creator>
  <cp:lastModifiedBy>Pastila-Eklund Mari (OKM)</cp:lastModifiedBy>
  <cp:revision>20</cp:revision>
  <dcterms:created xsi:type="dcterms:W3CDTF">2026-10-05T10:02:08Z</dcterms:created>
  <dcterms:modified xsi:type="dcterms:W3CDTF">2026-11-02T08:23:56Z</dcterms:modified>
</cp:coreProperties>
</file>