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82" r:id="rId3"/>
    <p:sldId id="273" r:id="rId4"/>
    <p:sldId id="283" r:id="rId5"/>
    <p:sldId id="269" r:id="rId6"/>
    <p:sldId id="284" r:id="rId7"/>
    <p:sldId id="285" r:id="rId8"/>
    <p:sldId id="287" r:id="rId9"/>
    <p:sldId id="289" r:id="rId10"/>
    <p:sldId id="290" r:id="rId11"/>
    <p:sldId id="288" r:id="rId12"/>
    <p:sldId id="292" r:id="rId13"/>
    <p:sldId id="291" r:id="rId1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F2FF"/>
    <a:srgbClr val="F9E3F8"/>
    <a:srgbClr val="D5EAFF"/>
    <a:srgbClr val="5BC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1" autoAdjust="0"/>
    <p:restoredTop sz="97474" autoAdjust="0"/>
  </p:normalViewPr>
  <p:slideViewPr>
    <p:cSldViewPr snapToGrid="0" showGuides="1">
      <p:cViewPr>
        <p:scale>
          <a:sx n="58" d="100"/>
          <a:sy n="58" d="100"/>
        </p:scale>
        <p:origin x="880" y="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77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47873-B102-4514-94B5-8ED60A2BCB51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5F506-64A6-4FE0-831B-F6F4FBCF80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3869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287AB-2206-4F77-A423-85FD97404A4D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4A3D8-BBC7-401E-A6FA-1769658283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64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667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19D26-D940-BE70-9F14-328B9723C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78FFF21E-1F69-9010-08CE-4F26F8D466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39853A3-8B45-CFF1-C90A-54AA88EA33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FF04987-26A9-0BBB-A83E-39DE0592A4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418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348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AF830-985A-1AF4-2EB8-1C98ACE10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005A72DB-E064-02CD-0BE5-8A6503C8A1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7EFB8AD2-EC42-0C5A-BF4C-05EB436D04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7301A91-5293-7980-8B78-C1BCB53EB1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922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9A3EB-62BF-B0FE-55C2-7784BEB55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350705AB-5D94-A46C-7031-62D09AD371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9528C924-6C35-0DA6-57E2-F31BE4DBBF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43BE22E-1673-7738-2061-6D3E42AEC3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030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6EDA1-F303-EAC6-720E-58593A52A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6FAB7DDA-4AC6-6F21-F982-8070A53E29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9A12309C-E894-A712-1B03-75E7F94761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71105D4-2FDC-7389-6AAE-744E596FD9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332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33F93-A789-BD36-558C-DF05C1A9D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B879718D-4B7D-7A9F-F3E3-9202F69FC4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DC0E6332-E831-D7A7-DCD7-DF5B7C2ED0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DBEB17E-0EBA-6C3D-E4DC-04C68605CB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618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C501E-8062-783D-AB76-2872FB0E2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CBC1343D-0F70-EFA3-CA84-E4A78B2F34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3C05D2D4-6E91-2533-3591-C3FE47B6C5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C28276F-F655-F466-EC1D-831F1C285D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953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765C9-CDBC-56D5-700F-6803638C6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C1840A6B-1B56-B763-A746-28D7FE3FC2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C7A2393A-FBCD-176F-8801-9BE884D87D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1CD5F2E-31B8-BDA3-70DD-16F04A2725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60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39352-92AE-06B7-701F-DFB14CA4F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DAB660F6-A53A-CB7B-5BC7-4FD715D5D0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6D91A33D-1662-32F7-83A3-2546B617AF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A5C29CD-AC73-8025-4C63-98BBA7109D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311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221590"/>
            <a:ext cx="7149830" cy="2387600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697565"/>
            <a:ext cx="7149830" cy="1629383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  <p:pic>
        <p:nvPicPr>
          <p:cNvPr id="10" name="Kuva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44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29/10/2026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071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29/10/2026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275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eroitu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5600" indent="-355600">
              <a:buFont typeface="+mj-lt"/>
              <a:buAutoNum type="arabicPeriod"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1DD6-A57F-432F-B3DA-3FB44A7235C5}" type="datetime1">
              <a:rPr lang="en-GB" smtClean="0"/>
              <a:t>29/10/2026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08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72000"/>
            <a:ext cx="5530174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398F3-4007-4DAB-AE93-8719731555AB}" type="datetime1">
              <a:rPr lang="en-GB" smtClean="0"/>
              <a:t>29/10/2026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0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8CC6-DA49-4941-84B4-31EA1C59D22D}" type="datetime1">
              <a:rPr lang="en-GB" smtClean="0"/>
              <a:t>29/10/2026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1980000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40300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29/10/2026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1980000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206033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29/10/2026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D4807458-D6B6-453B-B222-F04BCFF4C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61319"/>
            <a:ext cx="531941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21706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29/10/2026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56000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29/10/2026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75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3501498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201E-BC91-47F6-BBE7-A638C5C85BC2}" type="datetime1">
              <a:rPr lang="en-GB" smtClean="0"/>
              <a:t>29/10/2026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1872000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836276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5407-8F7B-4224-8961-BF3EBA368BAE}" type="datetime1">
              <a:rPr lang="en-GB" smtClean="0"/>
              <a:t>29/10/2026</a:t>
            </a:fld>
            <a:endParaRPr lang="en-GB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666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29/10/2026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998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440000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311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440000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00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728719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247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1" name="Kuva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853888"/>
            <a:ext cx="8239328" cy="930172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027251"/>
            <a:ext cx="8239328" cy="229086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975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789560" y="2613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89560" y="1872000"/>
            <a:ext cx="10515600" cy="3871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96568" y="6305687"/>
            <a:ext cx="883594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01A38EDB-82B5-47B3-B9C1-99B3AA4BAD8E}" type="datetime1">
              <a:rPr lang="en-GB" smtClean="0"/>
              <a:pPr/>
              <a:t>29/10/2026</a:t>
            </a:fld>
            <a:endParaRPr lang="en-GB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uora yhdysviiva 9"/>
          <p:cNvCxnSpPr/>
          <p:nvPr userDrawn="1"/>
        </p:nvCxnSpPr>
        <p:spPr>
          <a:xfrm>
            <a:off x="1704975" y="6411384"/>
            <a:ext cx="0" cy="72000"/>
          </a:xfrm>
          <a:prstGeom prst="line">
            <a:avLst/>
          </a:prstGeom>
          <a:ln w="15875">
            <a:solidFill>
              <a:srgbClr val="5BC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69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56" r:id="rId4"/>
    <p:sldLayoutId id="2147483652" r:id="rId5"/>
    <p:sldLayoutId id="2147483657" r:id="rId6"/>
    <p:sldLayoutId id="2147483658" r:id="rId7"/>
    <p:sldLayoutId id="2147483668" r:id="rId8"/>
    <p:sldLayoutId id="2147483659" r:id="rId9"/>
    <p:sldLayoutId id="2147483666" r:id="rId10"/>
    <p:sldLayoutId id="2147483660" r:id="rId11"/>
    <p:sldLayoutId id="2147483654" r:id="rId12"/>
    <p:sldLayoutId id="2147483655" r:id="rId13"/>
    <p:sldLayoutId id="2147483661" r:id="rId14"/>
    <p:sldLayoutId id="2147483665" r:id="rId15"/>
    <p:sldLayoutId id="2147483662" r:id="rId16"/>
    <p:sldLayoutId id="2147483663" r:id="rId17"/>
  </p:sldLayoutIdLst>
  <p:hf hdr="0"/>
  <p:txStyles>
    <p:titleStyle>
      <a:lvl1pPr algn="l" defTabSz="914400" rtl="0" eaLnBrk="1" latinLnBrk="0" hangingPunct="1">
        <a:lnSpc>
          <a:spcPct val="105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895350" indent="-447675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439863" indent="-457200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-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701800" indent="-261938" algn="l" defTabSz="914400" rtl="0" eaLnBrk="1" latinLnBrk="0" hangingPunct="1">
        <a:lnSpc>
          <a:spcPct val="105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974850" indent="-273050" algn="l" defTabSz="914400" rtl="0" eaLnBrk="1" latinLnBrk="0" hangingPunct="1">
        <a:lnSpc>
          <a:spcPct val="105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Ajankohtaista Opetushallituksesta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OPSO ry:n syysseminaari 3.-4.11.2026, Helsinki</a:t>
            </a:r>
          </a:p>
          <a:p>
            <a:endParaRPr lang="it-IT" dirty="0"/>
          </a:p>
          <a:p>
            <a:r>
              <a:rPr lang="it-IT" dirty="0"/>
              <a:t>Riikka Vacker</a:t>
            </a:r>
          </a:p>
          <a:p>
            <a:r>
              <a:rPr lang="it-IT" dirty="0"/>
              <a:t>opetusneuvos</a:t>
            </a:r>
          </a:p>
          <a:p>
            <a:r>
              <a:rPr lang="it-IT" dirty="0"/>
              <a:t>Ammatillinen koulutus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4342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646338-E094-2468-25E2-844C56AB9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568" y="961242"/>
            <a:ext cx="10515600" cy="788669"/>
          </a:xfrm>
        </p:spPr>
        <p:txBody>
          <a:bodyPr/>
          <a:lstStyle/>
          <a:p>
            <a:r>
              <a:rPr lang="en-US" dirty="0"/>
              <a:t>Herning Declaration </a:t>
            </a:r>
            <a:br>
              <a:rPr lang="en-US" dirty="0"/>
            </a:br>
            <a:r>
              <a:rPr lang="en-US" dirty="0"/>
              <a:t>- </a:t>
            </a:r>
            <a:r>
              <a:rPr lang="en-US" dirty="0" err="1"/>
              <a:t>tavoitteet</a:t>
            </a:r>
            <a:r>
              <a:rPr lang="en-US" dirty="0"/>
              <a:t> </a:t>
            </a:r>
            <a:r>
              <a:rPr lang="en-US" dirty="0" err="1"/>
              <a:t>vuosille</a:t>
            </a:r>
            <a:r>
              <a:rPr lang="en-US" dirty="0"/>
              <a:t> 2026 -2030</a:t>
            </a:r>
            <a:r>
              <a:rPr lang="en-US" b="0" dirty="0"/>
              <a:t>	</a:t>
            </a:r>
            <a:br>
              <a:rPr lang="en-US" b="0" dirty="0"/>
            </a:br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E20C091-52FD-6FBF-E92B-BF00536C8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5407-8F7B-4224-8961-BF3EBA368BAE}" type="datetime1">
              <a:rPr lang="en-GB" smtClean="0"/>
              <a:t>02/11/2026</a:t>
            </a:fld>
            <a:endParaRPr lang="en-GB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B7DF407-684E-D305-EAB5-6B338527A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3431AC6-4C87-0152-6E73-DBB05715B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</a:t>
            </a:fld>
            <a:endParaRPr lang="en-GB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F1DD0CE6-2695-2CD0-682F-A25E6DC84A79}"/>
              </a:ext>
            </a:extLst>
          </p:cNvPr>
          <p:cNvSpPr txBox="1"/>
          <p:nvPr/>
        </p:nvSpPr>
        <p:spPr>
          <a:xfrm>
            <a:off x="896568" y="1405175"/>
            <a:ext cx="5744262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EU-maiden opetusministerit hyväksyivät 12.9.2025 </a:t>
            </a:r>
            <a:r>
              <a:rPr lang="fi-FI" dirty="0" err="1"/>
              <a:t>Herningin</a:t>
            </a:r>
            <a:r>
              <a:rPr lang="fi-FI" dirty="0"/>
              <a:t> julistuksen vetovoimaisesta ja osallistavasta ammatillisesta koulutuksesta Euroopan kilpailukyvyn ja koulutuksen laadun kehittämiseksi. Sen ensisijaisena päämääränä on rakentaa joustava, ennakoiva ja kestävä ammatillinen koulutusjärjestelmä.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b="1" dirty="0"/>
              <a:t>Julistus korostaa jatkuvan oppimisen ja osaamisen uudistamisen merkitystä, työelämälähtöisyyttä ja oppisopimuskoulutuksen vahvistamista</a:t>
            </a:r>
            <a:r>
              <a:rPr lang="fi-FI" dirty="0"/>
              <a:t>. Sosiaalisen osallisuuden ja yhdenvertaisten mahdollisuuksien tarjoaminen oppijoille tukee Euroopan työllisyystavoitteita.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83798CDF-8F72-A955-829E-DBCE97568293}"/>
              </a:ext>
            </a:extLst>
          </p:cNvPr>
          <p:cNvSpPr txBox="1"/>
          <p:nvPr/>
        </p:nvSpPr>
        <p:spPr>
          <a:xfrm>
            <a:off x="6938010" y="1405175"/>
            <a:ext cx="4956810" cy="3877985"/>
          </a:xfrm>
          <a:prstGeom prst="rect">
            <a:avLst/>
          </a:prstGeom>
          <a:solidFill>
            <a:srgbClr val="E5F2FF"/>
          </a:solidFill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fi-FI" dirty="0"/>
              <a:t>Toimenpiteinä mm. </a:t>
            </a:r>
          </a:p>
          <a:p>
            <a:pPr marL="536575" lvl="1" indent="-2730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i-FI" b="1" dirty="0"/>
              <a:t>Laadun parantaminen</a:t>
            </a:r>
            <a:r>
              <a:rPr lang="fi-FI" dirty="0"/>
              <a:t>, mukaan lukien työpaikalla tapahtuva oppiminen ja oppisopimuskoulutus </a:t>
            </a:r>
          </a:p>
          <a:p>
            <a:pPr marL="536575" lvl="1" indent="-2730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i-FI" dirty="0"/>
              <a:t>Tekemällä tunnetummaksi ammatillisen koulutuksen hyötyjä yksilöiden elämässä ja työmarkkinoilla</a:t>
            </a:r>
          </a:p>
          <a:p>
            <a:pPr marL="536575" lvl="1" indent="-273050">
              <a:buFont typeface="Wingdings" panose="05000000000000000000" pitchFamily="2" charset="2"/>
              <a:buChar char="ü"/>
            </a:pPr>
            <a:r>
              <a:rPr lang="fi-FI" dirty="0"/>
              <a:t>Tekemällä tunnetummaksi ammatillisen koulutuksen roolia työpaikkojen laadun ja tulosten kehittämisessä </a:t>
            </a:r>
          </a:p>
        </p:txBody>
      </p:sp>
    </p:spTree>
    <p:extLst>
      <p:ext uri="{BB962C8B-B14F-4D97-AF65-F5344CB8AC3E}">
        <p14:creationId xmlns:p14="http://schemas.microsoft.com/office/powerpoint/2010/main" val="3970681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49177C5C-B4B6-0EA7-E461-488C3485B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29/10/2026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38D6219-684A-C629-88CD-46873BC2B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AE1996F-AA25-6421-667A-F27687ADF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AB6EFEB-7A66-7154-5130-7479112A6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447" y="345007"/>
            <a:ext cx="6231745" cy="4812213"/>
          </a:xfrm>
          <a:prstGeom prst="rect">
            <a:avLst/>
          </a:prstGeom>
        </p:spPr>
      </p:pic>
      <p:sp>
        <p:nvSpPr>
          <p:cNvPr id="11" name="Tekstiruutu 10">
            <a:extLst>
              <a:ext uri="{FF2B5EF4-FFF2-40B4-BE49-F238E27FC236}">
                <a16:creationId xmlns:a16="http://schemas.microsoft.com/office/drawing/2014/main" id="{675F5291-F3E4-43E0-FE0C-4C41146FB0CB}"/>
              </a:ext>
            </a:extLst>
          </p:cNvPr>
          <p:cNvSpPr txBox="1"/>
          <p:nvPr/>
        </p:nvSpPr>
        <p:spPr>
          <a:xfrm>
            <a:off x="474030" y="2274513"/>
            <a:ext cx="6097904" cy="4293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700" dirty="0"/>
              <a:t>Kansainvälisen webinaarin 1.7.2026 aiheena oppisopimuskoulutuksen laatuun vaikuttavat keskeiset suuntaukset, vahvuudet ja haasteet       EU-maissa.</a:t>
            </a:r>
          </a:p>
          <a:p>
            <a:endParaRPr lang="fi-FI" sz="1700" dirty="0"/>
          </a:p>
          <a:p>
            <a:r>
              <a:rPr lang="fi-FI" sz="1700" dirty="0"/>
              <a:t>Maakohtaisten esimerkkien ja paneelikeskustelun avulla tuotiin esiin, kuinka eri kansalliset sidosryhmät edistävät aktiivisesti oppisopimuskoulutuksen laatua. </a:t>
            </a:r>
          </a:p>
          <a:p>
            <a:endParaRPr lang="fi-FI" sz="1700" dirty="0"/>
          </a:p>
          <a:p>
            <a:r>
              <a:rPr lang="fi-FI" sz="1700" dirty="0"/>
              <a:t>Suomen erinomaisena esimerkkinä esiteltiin OPSO ry:n toimintaa ja toimintaperiaatteita.</a:t>
            </a:r>
          </a:p>
          <a:p>
            <a:endParaRPr lang="fi-FI" sz="1700" dirty="0"/>
          </a:p>
          <a:p>
            <a:r>
              <a:rPr lang="fi-FI" sz="1700" dirty="0"/>
              <a:t>Tapahtuma oli osa Euroopan komission aloitteesta syntynyttä Euroopan ammattitaitoviikkoa, the European Skills and VET </a:t>
            </a:r>
            <a:r>
              <a:rPr lang="fi-FI" sz="1700" dirty="0" err="1"/>
              <a:t>Week</a:t>
            </a:r>
            <a:r>
              <a:rPr lang="fi-FI" sz="1700" dirty="0"/>
              <a:t>. Järjestäjänä </a:t>
            </a:r>
            <a:r>
              <a:rPr lang="fi-FI" sz="1700" dirty="0" err="1"/>
              <a:t>Cedefop</a:t>
            </a:r>
            <a:r>
              <a:rPr lang="fi-FI" sz="1700" dirty="0"/>
              <a:t>.  </a:t>
            </a:r>
          </a:p>
          <a:p>
            <a:endParaRPr lang="fi-FI" dirty="0"/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21C480BF-6CDB-D906-7F99-D3CFA1C3FF20}"/>
              </a:ext>
            </a:extLst>
          </p:cNvPr>
          <p:cNvSpPr txBox="1"/>
          <p:nvPr/>
        </p:nvSpPr>
        <p:spPr>
          <a:xfrm>
            <a:off x="302580" y="3639421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/>
              <a:t>.</a:t>
            </a:r>
            <a:endParaRPr lang="en-US" dirty="0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BA8683DB-65AE-FCB6-EC79-D9A625BE8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8" y="468358"/>
            <a:ext cx="5888233" cy="152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964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DF7BB-CA67-27F0-7B39-99DC247B2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228770-66F4-CEF9-36DC-F19850583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858" y="1154430"/>
            <a:ext cx="10515600" cy="1318913"/>
          </a:xfrm>
        </p:spPr>
        <p:txBody>
          <a:bodyPr/>
          <a:lstStyle/>
          <a:p>
            <a:r>
              <a:rPr lang="fi-FI" dirty="0"/>
              <a:t>Oppisopimuksiin liittyviä laadun osatekijöitä opiskelijan näkökulmasta</a:t>
            </a:r>
            <a:br>
              <a:rPr lang="fi-FI" dirty="0"/>
            </a:br>
            <a:endParaRPr lang="en-GB" sz="20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2356ED1-9C37-1DEE-E686-D071628BA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832" y="2473343"/>
            <a:ext cx="10515600" cy="4433687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lang="fi-FI" sz="1800" dirty="0"/>
              <a:t>Oppisopimuksesta maksetaan palkkaa tai muuta korvausta </a:t>
            </a:r>
          </a:p>
          <a:p>
            <a:pPr>
              <a:spcAft>
                <a:spcPts val="800"/>
              </a:spcAft>
            </a:pPr>
            <a:r>
              <a:rPr lang="fi-FI" sz="1800" dirty="0"/>
              <a:t>Oppisopimus on kirjallinen sopimus, jossa sovitaan työteon ja oppimisen ehdoista </a:t>
            </a:r>
          </a:p>
          <a:p>
            <a:pPr>
              <a:spcAft>
                <a:spcPts val="800"/>
              </a:spcAft>
            </a:pPr>
            <a:r>
              <a:rPr lang="fi-FI" sz="1800" dirty="0"/>
              <a:t>Oppisopimuskoulutus johtaa kansallisesti tunnustettuihin tutkintoihin</a:t>
            </a:r>
          </a:p>
          <a:p>
            <a:pPr>
              <a:spcAft>
                <a:spcPts val="800"/>
              </a:spcAft>
            </a:pPr>
            <a:r>
              <a:rPr lang="fi-FI" sz="1800" dirty="0"/>
              <a:t>Koulutus kattaa laajan kokonaisuuden osaamistavoitteita</a:t>
            </a:r>
          </a:p>
          <a:p>
            <a:pPr>
              <a:spcAft>
                <a:spcPts val="800"/>
              </a:spcAft>
            </a:pPr>
            <a:r>
              <a:rPr lang="fi-FI" sz="1800" dirty="0"/>
              <a:t>Koulutukseen pääsy on joustavaa ja helposti saavutettavaa</a:t>
            </a:r>
          </a:p>
          <a:p>
            <a:pPr>
              <a:spcAft>
                <a:spcPts val="800"/>
              </a:spcAft>
            </a:pPr>
            <a:r>
              <a:rPr lang="fi-FI" sz="1800" dirty="0"/>
              <a:t>Oppisopimusopiskelijoiden opiskeluun on taloudellista tukea (palkan ohella)</a:t>
            </a:r>
          </a:p>
          <a:p>
            <a:pPr>
              <a:spcAft>
                <a:spcPts val="800"/>
              </a:spcAft>
            </a:pPr>
            <a:r>
              <a:rPr lang="fi-FI" sz="1800" dirty="0"/>
              <a:t>Työpaikoille tarjotaan pedagogista tukea </a:t>
            </a:r>
          </a:p>
          <a:p>
            <a:pPr>
              <a:spcAft>
                <a:spcPts val="800"/>
              </a:spcAft>
            </a:pPr>
            <a:r>
              <a:rPr lang="fi-FI" sz="1800" dirty="0"/>
              <a:t>Opiskelijoille tarjotaan ohjausta ja tukea</a:t>
            </a:r>
          </a:p>
          <a:p>
            <a:pPr>
              <a:spcAft>
                <a:spcPts val="800"/>
              </a:spcAft>
            </a:pPr>
            <a:r>
              <a:rPr lang="fi-FI" sz="1800" dirty="0"/>
              <a:t>Oppisopimusajan sosiaaliturvaan on käytäntö </a:t>
            </a:r>
          </a:p>
          <a:p>
            <a:endParaRPr lang="fi-FI" dirty="0"/>
          </a:p>
          <a:p>
            <a:endParaRPr lang="en-GB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D5CC675-2263-C75E-A15B-1E89E49A2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4688-6C6A-428A-9780-F3B62DA03F23}" type="datetime1">
              <a:rPr lang="en-GB" smtClean="0"/>
              <a:pPr/>
              <a:t>02/11/2026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7C8FBA0-EFA5-0AE7-EAAC-99C8D1C11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FDE4E83-DFEA-950A-656D-E7123CD93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70C7AC6F-CDC8-6A23-E1A7-33DEEEDD3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43500" cy="89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051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89560" y="1872000"/>
            <a:ext cx="10515600" cy="4433687"/>
          </a:xfrm>
        </p:spPr>
        <p:txBody>
          <a:bodyPr/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4688-6C6A-428A-9780-F3B62DA03F23}" type="datetime1">
              <a:rPr lang="en-GB" smtClean="0"/>
              <a:pPr/>
              <a:t>02/11/2026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79A9B3D3-D1BB-C55B-1B3A-4EA792216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43500" cy="894200"/>
          </a:xfrm>
          <a:prstGeom prst="rect">
            <a:avLst/>
          </a:prstGeom>
        </p:spPr>
      </p:pic>
      <p:sp>
        <p:nvSpPr>
          <p:cNvPr id="12" name="Otsikko 1">
            <a:extLst>
              <a:ext uri="{FF2B5EF4-FFF2-40B4-BE49-F238E27FC236}">
                <a16:creationId xmlns:a16="http://schemas.microsoft.com/office/drawing/2014/main" id="{AE6A1385-B6D6-77FA-9C93-910F27759C13}"/>
              </a:ext>
            </a:extLst>
          </p:cNvPr>
          <p:cNvSpPr txBox="1">
            <a:spLocks/>
          </p:cNvSpPr>
          <p:nvPr/>
        </p:nvSpPr>
        <p:spPr>
          <a:xfrm>
            <a:off x="518095" y="1088918"/>
            <a:ext cx="11058529" cy="142178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105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dirty="0"/>
              <a:t>Oppisopimuksiin liittyviä laadun osatekijöitä työpaikan näkökulmasta</a:t>
            </a:r>
            <a:br>
              <a:rPr lang="fi-FI" dirty="0"/>
            </a:br>
            <a:endParaRPr lang="en-GB" sz="2000" dirty="0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2174951E-0C86-BE89-7B88-D586280D0D88}"/>
              </a:ext>
            </a:extLst>
          </p:cNvPr>
          <p:cNvSpPr txBox="1"/>
          <p:nvPr/>
        </p:nvSpPr>
        <p:spPr>
          <a:xfrm>
            <a:off x="789560" y="2367271"/>
            <a:ext cx="11211940" cy="3960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8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fi-FI" dirty="0"/>
              <a:t>Tutkintojen perusteet ja koulutuksen sisältö ovat työelämälähtöisiä</a:t>
            </a:r>
          </a:p>
          <a:p>
            <a:pPr marL="342900" indent="-342900">
              <a:spcAft>
                <a:spcPts val="8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fi-FI" dirty="0"/>
              <a:t>Oppisopimuskoulutuksen ohjaamiseen on vakiintuneet käytännöt; mm. henkilökohtaiset koulutussuunnitelmat, joiden suunnitteluun ja hyväksymiseen työpaikka osallistuu</a:t>
            </a:r>
          </a:p>
          <a:p>
            <a:pPr marL="342900" indent="-342900">
              <a:spcAft>
                <a:spcPts val="8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fi-FI" dirty="0"/>
              <a:t>Työpaikalla tapahtuvan oppimisen osuus opiskelusta</a:t>
            </a:r>
          </a:p>
          <a:p>
            <a:pPr marL="342900" indent="-342900">
              <a:spcAft>
                <a:spcPts val="8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fi-FI" dirty="0"/>
              <a:t>Oppisopimuskoulutukseen on taloudellista tukea työpaikoille </a:t>
            </a:r>
          </a:p>
          <a:p>
            <a:pPr marL="342900" indent="-342900">
              <a:spcAft>
                <a:spcPts val="8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fi-FI" dirty="0"/>
              <a:t>Oppisopimuskoulutukseen on ei taloudellista tukea työpaikoille; mm. tietoisuuden lisääminen, </a:t>
            </a:r>
            <a:r>
              <a:rPr lang="fi-FI" dirty="0">
                <a:solidFill>
                  <a:srgbClr val="0070C0"/>
                </a:solidFill>
              </a:rPr>
              <a:t>sidosryhmien tuki</a:t>
            </a:r>
            <a:r>
              <a:rPr lang="fi-FI" dirty="0"/>
              <a:t>, oppisopimuspaikkojen tarjoamiseen kanavat</a:t>
            </a:r>
          </a:p>
          <a:p>
            <a:pPr marL="342900" indent="-342900">
              <a:spcAft>
                <a:spcPts val="8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fi-FI" dirty="0"/>
              <a:t>Työpaikkaohjaajille on tukea (opettajien ja työpaikkaohjaajien yhteistyöhön on menettelyt)</a:t>
            </a:r>
          </a:p>
          <a:p>
            <a:pPr marL="342900" indent="-342900">
              <a:spcAft>
                <a:spcPts val="8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fi-FI" dirty="0"/>
              <a:t>Työpaikalla tapahtuvan oppimisen vaatimukset on määritelty ja niitä seurataan</a:t>
            </a:r>
          </a:p>
          <a:p>
            <a:pPr marL="342900" indent="-342900">
              <a:spcAft>
                <a:spcPts val="8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fi-FI" dirty="0"/>
              <a:t>Työelämän tyytyväisyyttä ja oppisopimuskoulutuksen hyötyjä työpaikoille seurataan </a:t>
            </a:r>
          </a:p>
          <a:p>
            <a:pPr marL="342900" indent="-342900">
              <a:spcAft>
                <a:spcPts val="8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fi-FI" dirty="0"/>
              <a:t>Oppisopimuskoulutuksen kustannusten jakamiseen on käytäntö</a:t>
            </a:r>
          </a:p>
        </p:txBody>
      </p:sp>
    </p:spTree>
    <p:extLst>
      <p:ext uri="{BB962C8B-B14F-4D97-AF65-F5344CB8AC3E}">
        <p14:creationId xmlns:p14="http://schemas.microsoft.com/office/powerpoint/2010/main" val="2376318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FB880-998F-3028-509D-C25F2D1CD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FFDF5B8-2F0C-DA48-06D6-AE1513752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1872000"/>
            <a:ext cx="10515600" cy="3526265"/>
          </a:xfrm>
        </p:spPr>
        <p:txBody>
          <a:bodyPr/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en-GB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5EDBCB3-EBE3-AAC2-5A39-54D10C04C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4688-6C6A-428A-9780-F3B62DA03F23}" type="datetime1">
              <a:rPr lang="en-GB" smtClean="0"/>
              <a:pPr/>
              <a:t>02/11/2026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C9A670E-ADE4-3F4F-82B4-95024AFD0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0ED005C-268B-0CEF-C529-7795E4A33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FC3A12D6-493A-BFD9-3E91-5190BB581ADC}"/>
              </a:ext>
            </a:extLst>
          </p:cNvPr>
          <p:cNvSpPr txBox="1">
            <a:spLocks/>
          </p:cNvSpPr>
          <p:nvPr/>
        </p:nvSpPr>
        <p:spPr>
          <a:xfrm>
            <a:off x="758363" y="651139"/>
            <a:ext cx="11058529" cy="131968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105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dirty="0"/>
              <a:t>Opetushallituksen näkökulmasta eräitä asioita oppisopimuskoulutuksen laadun varmistamisessa mm.</a:t>
            </a:r>
            <a:endParaRPr lang="en-GB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25EC08E6-93EE-2426-C7B6-B5EDAFD86543}"/>
              </a:ext>
            </a:extLst>
          </p:cNvPr>
          <p:cNvSpPr txBox="1"/>
          <p:nvPr/>
        </p:nvSpPr>
        <p:spPr>
          <a:xfrm>
            <a:off x="886838" y="2322894"/>
            <a:ext cx="10801577" cy="4113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i-FI" kern="100" dirty="0">
                <a:ea typeface="Aptos" panose="020B0004020202020204" pitchFamily="34" charset="0"/>
                <a:cs typeface="Times New Roman" panose="02020603050405020304" pitchFamily="18" charset="0"/>
              </a:rPr>
              <a:t>Onko koulutuksen järjestäjällä sovittu menettelytapa sen varmistamiseen, että </a:t>
            </a:r>
            <a:r>
              <a:rPr lang="fi-FI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opiskelijalla on riittävät edellytykset tavoitteena olevan osaamisen hankkimiseen tai tutkinnon suorittamiseen ennen opiskelijaksi ottamista.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kern="100" dirty="0">
                <a:ea typeface="Aptos" panose="020B0004020202020204" pitchFamily="34" charset="0"/>
                <a:cs typeface="Times New Roman" panose="02020603050405020304" pitchFamily="18" charset="0"/>
              </a:rPr>
              <a:t>Menettelytapa varmistaa myös yhdenvertaisten valintaperusteiden soveltamisen o</a:t>
            </a:r>
            <a:r>
              <a:rPr lang="fi-FI" dirty="0"/>
              <a:t>piskelijaksi ottamisessa.</a:t>
            </a:r>
            <a:endParaRPr lang="fi-FI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kern="100" dirty="0">
                <a:ea typeface="Aptos" panose="020B0004020202020204" pitchFamily="34" charset="0"/>
                <a:cs typeface="Times New Roman" panose="02020603050405020304" pitchFamily="18" charset="0"/>
              </a:rPr>
              <a:t>R</a:t>
            </a:r>
            <a:r>
              <a:rPr lang="fi-FI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iittävän k</a:t>
            </a:r>
            <a:r>
              <a:rPr lang="fi-FI" dirty="0"/>
              <a:t>ielitaidon varmistaminen kannattaa dokumentoida (tapa, ajankohta ja tulos). Koulutuksen järjestäjällä on hyvä olla sovittu menettelytapa kielitaidon edistymisen seurantaan, varmistamiseen ja kehittämiseen.</a:t>
            </a:r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i-FI" dirty="0"/>
              <a:t>Koulutuksen järjestäjällä tulee olla sovittu menettelytapa SORA-tutkintoihin liittyvän soveltuvuuden arviointiin ja dokumentointiin ennen opiskelijaksi ottamisen päätöstä.  </a:t>
            </a:r>
            <a:endParaRPr lang="fi-FI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0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fi-FI" sz="20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fi-FI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222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8B597-1513-2BD5-304F-EFED872EC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2A8031D-D98B-5701-1C6C-59889FD72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1872000"/>
            <a:ext cx="10515600" cy="4433687"/>
          </a:xfrm>
        </p:spPr>
        <p:txBody>
          <a:bodyPr/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en-GB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9ACAF9-E7D8-D27B-B03A-84AA25C37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4688-6C6A-428A-9780-F3B62DA03F23}" type="datetime1">
              <a:rPr lang="en-GB" smtClean="0"/>
              <a:pPr/>
              <a:t>02/11/2026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7033A65-40E4-3025-9E9F-19BBFEE50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BD19B64-0A54-75CF-8F1A-3A27F161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E05B9B1A-13FF-BFA7-1E0F-90FD9E6230F2}"/>
              </a:ext>
            </a:extLst>
          </p:cNvPr>
          <p:cNvSpPr txBox="1"/>
          <p:nvPr/>
        </p:nvSpPr>
        <p:spPr>
          <a:xfrm>
            <a:off x="886840" y="2295181"/>
            <a:ext cx="10801577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i-FI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Miten henkilökohtaistamisprosessissa varmistetaan, että Valtioneuvoston asetuksessa ammatillisesta koulutuksesta 673/2017 säädetty HOKSin sisältö tulee yhdessä suunnitelluksi ja sovitut asiat dokumentoiduiksi. 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i-FI" kern="100" dirty="0">
                <a:ea typeface="Aptos" panose="020B0004020202020204" pitchFamily="34" charset="0"/>
                <a:cs typeface="Times New Roman" panose="02020603050405020304" pitchFamily="18" charset="0"/>
              </a:rPr>
              <a:t>Miten sopimuksen laadintaprosessissa varmistetaan, että oppisopimuksessa on sovittu Laissa ammatillisesta koulutuksesta 531/2017 ja Valtioneuvoston asetuksessa ammatillisesta koulutuksesta 673/2017 säädetyistä asioista.</a:t>
            </a:r>
            <a:endParaRPr lang="fi-FI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i-FI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Miten varmistetaan, että oppisopimuskoulutusta koskeva osuus opiskelijan </a:t>
            </a:r>
            <a:r>
              <a:rPr lang="fi-FI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HOKSista</a:t>
            </a:r>
            <a:r>
              <a:rPr lang="fi-FI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on suunniteltuna ennen sopimuksen hyväksyntää ja liitetty sopimukseen. HOKSin sisältö on peruste sopimuksen voimassaololle.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i-FI" dirty="0"/>
              <a:t>Miten seurataan, että kaikki osapuolet ovat allekirjoittaneet/hyväksyneet ne asiakirjat, joissa he ovat sopijaosapuolia ennen oppisopimuskoulutuksen aloittamista. Oppisopimus on kirjallinen määräaikainen työsopimus. </a:t>
            </a:r>
            <a:r>
              <a:rPr lang="fi-FI" kern="100" dirty="0">
                <a:solidFill>
                  <a:srgbClr val="0070C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endParaRPr lang="fi-FI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Otsikko 1">
            <a:extLst>
              <a:ext uri="{FF2B5EF4-FFF2-40B4-BE49-F238E27FC236}">
                <a16:creationId xmlns:a16="http://schemas.microsoft.com/office/drawing/2014/main" id="{4419AD12-E0F0-1C95-7684-01CFFAF26DD1}"/>
              </a:ext>
            </a:extLst>
          </p:cNvPr>
          <p:cNvSpPr txBox="1">
            <a:spLocks/>
          </p:cNvSpPr>
          <p:nvPr/>
        </p:nvSpPr>
        <p:spPr>
          <a:xfrm>
            <a:off x="758361" y="684834"/>
            <a:ext cx="11058529" cy="131968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105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dirty="0"/>
              <a:t>Opetushallituksen näkökulmasta eräitä asioita oppisopimuskoulutuksen laadun varmistamisessa mm.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9181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A902D-76B7-3C3A-5B7F-8324EB851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DE1C4F1-354A-D87C-76A6-1225613BE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1872000"/>
            <a:ext cx="10515600" cy="4433687"/>
          </a:xfrm>
        </p:spPr>
        <p:txBody>
          <a:bodyPr/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en-GB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8C5FFEB-2557-14BA-854A-75FC07CC0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4688-6C6A-428A-9780-F3B62DA03F23}" type="datetime1">
              <a:rPr lang="en-GB" smtClean="0"/>
              <a:pPr/>
              <a:t>02/11/2026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02FA499-645F-40AD-62DF-6F149D163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3F89C9B-DDA8-E262-151F-BE7E0D73D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8AD0100B-EDA3-AC0F-C84B-6F58E874BEE2}"/>
              </a:ext>
            </a:extLst>
          </p:cNvPr>
          <p:cNvSpPr txBox="1"/>
          <p:nvPr/>
        </p:nvSpPr>
        <p:spPr>
          <a:xfrm>
            <a:off x="886840" y="2344776"/>
            <a:ext cx="10801577" cy="3057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i-FI" kern="100" dirty="0">
                <a:ea typeface="Aptos" panose="020B0004020202020204" pitchFamily="34" charset="0"/>
                <a:cs typeface="Times New Roman" panose="02020603050405020304" pitchFamily="18" charset="0"/>
              </a:rPr>
              <a:t>HOKS…jatkoa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fi-FI" kern="100" dirty="0">
                <a:solidFill>
                  <a:srgbClr val="0070C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	Opintojen aloitusvaiheessa;</a:t>
            </a:r>
            <a:r>
              <a:rPr lang="fi-FI" kern="100" dirty="0"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lvl="2">
              <a:spcAft>
                <a:spcPts val="1200"/>
              </a:spcAft>
            </a:pPr>
            <a:r>
              <a:rPr lang="fi-FI" kern="100" dirty="0">
                <a:ea typeface="Aptos" panose="020B0004020202020204" pitchFamily="34" charset="0"/>
                <a:cs typeface="Times New Roman" panose="02020603050405020304" pitchFamily="18" charset="0"/>
              </a:rPr>
              <a:t>HOKS suunnitellaan osaamisen hankkimisen tarpeen perusteella ammatillisiin tutkinnon osiin, YTOihin ja näyttöihin.</a:t>
            </a:r>
          </a:p>
          <a:p>
            <a:pPr lvl="2">
              <a:spcAft>
                <a:spcPts val="1200"/>
              </a:spcAft>
            </a:pPr>
            <a:r>
              <a:rPr lang="fi-FI" kern="100" dirty="0">
                <a:ea typeface="Aptos" panose="020B0004020202020204" pitchFamily="34" charset="0"/>
                <a:cs typeface="Times New Roman" panose="02020603050405020304" pitchFamily="18" charset="0"/>
              </a:rPr>
              <a:t>Onko koulutuksen järjestäjällä ohjeistus tietosuojan huomioimiseen dokumentoinnin sisällössä. </a:t>
            </a:r>
          </a:p>
          <a:p>
            <a:pPr lvl="1">
              <a:spcAft>
                <a:spcPts val="800"/>
              </a:spcAft>
            </a:pPr>
            <a:endParaRPr lang="fi-FI" sz="20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fi-FI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Otsikko 1">
            <a:extLst>
              <a:ext uri="{FF2B5EF4-FFF2-40B4-BE49-F238E27FC236}">
                <a16:creationId xmlns:a16="http://schemas.microsoft.com/office/drawing/2014/main" id="{0DA2FA40-6AB4-940E-4B03-92E309B4572B}"/>
              </a:ext>
            </a:extLst>
          </p:cNvPr>
          <p:cNvSpPr txBox="1">
            <a:spLocks/>
          </p:cNvSpPr>
          <p:nvPr/>
        </p:nvSpPr>
        <p:spPr>
          <a:xfrm>
            <a:off x="579705" y="676052"/>
            <a:ext cx="11058529" cy="131968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105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dirty="0"/>
              <a:t>Opetushallituksen näkökulmasta eräitä asioita oppisopimuskoulutuksen laadun varmistamisessa mm.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8487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734AA-ED84-0FC3-9961-3CF7A8F2B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0834B1-3F46-9A25-B88D-F74B744AA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44" y="2134309"/>
            <a:ext cx="11177153" cy="4433687"/>
          </a:xfrm>
        </p:spPr>
        <p:txBody>
          <a:bodyPr/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en-GB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B7DF9C4-5131-5352-9D3B-577C1B0BD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4688-6C6A-428A-9780-F3B62DA03F23}" type="datetime1">
              <a:rPr lang="en-GB" smtClean="0"/>
              <a:pPr/>
              <a:t>02/11/2026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F39B6DE-95DF-9C34-1A21-0208DB2E4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5D83BDC-341C-6E4A-F540-E2C5176E9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4D9704A7-6FAF-472E-B741-923B54B8B707}"/>
              </a:ext>
            </a:extLst>
          </p:cNvPr>
          <p:cNvSpPr txBox="1"/>
          <p:nvPr/>
        </p:nvSpPr>
        <p:spPr>
          <a:xfrm>
            <a:off x="896568" y="2106599"/>
            <a:ext cx="10801577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i-FI" kern="100" dirty="0">
                <a:ea typeface="Aptos" panose="020B0004020202020204" pitchFamily="34" charset="0"/>
                <a:cs typeface="Times New Roman" panose="02020603050405020304" pitchFamily="18" charset="0"/>
              </a:rPr>
              <a:t>HOKS…jatkoa</a:t>
            </a:r>
          </a:p>
          <a:p>
            <a:pPr lvl="2">
              <a:spcAft>
                <a:spcPts val="1200"/>
              </a:spcAft>
            </a:pPr>
            <a:r>
              <a:rPr lang="fi-FI" kern="100" dirty="0">
                <a:solidFill>
                  <a:srgbClr val="0070C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Opintojen aikana</a:t>
            </a:r>
            <a:r>
              <a:rPr lang="fi-FI" kern="100" dirty="0"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</a:p>
          <a:p>
            <a:pPr lvl="2">
              <a:spcAft>
                <a:spcPts val="1200"/>
              </a:spcAft>
            </a:pPr>
            <a:r>
              <a:rPr lang="fi-FI" kern="100" dirty="0">
                <a:ea typeface="Aptos" panose="020B0004020202020204" pitchFamily="34" charset="0"/>
                <a:cs typeface="Times New Roman" panose="02020603050405020304" pitchFamily="18" charset="0"/>
              </a:rPr>
              <a:t>Onko koulutuksen järjestäjällä sovittu menettelytapa suunnitelman säännölliseen seurantaan, tarvittaessa päivittämiseen ja päivitysten dokumentointiin. </a:t>
            </a:r>
          </a:p>
          <a:p>
            <a:pPr marL="1657350" lvl="3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kern="100" dirty="0">
                <a:ea typeface="Aptos" panose="020B0004020202020204" pitchFamily="34" charset="0"/>
                <a:cs typeface="Times New Roman" panose="02020603050405020304" pitchFamily="18" charset="0"/>
              </a:rPr>
              <a:t>HOKS on tarkoitus pitää ajantasaisena tutkinnon suorittamiseen tai koulutuksen päättymiseen saakka.</a:t>
            </a:r>
          </a:p>
          <a:p>
            <a:pPr marL="1657350" lvl="3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dirty="0"/>
              <a:t>Myös sopimuksen muutosten hyväksyntä tulee dokumentoida kaikkien sopijapuolten taholta.</a:t>
            </a:r>
            <a:endParaRPr lang="fi-FI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2">
              <a:spcAft>
                <a:spcPts val="1200"/>
              </a:spcAft>
            </a:pPr>
            <a:r>
              <a:rPr lang="fi-FI" kern="100" dirty="0">
                <a:ea typeface="Aptos" panose="020B0004020202020204" pitchFamily="34" charset="0"/>
                <a:cs typeface="Times New Roman" panose="02020603050405020304" pitchFamily="18" charset="0"/>
              </a:rPr>
              <a:t>Onko opiskelijalla, koulutuksen järjestäjällä, työpaikan edustajalla tai muiden HOKSin laadintaan osallistuvien tahojen edustajilla mahdollisuus nähdä heitä koskevilta osin HOKS kokonaisuutena.</a:t>
            </a:r>
          </a:p>
        </p:txBody>
      </p:sp>
      <p:sp>
        <p:nvSpPr>
          <p:cNvPr id="8" name="Otsikko 1">
            <a:extLst>
              <a:ext uri="{FF2B5EF4-FFF2-40B4-BE49-F238E27FC236}">
                <a16:creationId xmlns:a16="http://schemas.microsoft.com/office/drawing/2014/main" id="{E905C979-2547-4508-170F-3E8EAF7D2D39}"/>
              </a:ext>
            </a:extLst>
          </p:cNvPr>
          <p:cNvSpPr txBox="1">
            <a:spLocks/>
          </p:cNvSpPr>
          <p:nvPr/>
        </p:nvSpPr>
        <p:spPr>
          <a:xfrm>
            <a:off x="639616" y="571654"/>
            <a:ext cx="11058529" cy="131968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105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dirty="0"/>
              <a:t>Opetushallituksen näkökulmasta eräitä asioita oppisopimuskoulutuksen laadun varmistamisessa mm.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9819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5E3C6-860B-32E1-CF8C-F6EC78D50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29F3F8C-29D1-975A-22D9-6DBAEBD98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44" y="2134309"/>
            <a:ext cx="11177153" cy="4433687"/>
          </a:xfrm>
        </p:spPr>
        <p:txBody>
          <a:bodyPr/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en-GB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D35C607-D70E-D010-41DF-0FFD348BB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4688-6C6A-428A-9780-F3B62DA03F23}" type="datetime1">
              <a:rPr lang="en-GB" smtClean="0"/>
              <a:pPr/>
              <a:t>03/11/2026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C4AA812-63B9-0814-ACF3-386E9FC75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F3012B7-108E-037B-6856-A20E46C6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542621F1-07B1-E94A-B035-72967A4D5581}"/>
              </a:ext>
            </a:extLst>
          </p:cNvPr>
          <p:cNvSpPr txBox="1"/>
          <p:nvPr/>
        </p:nvSpPr>
        <p:spPr>
          <a:xfrm>
            <a:off x="896568" y="2106599"/>
            <a:ext cx="10801577" cy="3329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i-FI" kern="100" dirty="0">
                <a:ea typeface="Aptos" panose="020B0004020202020204" pitchFamily="34" charset="0"/>
                <a:cs typeface="Times New Roman" panose="02020603050405020304" pitchFamily="18" charset="0"/>
              </a:rPr>
              <a:t>HOKS…jatkoa</a:t>
            </a:r>
          </a:p>
          <a:p>
            <a:pPr lvl="2">
              <a:spcAft>
                <a:spcPts val="800"/>
              </a:spcAft>
            </a:pPr>
            <a:r>
              <a:rPr lang="fi-FI" kern="100" dirty="0">
                <a:solidFill>
                  <a:srgbClr val="0070C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O</a:t>
            </a:r>
            <a:r>
              <a:rPr lang="fi-FI" kern="100" dirty="0">
                <a:solidFill>
                  <a:srgbClr val="0070C0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pintojen aikana ja päättövaiheessa;</a:t>
            </a:r>
            <a:r>
              <a:rPr lang="fi-FI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lvl="2">
              <a:spcAft>
                <a:spcPts val="1800"/>
              </a:spcAft>
            </a:pPr>
            <a:r>
              <a:rPr lang="fi-FI" kern="100" dirty="0"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lang="fi-FI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ahdollisten HOKSiin suunniteltuje</a:t>
            </a:r>
            <a:r>
              <a:rPr lang="fi-FI" kern="100" dirty="0">
                <a:ea typeface="Aptos" panose="020B0004020202020204" pitchFamily="34" charset="0"/>
                <a:cs typeface="Times New Roman" panose="02020603050405020304" pitchFamily="18" charset="0"/>
              </a:rPr>
              <a:t>n </a:t>
            </a:r>
            <a:r>
              <a:rPr lang="fi-FI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muutosten vaikutus oppisopimuksen voimassaoloaikaan tulee ennakoida ja tarvittaessa sopimusta päivittää; oppisopimus ei voi jatkua</a:t>
            </a:r>
            <a:r>
              <a:rPr lang="fi-FI" kern="100" dirty="0">
                <a:ea typeface="Aptos" panose="020B0004020202020204" pitchFamily="34" charset="0"/>
                <a:cs typeface="Times New Roman" panose="02020603050405020304" pitchFamily="18" charset="0"/>
              </a:rPr>
              <a:t>, jos </a:t>
            </a:r>
            <a:r>
              <a:rPr lang="fi-FI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osaamisen hankkimisen tarvetta ei ole.</a:t>
            </a:r>
            <a:endParaRPr lang="fi-FI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i-FI" kern="100" dirty="0">
                <a:ea typeface="Aptos" panose="020B0004020202020204" pitchFamily="34" charset="0"/>
                <a:cs typeface="Times New Roman" panose="02020603050405020304" pitchFamily="18" charset="0"/>
              </a:rPr>
              <a:t>Miten varmistetaan, että työpaikkaohjaajiin ja opiskelijoihin pidetään sovitusti yhteyttä työpaikkajakson aikana.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fi-FI" kern="100" dirty="0">
                <a:ea typeface="Aptos" panose="020B0004020202020204" pitchFamily="34" charset="0"/>
                <a:cs typeface="Times New Roman" panose="02020603050405020304" pitchFamily="18" charset="0"/>
              </a:rPr>
              <a:t>O</a:t>
            </a:r>
            <a:r>
              <a:rPr lang="fi-FI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ppisopimuksia ja koulutussopimuksia ei tehdä oman organisaation kanssa. </a:t>
            </a:r>
          </a:p>
          <a:p>
            <a:pPr lvl="2">
              <a:spcAft>
                <a:spcPts val="800"/>
              </a:spcAft>
            </a:pPr>
            <a:endParaRPr lang="fi-FI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Otsikko 1">
            <a:extLst>
              <a:ext uri="{FF2B5EF4-FFF2-40B4-BE49-F238E27FC236}">
                <a16:creationId xmlns:a16="http://schemas.microsoft.com/office/drawing/2014/main" id="{12D6A5F7-142E-5866-0230-E1CF15D4E58C}"/>
              </a:ext>
            </a:extLst>
          </p:cNvPr>
          <p:cNvSpPr txBox="1">
            <a:spLocks/>
          </p:cNvSpPr>
          <p:nvPr/>
        </p:nvSpPr>
        <p:spPr>
          <a:xfrm>
            <a:off x="639616" y="576783"/>
            <a:ext cx="11058529" cy="131968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105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dirty="0"/>
              <a:t>Opetushallituksen näkökulmasta eräitä asioita oppisopimuskoulutuksen laadun varmistamisessa mm.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3154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92197-2AF1-BC83-86A0-17942878A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4AB7F75-B7D0-3D83-097B-CCF8DB762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7602" y="2608035"/>
            <a:ext cx="9794012" cy="2425823"/>
          </a:xfrm>
          <a:solidFill>
            <a:srgbClr val="E5F2FF"/>
          </a:solidFill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fi-FI" sz="1800" dirty="0"/>
              <a:t>Laadun varmistamisessa kannattaa kiinnittää huomiota </a:t>
            </a:r>
          </a:p>
          <a:p>
            <a:pPr lvl="1"/>
            <a:r>
              <a:rPr lang="fi-FI" sz="1800" dirty="0"/>
              <a:t>sekä tietojen tekniseen tallentamiseen että tiedon laadulliseen sisältöön</a:t>
            </a:r>
          </a:p>
          <a:p>
            <a:pPr lvl="1"/>
            <a:r>
              <a:rPr lang="fi-FI" sz="1800" dirty="0"/>
              <a:t>toiminnan tasalaatuisuuteen koko organisaatiossa </a:t>
            </a:r>
          </a:p>
          <a:p>
            <a:pPr lvl="1"/>
            <a:r>
              <a:rPr lang="fi-FI" sz="1800" dirty="0"/>
              <a:t>sovittujen menettelytapojen toteutumisen seurantaan</a:t>
            </a:r>
          </a:p>
          <a:p>
            <a:pPr lvl="1"/>
            <a:r>
              <a:rPr lang="fi-FI" sz="1800" dirty="0"/>
              <a:t>henkilöstön tarvittaessa jatkuvaan perehdyttämiseen</a:t>
            </a:r>
          </a:p>
          <a:p>
            <a:pPr lvl="1"/>
            <a:endParaRPr lang="fi-FI" sz="1800" dirty="0">
              <a:solidFill>
                <a:srgbClr val="0070C0"/>
              </a:solidFill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4991117-5723-4E10-6DA8-6851A90E0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4688-6C6A-428A-9780-F3B62DA03F23}" type="datetime1">
              <a:rPr lang="en-GB" smtClean="0"/>
              <a:pPr/>
              <a:t>03/11/2026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8A9F6EB-D093-7786-5D0E-D572E7434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F6AAA3A-92C7-016E-1F51-4442C194B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EF95F3A4-C8A9-7431-176F-A93342810B2B}"/>
              </a:ext>
            </a:extLst>
          </p:cNvPr>
          <p:cNvSpPr txBox="1">
            <a:spLocks/>
          </p:cNvSpPr>
          <p:nvPr/>
        </p:nvSpPr>
        <p:spPr>
          <a:xfrm>
            <a:off x="896568" y="593305"/>
            <a:ext cx="11058529" cy="131968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105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dirty="0"/>
              <a:t>Opetushallituksen näkökulmasta eräitä asioita oppisopimuskoulutuksen laadun varmistamisessa mm.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2942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C8F51-1140-79B4-7A02-EBDC2BF3F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CF1C474-1807-CA3C-DA0F-34835D75E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3047" y="4181879"/>
            <a:ext cx="9285906" cy="873296"/>
          </a:xfrm>
          <a:solidFill>
            <a:srgbClr val="E5F2FF"/>
          </a:solidFill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fi-FI" sz="1800" dirty="0"/>
              <a:t>Laadunvarmistus on yhtä tärkeää oppisopimuskoulutuksessa ja koulutussopimukseen perustuvassa koulutuksessa. </a:t>
            </a:r>
          </a:p>
          <a:p>
            <a:pPr lvl="1"/>
            <a:endParaRPr lang="fi-FI" sz="1800" dirty="0">
              <a:solidFill>
                <a:srgbClr val="0070C0"/>
              </a:solidFill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E64577-C828-CDB2-DAB5-1EEDF23F8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4688-6C6A-428A-9780-F3B62DA03F23}" type="datetime1">
              <a:rPr lang="en-GB" smtClean="0"/>
              <a:pPr/>
              <a:t>03/11/2026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0FF6275-BE14-E753-3C3F-9340E959A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13D6EF-412E-4189-942F-5A5F77D11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873C3BF8-2ACA-6EC4-9AF8-FFFA91077604}"/>
              </a:ext>
            </a:extLst>
          </p:cNvPr>
          <p:cNvSpPr txBox="1">
            <a:spLocks/>
          </p:cNvSpPr>
          <p:nvPr/>
        </p:nvSpPr>
        <p:spPr>
          <a:xfrm>
            <a:off x="896568" y="593305"/>
            <a:ext cx="11058529" cy="131968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105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dirty="0"/>
              <a:t>Opetushallituksen näkökulmasta eräitä asioita oppisopimuskoulutuksen laadun varmistamisessa mm. </a:t>
            </a:r>
            <a:endParaRPr lang="en-GB" dirty="0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7A6C1A06-422A-0889-3A0F-7AB9E4379415}"/>
              </a:ext>
            </a:extLst>
          </p:cNvPr>
          <p:cNvSpPr txBox="1"/>
          <p:nvPr/>
        </p:nvSpPr>
        <p:spPr>
          <a:xfrm>
            <a:off x="1453047" y="2395975"/>
            <a:ext cx="9285906" cy="1302921"/>
          </a:xfrm>
          <a:prstGeom prst="rect">
            <a:avLst/>
          </a:prstGeom>
          <a:solidFill>
            <a:srgbClr val="F9E3F8"/>
          </a:solidFill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fi-FI" kern="100" dirty="0">
                <a:ea typeface="Aptos" panose="020B0004020202020204" pitchFamily="34" charset="0"/>
                <a:cs typeface="Times New Roman" panose="02020603050405020304" pitchFamily="18" charset="0"/>
              </a:rPr>
              <a:t>Oppisopimukseen liittyvä henkilökohtaistaminen sekä HOKSin ja sopimusten dokumentointi ovat keskeinen väline varmistaa toiminnan laatua. </a:t>
            </a:r>
          </a:p>
          <a:p>
            <a:pPr>
              <a:spcAft>
                <a:spcPts val="800"/>
              </a:spcAft>
            </a:pPr>
            <a:r>
              <a:rPr lang="fi-FI" dirty="0"/>
              <a:t>Kun toiminnan ja tiedon laatua varmistetaan koulutuksen järjestäjän omissa toiminnoissa, tiedon laatu siirtyy myös valtakunnallisiin tietovarantoihin.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4686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B89921-5454-AC73-408C-9E6E67EF99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4288" y="821484"/>
            <a:ext cx="6391073" cy="2286000"/>
          </a:xfrm>
        </p:spPr>
        <p:txBody>
          <a:bodyPr/>
          <a:lstStyle/>
          <a:p>
            <a:r>
              <a:rPr lang="fi-FI" sz="3600" dirty="0"/>
              <a:t>Kiitos!</a:t>
            </a:r>
          </a:p>
        </p:txBody>
      </p:sp>
    </p:spTree>
    <p:extLst>
      <p:ext uri="{BB962C8B-B14F-4D97-AF65-F5344CB8AC3E}">
        <p14:creationId xmlns:p14="http://schemas.microsoft.com/office/powerpoint/2010/main" val="2971869403"/>
      </p:ext>
    </p:extLst>
  </p:cSld>
  <p:clrMapOvr>
    <a:masterClrMapping/>
  </p:clrMapOvr>
</p:sld>
</file>

<file path=ppt/theme/theme1.xml><?xml version="1.0" encoding="utf-8"?>
<a:theme xmlns:a="http://schemas.openxmlformats.org/drawingml/2006/main" name="Opetushallitus">
  <a:themeElements>
    <a:clrScheme name="Mukautettu 8">
      <a:dk1>
        <a:sysClr val="windowText" lastClr="000000"/>
      </a:dk1>
      <a:lt1>
        <a:sysClr val="window" lastClr="FFFFFF"/>
      </a:lt1>
      <a:dk2>
        <a:srgbClr val="0041DC"/>
      </a:dk2>
      <a:lt2>
        <a:srgbClr val="E7E6E6"/>
      </a:lt2>
      <a:accent1>
        <a:srgbClr val="0041DC"/>
      </a:accent1>
      <a:accent2>
        <a:srgbClr val="378703"/>
      </a:accent2>
      <a:accent3>
        <a:srgbClr val="FF5000"/>
      </a:accent3>
      <a:accent4>
        <a:srgbClr val="660099"/>
      </a:accent4>
      <a:accent5>
        <a:srgbClr val="006699"/>
      </a:accent5>
      <a:accent6>
        <a:srgbClr val="C227B9"/>
      </a:accent6>
      <a:hlink>
        <a:srgbClr val="0563C1"/>
      </a:hlink>
      <a:folHlink>
        <a:srgbClr val="954F72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jankohtaista Opetushallituksesta, Opson syysseminaari 3.-4.11.2026" id="{0C695B64-3A28-4B2B-A9AB-7BF66EF3E205}" vid="{D780E803-B96A-47A1-84ED-C19AD4086504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6629</TotalTime>
  <Words>836</Words>
  <Application>Microsoft Office PowerPoint</Application>
  <PresentationFormat>Laajakuva</PresentationFormat>
  <Paragraphs>136</Paragraphs>
  <Slides>13</Slides>
  <Notes>10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9" baseType="lpstr">
      <vt:lpstr>Aptos</vt:lpstr>
      <vt:lpstr>Arial</vt:lpstr>
      <vt:lpstr>Calibri</vt:lpstr>
      <vt:lpstr>Verdana</vt:lpstr>
      <vt:lpstr>Wingdings</vt:lpstr>
      <vt:lpstr>Opetushallitus</vt:lpstr>
      <vt:lpstr>Ajankohtaista Opetushallituksesta</vt:lpstr>
      <vt:lpstr>Herning Declaration  - tavoitteet vuosille 2026 -2030  </vt:lpstr>
      <vt:lpstr>PowerPoint-esitys</vt:lpstr>
      <vt:lpstr>Oppisopimuksiin liittyviä laadun osatekijöitä opiskelijan näkökulmasta 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Kiitos!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Esityksen aloitussivun otsikko, max 3 riviä Verdana Bold</dc:title>
  <dc:creator>Lehmusvaara Tiina</dc:creator>
  <cp:lastModifiedBy>Vacker Riikka (OPH)</cp:lastModifiedBy>
  <cp:revision>28</cp:revision>
  <dcterms:created xsi:type="dcterms:W3CDTF">2020-02-24T11:32:28Z</dcterms:created>
  <dcterms:modified xsi:type="dcterms:W3CDTF">2026-11-03T07:39:15Z</dcterms:modified>
</cp:coreProperties>
</file>