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</p:sldMasterIdLst>
  <p:sldIdLst>
    <p:sldId id="256" r:id="rId6"/>
    <p:sldId id="298" r:id="rId7"/>
    <p:sldId id="299" r:id="rId8"/>
    <p:sldId id="286" r:id="rId9"/>
    <p:sldId id="297" r:id="rId10"/>
    <p:sldId id="300" r:id="rId11"/>
    <p:sldId id="301" r:id="rId12"/>
    <p:sldId id="302" r:id="rId13"/>
    <p:sldId id="303" r:id="rId14"/>
    <p:sldId id="304" r:id="rId15"/>
    <p:sldId id="305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ä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Kuva 50">
            <a:extLst>
              <a:ext uri="{FF2B5EF4-FFF2-40B4-BE49-F238E27FC236}">
                <a16:creationId xmlns:a16="http://schemas.microsoft.com/office/drawing/2014/main" id="{674E1DF1-D745-334E-A202-ECAD9A3D8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Kuva 1" descr="OKM tunnu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644691"/>
            <a:ext cx="563461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1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E4E785B-7BD3-7642-81F7-57558DC95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133" y="0"/>
            <a:ext cx="4097867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4" name="Kuva 3" descr="OKM tunnu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5" y="644691"/>
            <a:ext cx="563767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1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319487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tsikko ja sisältö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5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Otsikko ja sisältö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D4202D0-A146-3E4A-B757-AE655FD3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319487" cy="4524001"/>
          </a:xfrm>
        </p:spPr>
        <p:txBody>
          <a:bodyPr numCol="2" spcCol="216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F831D89F-469F-C24E-98F9-99A30767C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678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Kuva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Otsikko ja sisältö 2 palstaa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 numCol="2" spcCol="288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D4829C8-F060-7646-922A-C2AA787EA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5994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Kuv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3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Otsikko ja sisältö kuva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5B97F5B-1B58-664F-B3D8-559D5761AF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7200000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6960000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230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Otsikko ja sisältö kuv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64BC40CB-B021-DB4D-9726-7923D412A4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5" y="313787"/>
            <a:ext cx="3600000" cy="19630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2564904"/>
            <a:ext cx="3360000" cy="384042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846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1BBE0F1-831B-C54F-9352-AE500835A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61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Väliotsikko ja kuva 1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5602F7D5-9303-9C46-A40B-89792C6EDC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6110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Väliotsikko ja kuva 2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3">
            <a:extLst>
              <a:ext uri="{FF2B5EF4-FFF2-40B4-BE49-F238E27FC236}">
                <a16:creationId xmlns:a16="http://schemas.microsoft.com/office/drawing/2014/main" id="{0B938A23-8DC8-504B-8946-832E4E2D79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33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576000" y="4677139"/>
            <a:ext cx="33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1956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2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78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5CA1CE7-8F4F-5B49-958F-CF6687638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" name="Otsikko 1"/>
          <p:cNvSpPr>
            <a:spLocks noGrp="1"/>
          </p:cNvSpPr>
          <p:nvPr>
            <p:ph type="ctrTitle" hasCustomPrompt="1"/>
          </p:nvPr>
        </p:nvSpPr>
        <p:spPr>
          <a:xfrm>
            <a:off x="5668106" y="2341010"/>
            <a:ext cx="6178703" cy="1866900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Esityksen päättävä teksti</a:t>
            </a:r>
          </a:p>
        </p:txBody>
      </p:sp>
      <p:sp>
        <p:nvSpPr>
          <p:cNvPr id="96" name="Alaotsikko 2"/>
          <p:cNvSpPr>
            <a:spLocks noGrp="1"/>
          </p:cNvSpPr>
          <p:nvPr>
            <p:ph type="subTitle" idx="1"/>
          </p:nvPr>
        </p:nvSpPr>
        <p:spPr>
          <a:xfrm>
            <a:off x="5668106" y="4550811"/>
            <a:ext cx="6127460" cy="175850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7855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ä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6EEA18D-8E5C-DF42-9F29-35C93C90F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6" name="Kuva 5" descr="OKM tunnu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644691"/>
            <a:ext cx="563461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21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D78FCBA2-DE0D-2247-9A77-30649856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4133" y="0"/>
            <a:ext cx="4097867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911424" y="2468894"/>
            <a:ext cx="7776864" cy="2794037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911424" y="5419437"/>
            <a:ext cx="7776864" cy="88988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 descr="OKM tunnu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5" y="548680"/>
            <a:ext cx="5637673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9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7C533C68-251E-E644-B3E6-CDE0C3002E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10319487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11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55D46C-FFDD-D244-BC09-59C228F6F1B8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68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Otsikko ja sisältö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6E0330A5-0DA1-C444-9FE6-FC75D0C67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2667" y="0"/>
            <a:ext cx="3979333" cy="6858000"/>
          </a:xfrm>
          <a:prstGeom prst="rect">
            <a:avLst/>
          </a:prstGeom>
        </p:spPr>
      </p:pic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10319487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10319487" cy="4524001"/>
          </a:xfrm>
        </p:spPr>
        <p:txBody>
          <a:bodyPr numCol="2" spcCol="216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1CB7-8F1B-444E-B8D3-CD39903DB0C1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68B4D6E2-689A-1F4F-9976-BA0517E5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3678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6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 2 palstaa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577047" y="313787"/>
            <a:ext cx="10965805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77047" y="1881330"/>
            <a:ext cx="10965805" cy="4524001"/>
          </a:xfrm>
        </p:spPr>
        <p:txBody>
          <a:bodyPr numCol="2" spcCol="28800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946121-9641-4246-86F5-98C73DC6AF7E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3C899878-C8EA-C64E-8729-F9BF18C78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59949" y="1983329"/>
            <a:ext cx="0" cy="4320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75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 kuva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A36FD62D-621F-DC42-A6F4-A2F7114204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7" y="313787"/>
            <a:ext cx="7200000" cy="12990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1881330"/>
            <a:ext cx="6960000" cy="452400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8648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 ja sisältö kuv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1F852BFB-9DA0-0442-959E-69FBAB5E3F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Otsikko 7"/>
          <p:cNvSpPr>
            <a:spLocks noGrp="1"/>
          </p:cNvSpPr>
          <p:nvPr userDrawn="1">
            <p:ph type="title"/>
          </p:nvPr>
        </p:nvSpPr>
        <p:spPr>
          <a:xfrm>
            <a:off x="577045" y="313787"/>
            <a:ext cx="3600000" cy="19630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 userDrawn="1">
            <p:ph idx="1"/>
          </p:nvPr>
        </p:nvSpPr>
        <p:spPr>
          <a:xfrm>
            <a:off x="577047" y="2564904"/>
            <a:ext cx="3360000" cy="3840427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0A027F-9FF5-CB4C-940B-4F58B54F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‹#›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7BCCC73-BADC-C646-99CD-5C980D53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9C94B79-370D-774F-AC35-1F262D9B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4114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CF540042-77BC-B146-A22F-6FF3D87A8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47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Väliotsikko ja kuva 1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10">
            <a:extLst>
              <a:ext uri="{FF2B5EF4-FFF2-40B4-BE49-F238E27FC236}">
                <a16:creationId xmlns:a16="http://schemas.microsoft.com/office/drawing/2014/main" id="{3A823399-DEEE-AB4F-B377-FBA61A09A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4680" y="1"/>
            <a:ext cx="4456371" cy="6859185"/>
          </a:xfrm>
          <a:custGeom>
            <a:avLst/>
            <a:gdLst>
              <a:gd name="connsiteX0" fmla="*/ 770354 w 3342278"/>
              <a:gd name="connsiteY0" fmla="*/ 0 h 5144389"/>
              <a:gd name="connsiteX1" fmla="*/ 3342278 w 3342278"/>
              <a:gd name="connsiteY1" fmla="*/ 0 h 5144389"/>
              <a:gd name="connsiteX2" fmla="*/ 3342278 w 3342278"/>
              <a:gd name="connsiteY2" fmla="*/ 5144389 h 5144389"/>
              <a:gd name="connsiteX3" fmla="*/ 770608 w 3342278"/>
              <a:gd name="connsiteY3" fmla="*/ 5144389 h 5144389"/>
              <a:gd name="connsiteX4" fmla="*/ 228682 w 3342278"/>
              <a:gd name="connsiteY4" fmla="*/ 4017011 h 5144389"/>
              <a:gd name="connsiteX5" fmla="*/ 228682 w 3342278"/>
              <a:gd name="connsiteY5" fmla="*/ 4017010 h 5144389"/>
              <a:gd name="connsiteX6" fmla="*/ 770354 w 334227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2278" h="5144389">
                <a:moveTo>
                  <a:pt x="770354" y="0"/>
                </a:moveTo>
                <a:lnTo>
                  <a:pt x="3342278" y="0"/>
                </a:lnTo>
                <a:lnTo>
                  <a:pt x="3342278" y="5144389"/>
                </a:lnTo>
                <a:lnTo>
                  <a:pt x="770608" y="5144389"/>
                </a:lnTo>
                <a:cubicBezTo>
                  <a:pt x="540216" y="4794542"/>
                  <a:pt x="357942" y="4415355"/>
                  <a:pt x="228682" y="4017011"/>
                </a:cubicBezTo>
                <a:lnTo>
                  <a:pt x="228682" y="4017010"/>
                </a:lnTo>
                <a:cubicBezTo>
                  <a:pt x="-210148" y="2665259"/>
                  <a:pt x="-10897" y="1187625"/>
                  <a:pt x="7703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575999" y="548680"/>
            <a:ext cx="69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69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19867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Väliotsikko ja kuva 2/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9">
            <a:extLst>
              <a:ext uri="{FF2B5EF4-FFF2-40B4-BE49-F238E27FC236}">
                <a16:creationId xmlns:a16="http://schemas.microsoft.com/office/drawing/2014/main" id="{B4104795-B654-374D-AA44-D3D604ED23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189" y="1"/>
            <a:ext cx="8218811" cy="6859185"/>
          </a:xfrm>
          <a:custGeom>
            <a:avLst/>
            <a:gdLst>
              <a:gd name="connsiteX0" fmla="*/ 769741 w 6164108"/>
              <a:gd name="connsiteY0" fmla="*/ 0 h 5144389"/>
              <a:gd name="connsiteX1" fmla="*/ 6164108 w 6164108"/>
              <a:gd name="connsiteY1" fmla="*/ 0 h 5144389"/>
              <a:gd name="connsiteX2" fmla="*/ 6164108 w 6164108"/>
              <a:gd name="connsiteY2" fmla="*/ 5144389 h 5144389"/>
              <a:gd name="connsiteX3" fmla="*/ 769995 w 6164108"/>
              <a:gd name="connsiteY3" fmla="*/ 5144389 h 5144389"/>
              <a:gd name="connsiteX4" fmla="*/ 228500 w 6164108"/>
              <a:gd name="connsiteY4" fmla="*/ 4017011 h 5144389"/>
              <a:gd name="connsiteX5" fmla="*/ 228500 w 6164108"/>
              <a:gd name="connsiteY5" fmla="*/ 4017010 h 5144389"/>
              <a:gd name="connsiteX6" fmla="*/ 769741 w 6164108"/>
              <a:gd name="connsiteY6" fmla="*/ 0 h 514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108" h="5144389">
                <a:moveTo>
                  <a:pt x="769741" y="0"/>
                </a:moveTo>
                <a:lnTo>
                  <a:pt x="6164108" y="0"/>
                </a:lnTo>
                <a:lnTo>
                  <a:pt x="6164108" y="5144389"/>
                </a:lnTo>
                <a:lnTo>
                  <a:pt x="769995" y="5144389"/>
                </a:lnTo>
                <a:cubicBezTo>
                  <a:pt x="539785" y="4794542"/>
                  <a:pt x="357657" y="4415355"/>
                  <a:pt x="228500" y="4017011"/>
                </a:cubicBezTo>
                <a:lnTo>
                  <a:pt x="228500" y="4017010"/>
                </a:lnTo>
                <a:cubicBezTo>
                  <a:pt x="-209981" y="2665259"/>
                  <a:pt x="-10889" y="1187625"/>
                  <a:pt x="769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 userDrawn="1">
            <p:ph type="ctrTitle"/>
          </p:nvPr>
        </p:nvSpPr>
        <p:spPr>
          <a:xfrm>
            <a:off x="575999" y="548680"/>
            <a:ext cx="3360000" cy="3956083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76000" y="4677139"/>
            <a:ext cx="3360000" cy="201622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0439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31ADD7-83EA-0241-B06B-D43CB2F96A7E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2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0" y="6488848"/>
            <a:ext cx="5472587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856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47C6964E-0786-FF40-B4BA-E755C8993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5668106" y="2341010"/>
            <a:ext cx="6178703" cy="1866900"/>
          </a:xfrm>
        </p:spPr>
        <p:txBody>
          <a:bodyPr anchor="b" anchorCtr="0">
            <a:noAutofit/>
          </a:bodyPr>
          <a:lstStyle>
            <a:lvl1pPr algn="l">
              <a:defRPr sz="5333">
                <a:solidFill>
                  <a:srgbClr val="FFFFFF"/>
                </a:solidFill>
              </a:defRPr>
            </a:lvl1pPr>
          </a:lstStyle>
          <a:p>
            <a:r>
              <a:rPr lang="fi-FI" dirty="0"/>
              <a:t>Esityksen päättävä teksti</a:t>
            </a:r>
          </a:p>
        </p:txBody>
      </p:sp>
      <p:sp>
        <p:nvSpPr>
          <p:cNvPr id="96" name="Alaotsikko 2"/>
          <p:cNvSpPr>
            <a:spLocks noGrp="1"/>
          </p:cNvSpPr>
          <p:nvPr userDrawn="1">
            <p:ph type="subTitle" idx="1"/>
          </p:nvPr>
        </p:nvSpPr>
        <p:spPr>
          <a:xfrm>
            <a:off x="5668106" y="4550811"/>
            <a:ext cx="6127460" cy="175850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28" y="6488848"/>
            <a:ext cx="5469931" cy="31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5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76000" y="312000"/>
            <a:ext cx="10769597" cy="12990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76001" y="1881602"/>
            <a:ext cx="10769599" cy="4331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2805FD-2C99-B24D-A1F0-5CBBF0716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12738C-4F1F-465E-87CC-EF55AF7BA016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B0B3E321-BF3D-0844-B5E0-C3C7EDBB0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144ABC-1DE0-46BB-903F-0CABE2C72FC7}" type="datetimeFigureOut">
              <a:rPr lang="fi-FI" smtClean="0"/>
              <a:t>7.11.2025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B519091-1A7D-2B4B-B4A5-2F1313E39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43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7708" indent="-35770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58827" indent="-349242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16534" indent="-243411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557828" indent="-241294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5" indent="-23282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76000" y="312000"/>
            <a:ext cx="10769597" cy="12990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76001" y="1881602"/>
            <a:ext cx="10769599" cy="4331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2805FD-2C99-B24D-A1F0-5CBBF0716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" y="6497453"/>
            <a:ext cx="538948" cy="268137"/>
          </a:xfrm>
          <a:prstGeom prst="rect">
            <a:avLst/>
          </a:prstGeom>
        </p:spPr>
        <p:txBody>
          <a:bodyPr rIns="18000" anchor="ctr"/>
          <a:lstStyle>
            <a:lvl1pPr algn="r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1DD0D-7089-48C5-B116-A19F892CF1D9}" type="slidenum">
              <a:rPr lang="fi-FI" smtClean="0"/>
              <a:pPr/>
              <a:t>‹#›</a:t>
            </a:fld>
            <a:r>
              <a:rPr lang="fi-FI" dirty="0"/>
              <a:t>  </a:t>
            </a:r>
            <a:r>
              <a:rPr lang="fi-FI" b="0" dirty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B0B3E321-BF3D-0844-B5E0-C3C7EDBB0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7047" y="6497452"/>
            <a:ext cx="911424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84199F-228D-3B4C-87BF-B841326F3407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B519091-1A7D-2B4B-B4A5-2F1313E39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3499" y="6497452"/>
            <a:ext cx="3648405" cy="258163"/>
          </a:xfrm>
          <a:prstGeom prst="rect">
            <a:avLst/>
          </a:prstGeom>
        </p:spPr>
        <p:txBody>
          <a:bodyPr/>
          <a:lstStyle>
            <a:lvl1pPr algn="l">
              <a:defRPr sz="10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Lorem ipsum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4005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hdr="0" ftr="0"/>
  <p:txStyles>
    <p:titleStyle>
      <a:lvl1pPr algn="l" defTabSz="1219170" rtl="0" eaLnBrk="1" latinLnBrk="0" hangingPunct="1">
        <a:spcBef>
          <a:spcPct val="0"/>
        </a:spcBef>
        <a:buNone/>
        <a:defRPr sz="4267" b="1" kern="1200">
          <a:solidFill>
            <a:schemeClr val="tx2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57708" indent="-35770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58827" indent="-349242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16534" indent="-243411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557828" indent="-241294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5" indent="-232828" algn="l" defTabSz="1219170" rtl="0" eaLnBrk="1" latinLnBrk="0" hangingPunct="1">
        <a:spcBef>
          <a:spcPts val="1867"/>
        </a:spcBef>
        <a:buClr>
          <a:schemeClr val="tx2"/>
        </a:buClr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vipunen.fi/fi-fi/Raportit/Ammatillinen%20koulutus%20-%20rahoitusperusteet%20ja%20kustannukset%20-%20opiskelijavuodet%20-%20lahtotaso%20-%20live.xlsb?Web=1" TargetMode="External"/><Relationship Id="rId13" Type="http://schemas.openxmlformats.org/officeDocument/2006/relationships/hyperlink" Target="https://vipunen.fi/fi-fi/Raportit/Ammatillinen%20koulutus%20-%20rahoitusperusteet%20ja%20kustannukset%20-%20tutkinnot%20ja%20osaamispisteet%20-%20live%20-%20S.xlsb?Web=1" TargetMode="External"/><Relationship Id="rId3" Type="http://schemas.openxmlformats.org/officeDocument/2006/relationships/hyperlink" Target="https://vipunen.fi/fi-fi/ammatillinen/Sivut/Rahoitusperuste--ja-kustannustiedot.aspx" TargetMode="External"/><Relationship Id="rId7" Type="http://schemas.openxmlformats.org/officeDocument/2006/relationships/hyperlink" Target="https://vipunen.fi/fi-fi/Raportit/Ammatillinen%20koulutus%20-%20rahoitusperusteet%20ja%20kustannukset%20-%20koontiraportti%20laaja%20-%20live%20-%20S.xlsb?Web=1" TargetMode="External"/><Relationship Id="rId12" Type="http://schemas.openxmlformats.org/officeDocument/2006/relationships/hyperlink" Target="https://vipunen.fi/fi-fi/Raportit/Ammatillinen%20koulutus%20-%20rahoitusperusteet%20ja%20kustannukset%20-%20tutkinnot%20ja%20osaamispisteet%20-%20live.xlsb?Web=1" TargetMode="External"/><Relationship Id="rId2" Type="http://schemas.openxmlformats.org/officeDocument/2006/relationships/hyperlink" Target="https://okm.fi/ammatillisen-koulutuksen-hallinto-ja-rahoitu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ipunen.fi/fi-fi/Raportit/Ammatillinen%20koulutus%20-%20rahoitusperusteet%20ja%20kustannukset%20-%20koontiraportti%20laaja%20-%20live.xlsb?Web=1" TargetMode="External"/><Relationship Id="rId11" Type="http://schemas.openxmlformats.org/officeDocument/2006/relationships/hyperlink" Target="https://vipunen.fi/fi-fi/Raportit/Ammatillinen%20koulutus%20-%20rahoitusperusteet%20ja%20kustannukset%20-%20opiskelijavuodet%20-%20kustannusryhma%20-%20live%20-%20S.xlsb?Web=1" TargetMode="External"/><Relationship Id="rId5" Type="http://schemas.openxmlformats.org/officeDocument/2006/relationships/hyperlink" Target="https://vipunen.fi/fi-fi/Raportit/Ammatillinen%20koulutus%20-%20rahoitusperusteet%20ja%20kustannukset%20-%20koontiraportti%20-%20live%20-%20S.xlsb?Web=1" TargetMode="External"/><Relationship Id="rId15" Type="http://schemas.openxmlformats.org/officeDocument/2006/relationships/hyperlink" Target="https://vipunen.fi/fi-fi/Raportit/Ammatillinen%20koulutus%20-%20rahoitusperusteet%20ja%20kustannukset%20-%20palautteet%20-%20live%20-%20S.xlsb?Web=1" TargetMode="External"/><Relationship Id="rId10" Type="http://schemas.openxmlformats.org/officeDocument/2006/relationships/hyperlink" Target="https://vipunen.fi/fi-fi/Raportit/Ammatillinen%20koulutus%20-%20rahoitusperusteet%20ja%20kustannukset%20-%20opiskelijavuodet%20-%20kustannusryhma%20-%20live.xlsb?Web=1" TargetMode="External"/><Relationship Id="rId4" Type="http://schemas.openxmlformats.org/officeDocument/2006/relationships/hyperlink" Target="https://vipunen.fi/fi-fi/Raportit/Ammatillinen%20koulutus%20-%20rahoitusperusteet%20ja%20kustannukset%20-%20koontiraportti%20-%20live.xlsb?Web=1" TargetMode="External"/><Relationship Id="rId9" Type="http://schemas.openxmlformats.org/officeDocument/2006/relationships/hyperlink" Target="https://vipunen.fi/fi-fi/Raportit/Ammatillinen%20koulutus%20-%20rahoitusperusteet%20ja%20kustannukset%20-%20opiskelijavuodet%20-%20lahtotaso%20-%20live%20-%20S.xlsb?Web=1" TargetMode="External"/><Relationship Id="rId14" Type="http://schemas.openxmlformats.org/officeDocument/2006/relationships/hyperlink" Target="https://vipunen.fi/fi-fi/Raportit/Ammatillinen%20koulutus%20-%20rahoitusperusteet%20ja%20kustannukset%20-%20palautteet%20-%20live.xlsb?Web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ctrTitle"/>
          </p:nvPr>
        </p:nvSpPr>
        <p:spPr>
          <a:xfrm>
            <a:off x="960578" y="2697018"/>
            <a:ext cx="10317018" cy="877455"/>
          </a:xfrm>
        </p:spPr>
        <p:txBody>
          <a:bodyPr/>
          <a:lstStyle/>
          <a:p>
            <a:r>
              <a:rPr lang="fi-FI" sz="4000" dirty="0"/>
              <a:t>Ammatillisen koulutuksen rahoitus 1.1.2026 alkaen</a:t>
            </a:r>
          </a:p>
        </p:txBody>
      </p:sp>
      <p:sp>
        <p:nvSpPr>
          <p:cNvPr id="5" name="Alaotsikko 4"/>
          <p:cNvSpPr>
            <a:spLocks noGrp="1"/>
          </p:cNvSpPr>
          <p:nvPr>
            <p:ph type="subTitle" idx="1"/>
          </p:nvPr>
        </p:nvSpPr>
        <p:spPr>
          <a:xfrm>
            <a:off x="1071416" y="3934691"/>
            <a:ext cx="9624291" cy="1089891"/>
          </a:xfrm>
        </p:spPr>
        <p:txBody>
          <a:bodyPr>
            <a:normAutofit/>
          </a:bodyPr>
          <a:lstStyle/>
          <a:p>
            <a:r>
              <a:rPr lang="fi-FI" sz="2600" b="1" dirty="0"/>
              <a:t>Oppisopimusosaajat ry syysseminaari 13.11.2025, Kuopio</a:t>
            </a:r>
            <a:br>
              <a:rPr lang="fi-FI" sz="2600" b="1" dirty="0"/>
            </a:br>
            <a:r>
              <a:rPr lang="fi-FI" sz="2600" b="1" dirty="0"/>
              <a:t>Opetusneuvos Kari Korhonen </a:t>
            </a:r>
            <a:endParaRPr lang="fi-FI" sz="2600" dirty="0"/>
          </a:p>
        </p:txBody>
      </p:sp>
    </p:spTree>
    <p:extLst>
      <p:ext uri="{BB962C8B-B14F-4D97-AF65-F5344CB8AC3E}">
        <p14:creationId xmlns:p14="http://schemas.microsoft.com/office/powerpoint/2010/main" val="2948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BC37C-D97B-330F-B8BB-1A1141764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54CB51-F7EA-F1B2-3453-07F507FED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92409"/>
            <a:ext cx="10880436" cy="696423"/>
          </a:xfrm>
        </p:spPr>
        <p:txBody>
          <a:bodyPr/>
          <a:lstStyle/>
          <a:p>
            <a:r>
              <a:rPr lang="fi-FI" sz="2800" dirty="0"/>
              <a:t>Ammatillisen koulutuksen rahoitus 1.1.2026 alkaen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098525-03F3-95E3-2EFC-F15BDD0EF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" y="1036320"/>
            <a:ext cx="10957098" cy="5415071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fi-FI" sz="2000" dirty="0"/>
              <a:t>Valtion talousarvioon sisältyvä ammatillisen koulutuksen määräraha koostuu vuodesta 2026 alkaen </a:t>
            </a:r>
            <a:r>
              <a:rPr lang="fi-FI" sz="2000" b="1" dirty="0"/>
              <a:t>toteutuneisiin suoritteisiin perustuvasta laskennallisesta perusrahoituksesta ja harkinnanvaraisesta rahoituksesta</a:t>
            </a:r>
          </a:p>
          <a:p>
            <a:pPr lvl="1">
              <a:spcBef>
                <a:spcPts val="1200"/>
              </a:spcBef>
            </a:pPr>
            <a:r>
              <a:rPr lang="fi-FI" sz="1800" dirty="0"/>
              <a:t>laskennallisen rahoituksen osuus on n. 98-99 %, ja loput 1-2 % harkinnanvaraista rahoitusta, voi vaihdella jonkin verran vuosittain, päätetään talousarviossa</a:t>
            </a:r>
          </a:p>
          <a:p>
            <a:pPr lvl="1">
              <a:spcBef>
                <a:spcPts val="1200"/>
              </a:spcBef>
            </a:pPr>
            <a:r>
              <a:rPr lang="fi-FI" sz="1800" dirty="0"/>
              <a:t>toteumatiedot ovat kahden varainhoitovuotta edeltävän ajanjakson 1.7 – 30.6 tietoja (pl. palautteet, joissa yhden ajanjakson 1.7 – 30.6 tietoja). Esim. varainhoitovuodelle 2026 ajanjaksot 1.7.2024 – 30.6.2025 ja 1.7.2023 – 30.6.2024 (palautteet 1.7.2024 – 30.6.2025) </a:t>
            </a:r>
          </a:p>
          <a:p>
            <a:pPr>
              <a:spcBef>
                <a:spcPts val="1200"/>
              </a:spcBef>
            </a:pPr>
            <a:r>
              <a:rPr lang="fi-FI" sz="2000" b="1" dirty="0"/>
              <a:t>Toteumiin perustuvan laskennallisen perusrahoituksen rahoitusosuudet ovat seuraavat:</a:t>
            </a:r>
          </a:p>
          <a:p>
            <a:pPr marL="720000" lvl="2">
              <a:spcBef>
                <a:spcPts val="600"/>
              </a:spcBef>
            </a:pPr>
            <a:r>
              <a:rPr lang="fi-FI" sz="1800" b="1" dirty="0"/>
              <a:t>Toteutuneet opiskelijavuodet 50 % </a:t>
            </a:r>
            <a:r>
              <a:rPr lang="fi-FI" sz="1800" dirty="0"/>
              <a:t>(nykyisin tavoitteelliset opiskelijavuodet 70 %), jossa</a:t>
            </a:r>
          </a:p>
          <a:p>
            <a:pPr marL="961294" lvl="3">
              <a:spcBef>
                <a:spcPts val="600"/>
              </a:spcBef>
            </a:pPr>
            <a:r>
              <a:rPr lang="fi-FI" sz="1800" b="1" dirty="0"/>
              <a:t>10 %</a:t>
            </a:r>
            <a:r>
              <a:rPr lang="fi-FI" sz="1800" dirty="0"/>
              <a:t> </a:t>
            </a:r>
            <a:r>
              <a:rPr lang="fi-FI" sz="1800" b="1" dirty="0"/>
              <a:t>lähtötason perusteella </a:t>
            </a:r>
            <a:r>
              <a:rPr lang="fi-FI" sz="1800" dirty="0"/>
              <a:t>ja </a:t>
            </a:r>
          </a:p>
          <a:p>
            <a:pPr marL="961294" lvl="3">
              <a:spcBef>
                <a:spcPts val="600"/>
              </a:spcBef>
            </a:pPr>
            <a:r>
              <a:rPr lang="fi-FI" sz="1800" b="1" dirty="0"/>
              <a:t>40 % kustannusten </a:t>
            </a:r>
            <a:r>
              <a:rPr lang="fi-FI" sz="1800" dirty="0"/>
              <a:t>(kustannusryhmä, tutkintotyyppi sekä vaativan erityisen tuen ja majoituksen korotus) </a:t>
            </a:r>
            <a:r>
              <a:rPr lang="fi-FI" sz="1800" b="1" dirty="0"/>
              <a:t>perusteella</a:t>
            </a:r>
          </a:p>
          <a:p>
            <a:pPr marL="961294" lvl="3">
              <a:spcBef>
                <a:spcPts val="600"/>
              </a:spcBef>
            </a:pPr>
            <a:r>
              <a:rPr lang="fi-FI" sz="1800" dirty="0"/>
              <a:t>oppivelvollisuuslain  mukaisen maksuttoman koulutuksen toteutuneet opiskelijavuodet lasketaan sellaisenaan rahoituksen perusteeksi, ei maksuttoman koulutuksen toteutuneet opiskelijavuodet hyväksytään rahoitukseen koulutuksen järjestäjän järjestämisluvan enimmäismäärään saakka </a:t>
            </a:r>
            <a:endParaRPr lang="fi-FI" sz="5000" dirty="0"/>
          </a:p>
          <a:p>
            <a:pPr marL="609585" lvl="1" indent="0">
              <a:spcBef>
                <a:spcPts val="600"/>
              </a:spcBef>
              <a:buNone/>
            </a:pPr>
            <a:endParaRPr lang="fi-FI" sz="5000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C5749FF-47B5-A1FB-E214-74DBC0BF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2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1E01FEC-BB1F-A9F6-1FBE-84B87168C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1574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33DA-F908-7B45-C7F8-AE59CEC5A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E3B7DF-4FCB-F875-96B9-0877E3D5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92409"/>
            <a:ext cx="10880436" cy="578151"/>
          </a:xfrm>
        </p:spPr>
        <p:txBody>
          <a:bodyPr/>
          <a:lstStyle/>
          <a:p>
            <a:r>
              <a:rPr lang="fi-FI" sz="2800" dirty="0"/>
              <a:t>Ammatillisen koulutuksen rahoitus 1.1.2026 alkaen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3EFD66-C195-ED21-7E3C-AD988B4C9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47" y="1036320"/>
            <a:ext cx="11312698" cy="5333791"/>
          </a:xfrm>
        </p:spPr>
        <p:txBody>
          <a:bodyPr>
            <a:normAutofit lnSpcReduction="10000"/>
          </a:bodyPr>
          <a:lstStyle/>
          <a:p>
            <a:pPr marL="360000" lvl="2">
              <a:spcBef>
                <a:spcPts val="0"/>
              </a:spcBef>
            </a:pPr>
            <a:r>
              <a:rPr lang="fi-FI" sz="1800" b="1" dirty="0"/>
              <a:t>Tutkinnon osien osaamispisteet ja tutkinnot 30 % </a:t>
            </a:r>
            <a:r>
              <a:rPr lang="fi-FI" sz="1800" dirty="0"/>
              <a:t>(nykyisin 20 %), jossa 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noin 82-83 % osaamispisteiden perusteella ja loppu noin 17-18 % koko tutkintojen perusteella, vaihdellen jonkin verran vuosittain sen mukaan kuinka paljon suoritetaan koko tutkintoja suhteessa pelkkien tutkinnon osien suorittamiseen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osaamispisteisiin sisältyy myös koko tutkinnon kaikki osaamispisteet tutkinnon laajuuden mukaisena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koko tutkinnoista saa erikseen pisteitä pelkästään perusasteen tai yo-tutkinnon varassa olleista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järjestäjältä hyväksytään rahoitukseen 120 osaamispistettä rahoituksen perusteena olevaa opiskelijavuotta kohden</a:t>
            </a:r>
          </a:p>
          <a:p>
            <a:pPr marL="360000" lvl="2">
              <a:spcBef>
                <a:spcPts val="1200"/>
              </a:spcBef>
            </a:pPr>
            <a:r>
              <a:rPr lang="fi-FI" sz="1800" b="1" dirty="0"/>
              <a:t>Tutkinnon ja tutkinnon osia suorittaneiden työllistyminen ja jatko-opiskelu (korkeakoulussa) 18 % </a:t>
            </a:r>
            <a:r>
              <a:rPr lang="fi-FI" sz="1800" dirty="0"/>
              <a:t>(nykyisin 7 %)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rahoitusta saa ennen koulutusta ei työllisinä olleista (ovat työttömiä tai muita ei työllisinä olevia esim. suoraan peruskoulusta siirtyneitä), koulutuksen aloittamista edeltävän vuoden lopun tilanne </a:t>
            </a:r>
          </a:p>
          <a:p>
            <a:pPr marL="540000" lvl="3">
              <a:spcBef>
                <a:spcPts val="600"/>
              </a:spcBef>
            </a:pPr>
            <a:r>
              <a:rPr lang="fi-FI" sz="1800" dirty="0"/>
              <a:t>rahoitusta saa yhdenvertaisesti koko tutkinnon ja pelkistä tutkinnon osista muodostuneen kokonaisuuden suorittaneiden työllistymisestä ja jatko-opiskelusta, tässä osiossa siis myös tutkintoa lyhyempi koulutus tuo saman rahoituksen kuin koko tutkinnon suorittaminen</a:t>
            </a:r>
          </a:p>
          <a:p>
            <a:pPr marL="360000" lvl="2">
              <a:spcBef>
                <a:spcPts val="1200"/>
              </a:spcBef>
            </a:pPr>
            <a:r>
              <a:rPr lang="fi-FI" sz="1800" b="1" dirty="0"/>
              <a:t>Opiskelijapalaute 1 % </a:t>
            </a:r>
            <a:r>
              <a:rPr lang="fi-FI" sz="1800" dirty="0"/>
              <a:t>(nykyisin 1,5 %), jossa opiskelunsa aloittaneiden palaute 1/4 ja päättäneiden 3/4</a:t>
            </a:r>
          </a:p>
          <a:p>
            <a:pPr marL="360000" lvl="2">
              <a:spcBef>
                <a:spcPts val="1200"/>
              </a:spcBef>
            </a:pPr>
            <a:r>
              <a:rPr lang="fi-FI" sz="1800" b="1" dirty="0"/>
              <a:t>Työelämäpalaute 1 % </a:t>
            </a:r>
            <a:r>
              <a:rPr lang="fi-FI" sz="1800" dirty="0"/>
              <a:t>(nykyisin 1,5 %), jossa työpaikkaohjaapalaute 3/4 ja työpaikkapalaute 1/4   </a:t>
            </a:r>
          </a:p>
          <a:p>
            <a:pPr>
              <a:spcBef>
                <a:spcPts val="1200"/>
              </a:spcBef>
            </a:pPr>
            <a:endParaRPr lang="fi-FI" sz="5000" dirty="0"/>
          </a:p>
          <a:p>
            <a:pPr marL="609585" lvl="1" indent="0">
              <a:spcBef>
                <a:spcPts val="600"/>
              </a:spcBef>
              <a:buNone/>
            </a:pPr>
            <a:endParaRPr lang="fi-FI" sz="5000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124CA2-68E3-E07A-3A7F-897CD6613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3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1A99E5-B8E5-C5E7-E48B-C8DB0756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803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55782" y="182881"/>
            <a:ext cx="10880436" cy="609599"/>
          </a:xfrm>
        </p:spPr>
        <p:txBody>
          <a:bodyPr/>
          <a:lstStyle/>
          <a:p>
            <a:r>
              <a:rPr lang="fi-FI" sz="2800" dirty="0"/>
              <a:t>Ammatillisen koulutuksen rahoitus 2026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55782" y="894080"/>
            <a:ext cx="10668000" cy="555731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endParaRPr lang="fi-FI" sz="2000" dirty="0"/>
          </a:p>
          <a:p>
            <a:pPr>
              <a:spcBef>
                <a:spcPts val="1200"/>
              </a:spcBef>
            </a:pPr>
            <a:endParaRPr lang="fi-FI" sz="5000" dirty="0"/>
          </a:p>
          <a:p>
            <a:pPr marL="609585" lvl="1" indent="0">
              <a:spcBef>
                <a:spcPts val="600"/>
              </a:spcBef>
              <a:buNone/>
            </a:pPr>
            <a:endParaRPr lang="fi-FI" sz="5000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4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F76331D-70DE-C341-37ED-00880C4B1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98" y="1140733"/>
            <a:ext cx="10256982" cy="524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4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9D28B-2970-4F23-8D80-37770E4DD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8D2AFF-BBEF-CE39-6594-A85FEFE8E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214034"/>
            <a:ext cx="10880436" cy="1086445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2315DBE-B338-459A-4805-49AB2572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1DD0D-7089-48C5-B116-A19F892CF1D9}" type="slidenum">
              <a:rPr lang="fi-FI" smtClean="0"/>
              <a:pPr/>
              <a:t>5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8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49662AB-236D-F705-D1DE-BB8C5E76E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CBD4-DFD8-5A41-8E32-433BE3A53EED}" type="datetime1">
              <a:rPr lang="fi-FI" smtClean="0"/>
              <a:t>7.11.2025</a:t>
            </a:fld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9A6A523-ED47-CB28-7F79-45AC3F029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158240"/>
            <a:ext cx="11076473" cy="5247091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C071C72-B570-A879-88CE-470B26F5E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4" y="1869440"/>
            <a:ext cx="10880436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4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6A571-B4AF-2F2D-91CA-69E12FC7B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652399-0399-0400-FDE3-C768E71A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214034"/>
            <a:ext cx="10880436" cy="1086445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68728E1-062D-6EB7-6DA9-7C9A987E3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0429EF-47D0-39EC-142C-6DA5E0B7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82A820D-0081-F013-EE1B-A39E9507E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300479"/>
            <a:ext cx="11076473" cy="5104852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AE89302-01A0-90DF-F994-4A653C52A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88160"/>
            <a:ext cx="10774218" cy="403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4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FE94A-21EA-54BA-42BE-4A15A3F0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338E5F-A649-C9B9-AC62-96628FBB7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1" y="214035"/>
            <a:ext cx="10997738" cy="899034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4A05CB-BA55-434E-748D-0962F9C1A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624367F-919F-26A2-7510-F2D226BC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881FA87-8032-6B28-F119-C43DE9A21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300479"/>
            <a:ext cx="11076473" cy="5104852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2FBA71B-55E0-07B0-CDCA-931FDEFFC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392600"/>
            <a:ext cx="11076473" cy="482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76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DCBEE-7F15-0B7C-8525-406BE9462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5065B-884B-32A1-D5CB-F52E9F8A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1" y="214034"/>
            <a:ext cx="10997738" cy="1086445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043963E-6B03-1584-E8A8-C7BC27F5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14774FF-BE67-6E06-7A92-D8A6F319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9A3D0BD-B7C9-F801-A2CA-717DFA8C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300479"/>
            <a:ext cx="11076473" cy="5104852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6FE0227-9342-552F-CF16-BD6A6647A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79" y="1788160"/>
            <a:ext cx="10924073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8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743D1-BF21-7D84-B911-C43A7DF72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25303F-9C8E-D7FD-4FB7-231D7688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7" y="92409"/>
            <a:ext cx="10997738" cy="847810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5111CCF-D1B2-F372-2ED3-C706EEAB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088EF3-3718-7CA2-C681-8466024F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B3A8FDB-E102-8763-9736-AF06B86C8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127760"/>
            <a:ext cx="11076473" cy="5277571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72975A9-343A-8A0B-932E-8D76B8FCB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1032340"/>
            <a:ext cx="11460480" cy="53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4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B862A-499B-FBAB-F93F-1DB2870A1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A99999-F4DD-8E4D-0CB6-310051720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7" y="92409"/>
            <a:ext cx="10997738" cy="847810"/>
          </a:xfrm>
        </p:spPr>
        <p:txBody>
          <a:bodyPr/>
          <a:lstStyle/>
          <a:p>
            <a:r>
              <a:rPr lang="fi-FI" sz="2600" dirty="0"/>
              <a:t>Ammatillisen koulutuksen rahoitus 1.1.2026 alkaen – laskennallisen rahoituksen toteutuneiden suoritteiden kohdentuminen - varainhoitovuoden 2026 rahoitus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B745999-F8FB-2B03-CD54-BC73EF1A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3920BEB-019E-C9EB-2EA0-C847DC71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29D9EA6-5446-7A0D-EC0E-01BF74147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7" y="1300479"/>
            <a:ext cx="11076473" cy="5104852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F7F1002-B5E0-C0F5-46E5-F41F4B1D4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46" y="1032340"/>
            <a:ext cx="11228873" cy="53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9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01056-AF54-1032-B367-438FD27F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55AE26-7A45-4EF0-0D1F-7C9A53CA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92409"/>
            <a:ext cx="10880436" cy="696423"/>
          </a:xfrm>
        </p:spPr>
        <p:txBody>
          <a:bodyPr/>
          <a:lstStyle/>
          <a:p>
            <a:r>
              <a:rPr lang="fi-FI" sz="2800" dirty="0"/>
              <a:t>Ammatillisen koulutuksen rahoitus 1.1.2026 alkaen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D27EEA-D2D1-1EEC-DFB6-0C0BDDFE1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036320"/>
            <a:ext cx="11562080" cy="5415071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fi-FI" sz="2600" b="1" dirty="0"/>
              <a:t>Rahoitusmallista löytyy </a:t>
            </a:r>
            <a:r>
              <a:rPr lang="fi-FI" sz="2600" b="1" dirty="0" err="1"/>
              <a:t>okm:n</a:t>
            </a:r>
            <a:r>
              <a:rPr lang="fi-FI" sz="2600" b="1" dirty="0"/>
              <a:t> sivuilta kaaviokuva </a:t>
            </a:r>
            <a:r>
              <a:rPr lang="fi-FI" sz="2600" b="1" dirty="0" err="1"/>
              <a:t>excelinä</a:t>
            </a:r>
            <a:r>
              <a:rPr lang="fi-FI" sz="2600" b="1" dirty="0"/>
              <a:t> osoitteesta</a:t>
            </a:r>
            <a:br>
              <a:rPr lang="fi-FI" sz="2600" b="1" dirty="0"/>
            </a:br>
            <a:r>
              <a:rPr lang="fi-FI" sz="2600" dirty="0">
                <a:hlinkClick r:id="rId2"/>
              </a:rPr>
              <a:t>https://okm.fi/ammatillisen-koulutuksen-hallinto-ja-rahoitus</a:t>
            </a:r>
            <a:br>
              <a:rPr lang="fi-FI" sz="2600" dirty="0"/>
            </a:br>
            <a:r>
              <a:rPr lang="fi-FI" sz="2600" dirty="0"/>
              <a:t>otsikon </a:t>
            </a:r>
            <a:r>
              <a:rPr lang="fi-FI" sz="2600" b="1" dirty="0"/>
              <a:t>Tutustu myös </a:t>
            </a:r>
            <a:r>
              <a:rPr lang="fi-FI" sz="2600" dirty="0"/>
              <a:t>alta (oikeanpuoleinen palsta)</a:t>
            </a:r>
          </a:p>
          <a:p>
            <a:pPr>
              <a:spcBef>
                <a:spcPts val="1200"/>
              </a:spcBef>
            </a:pPr>
            <a:r>
              <a:rPr lang="fi-FI" sz="2600" b="1" dirty="0"/>
              <a:t>Opetushallinnon tilastopalvelu Vipusesta osoitteesta </a:t>
            </a:r>
            <a:br>
              <a:rPr lang="fi-FI" sz="2600" dirty="0"/>
            </a:br>
            <a:r>
              <a:rPr lang="fi-FI" sz="2600" dirty="0">
                <a:hlinkClick r:id="rId3"/>
              </a:rPr>
              <a:t>https://vipunen.fi/fi-fi/ammatillinen/Sivut/Rahoitusperuste--ja-kustannustiedot.aspx</a:t>
            </a:r>
            <a:r>
              <a:rPr lang="fi-FI" sz="2600" dirty="0"/>
              <a:t> löytyy seuraavat uuden rahoitusmallin mukaiset rahoitusperusteraportit:</a:t>
            </a:r>
          </a:p>
          <a:p>
            <a:pPr lvl="1">
              <a:spcBef>
                <a:spcPts val="1200"/>
              </a:spcBef>
            </a:pPr>
            <a:r>
              <a:rPr lang="fi-FI" sz="2200" b="1" dirty="0"/>
              <a:t>Koontiraportti</a:t>
            </a:r>
          </a:p>
          <a:p>
            <a:pPr lvl="1">
              <a:spcBef>
                <a:spcPts val="600"/>
              </a:spcBef>
            </a:pPr>
            <a:r>
              <a:rPr lang="fi-FI" sz="2200" u="sng" dirty="0">
                <a:hlinkClick r:id="rId4"/>
              </a:rPr>
              <a:t>Koontiraportti (Live)</a:t>
            </a:r>
            <a:r>
              <a:rPr lang="fi-FI" sz="2200" dirty="0"/>
              <a:t>  (</a:t>
            </a:r>
            <a:r>
              <a:rPr lang="fi-FI" sz="2200" u="sng" dirty="0">
                <a:hlinkClick r:id="rId5"/>
              </a:rPr>
              <a:t>S</a:t>
            </a:r>
            <a:r>
              <a:rPr lang="fi-FI" sz="2200" dirty="0"/>
              <a:t>) </a:t>
            </a:r>
            <a:br>
              <a:rPr lang="fi-FI" sz="2200" dirty="0"/>
            </a:br>
            <a:r>
              <a:rPr lang="fi-FI" sz="2200" u="sng" dirty="0">
                <a:hlinkClick r:id="rId6"/>
              </a:rPr>
              <a:t>Koontiraportti (laaja) (Live)</a:t>
            </a:r>
            <a:r>
              <a:rPr lang="fi-FI" sz="2200" dirty="0"/>
              <a:t>  (</a:t>
            </a:r>
            <a:r>
              <a:rPr lang="fi-FI" sz="2200" u="sng" dirty="0">
                <a:hlinkClick r:id="rId7"/>
              </a:rPr>
              <a:t>S</a:t>
            </a:r>
            <a:r>
              <a:rPr lang="fi-FI" sz="2200" dirty="0"/>
              <a:t>)</a:t>
            </a:r>
            <a:br>
              <a:rPr lang="fi-FI" sz="2200" dirty="0"/>
            </a:br>
            <a:br>
              <a:rPr lang="fi-FI" sz="2200" dirty="0"/>
            </a:br>
            <a:r>
              <a:rPr lang="fi-FI" sz="2200" b="1" dirty="0"/>
              <a:t>Osaraportit</a:t>
            </a:r>
          </a:p>
          <a:p>
            <a:pPr lvl="1">
              <a:spcBef>
                <a:spcPts val="600"/>
              </a:spcBef>
            </a:pPr>
            <a:r>
              <a:rPr lang="fi-FI" sz="2200" u="sng" dirty="0">
                <a:hlinkClick r:id="rId8"/>
              </a:rPr>
              <a:t>Opiskelijavuodet: Lähtötaso (Live)</a:t>
            </a:r>
            <a:r>
              <a:rPr lang="fi-FI" sz="2200" dirty="0"/>
              <a:t>  </a:t>
            </a:r>
            <a:r>
              <a:rPr lang="fi-FI" sz="2200" u="sng" dirty="0">
                <a:hlinkClick r:id="rId9"/>
              </a:rPr>
              <a:t>(S)</a:t>
            </a:r>
            <a:r>
              <a:rPr lang="fi-FI" sz="2200" dirty="0"/>
              <a:t> </a:t>
            </a:r>
            <a:br>
              <a:rPr lang="fi-FI" sz="2200" dirty="0"/>
            </a:br>
            <a:r>
              <a:rPr lang="fi-FI" sz="2200" u="sng" dirty="0">
                <a:hlinkClick r:id="rId10"/>
              </a:rPr>
              <a:t>Opiskelijavuodet: Kustannusryhmä (Live)</a:t>
            </a:r>
            <a:r>
              <a:rPr lang="fi-FI" sz="2200" dirty="0"/>
              <a:t>  </a:t>
            </a:r>
            <a:r>
              <a:rPr lang="fi-FI" sz="2200" u="sng" dirty="0">
                <a:hlinkClick r:id="rId11"/>
              </a:rPr>
              <a:t>(S)</a:t>
            </a:r>
            <a:r>
              <a:rPr lang="fi-FI" sz="2200" dirty="0"/>
              <a:t> </a:t>
            </a:r>
          </a:p>
          <a:p>
            <a:pPr lvl="1">
              <a:spcBef>
                <a:spcPts val="600"/>
              </a:spcBef>
            </a:pPr>
            <a:r>
              <a:rPr lang="fi-FI" sz="2200" u="sng" dirty="0">
                <a:hlinkClick r:id="rId12"/>
              </a:rPr>
              <a:t>Tutkinnot ja osaamispisteet (Live)</a:t>
            </a:r>
            <a:r>
              <a:rPr lang="fi-FI" sz="2200" dirty="0"/>
              <a:t>  (</a:t>
            </a:r>
            <a:r>
              <a:rPr lang="fi-FI" sz="2200" u="sng" dirty="0">
                <a:hlinkClick r:id="rId13"/>
              </a:rPr>
              <a:t>S</a:t>
            </a:r>
            <a:r>
              <a:rPr lang="fi-FI" sz="2200" dirty="0"/>
              <a:t>)</a:t>
            </a:r>
            <a:r>
              <a:rPr lang="fi-FI" sz="2200" i="1" dirty="0"/>
              <a:t> </a:t>
            </a:r>
            <a:endParaRPr lang="fi-FI" sz="2200" dirty="0"/>
          </a:p>
          <a:p>
            <a:pPr lvl="1">
              <a:spcBef>
                <a:spcPts val="600"/>
              </a:spcBef>
            </a:pPr>
            <a:r>
              <a:rPr lang="fi-FI" sz="2200" u="sng" dirty="0">
                <a:hlinkClick r:id="rId14"/>
              </a:rPr>
              <a:t>Opiskelijapalaute ja työelämäpalaute (Live)</a:t>
            </a:r>
            <a:r>
              <a:rPr lang="fi-FI" sz="2200" dirty="0"/>
              <a:t>  </a:t>
            </a:r>
            <a:r>
              <a:rPr lang="fi-FI" sz="2200" u="sng" dirty="0">
                <a:hlinkClick r:id="rId15"/>
              </a:rPr>
              <a:t>(S)</a:t>
            </a:r>
            <a:r>
              <a:rPr lang="fi-FI" sz="2200" dirty="0"/>
              <a:t> </a:t>
            </a:r>
          </a:p>
          <a:p>
            <a:pPr>
              <a:spcBef>
                <a:spcPts val="1200"/>
              </a:spcBef>
            </a:pPr>
            <a:endParaRPr lang="fi-FI" sz="2400" dirty="0"/>
          </a:p>
          <a:p>
            <a:pPr>
              <a:spcBef>
                <a:spcPts val="1200"/>
              </a:spcBef>
            </a:pPr>
            <a:endParaRPr lang="fi-FI" sz="1800" b="1" dirty="0"/>
          </a:p>
          <a:p>
            <a:pPr>
              <a:spcBef>
                <a:spcPts val="1200"/>
              </a:spcBef>
            </a:pPr>
            <a:endParaRPr lang="fi-FI" sz="1800" dirty="0"/>
          </a:p>
          <a:p>
            <a:pPr marL="609585" lvl="1" indent="0">
              <a:spcBef>
                <a:spcPts val="600"/>
              </a:spcBef>
              <a:buNone/>
            </a:pPr>
            <a:endParaRPr lang="fi-FI" sz="5000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962799E-5544-2768-129E-39ECA786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1DD0D-7089-48C5-B116-A19F892CF1D9}" type="slidenum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fi-FI" sz="1067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fi-FI" sz="1067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CCCBB0-5AC0-DA84-F037-A9FD841F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2CBD4-DFD8-5A41-8E32-433BE3A53EED}" type="datetime1">
              <a:rPr kumimoji="0" lang="fi-FI" sz="1067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7.11.2025</a:t>
            </a:fld>
            <a:endParaRPr kumimoji="0" lang="fi-FI" sz="1067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686658"/>
      </p:ext>
    </p:extLst>
  </p:cSld>
  <p:clrMapOvr>
    <a:masterClrMapping/>
  </p:clrMapOvr>
</p:sld>
</file>

<file path=ppt/theme/theme1.xml><?xml version="1.0" encoding="utf-8"?>
<a:theme xmlns:a="http://schemas.openxmlformats.org/drawingml/2006/main" name="OKM-VIH-FI-05/2021">
  <a:themeElements>
    <a:clrScheme name="Mukautetut 4">
      <a:dk1>
        <a:srgbClr val="000000"/>
      </a:dk1>
      <a:lt1>
        <a:srgbClr val="FFFFFF"/>
      </a:lt1>
      <a:dk2>
        <a:srgbClr val="598D83"/>
      </a:dk2>
      <a:lt2>
        <a:srgbClr val="FFFFFF"/>
      </a:lt2>
      <a:accent1>
        <a:srgbClr val="002F6C"/>
      </a:accent1>
      <a:accent2>
        <a:srgbClr val="8EBEFF"/>
      </a:accent2>
      <a:accent3>
        <a:srgbClr val="3659BD"/>
      </a:accent3>
      <a:accent4>
        <a:srgbClr val="79C699"/>
      </a:accent4>
      <a:accent5>
        <a:srgbClr val="007070"/>
      </a:accent5>
      <a:accent6>
        <a:srgbClr val="66C9C3"/>
      </a:accent6>
      <a:hlink>
        <a:srgbClr val="598D83"/>
      </a:hlink>
      <a:folHlink>
        <a:srgbClr val="889399"/>
      </a:folHlink>
    </a:clrScheme>
    <a:fontScheme name="V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_ammatillinen.potx" id="{370E64E2-CDBF-46F9-AC0E-ADDEB22BF402}" vid="{428301BB-4B18-4863-AA49-FC504603DD7B}"/>
    </a:ext>
  </a:extLst>
</a:theme>
</file>

<file path=ppt/theme/theme2.xml><?xml version="1.0" encoding="utf-8"?>
<a:theme xmlns:a="http://schemas.openxmlformats.org/drawingml/2006/main" name="OKM-SIN-FI-05/2021">
  <a:themeElements>
    <a:clrScheme name="Mukautetut 6">
      <a:dk1>
        <a:srgbClr val="000000"/>
      </a:dk1>
      <a:lt1>
        <a:srgbClr val="FFFFFF"/>
      </a:lt1>
      <a:dk2>
        <a:srgbClr val="165C7D"/>
      </a:dk2>
      <a:lt2>
        <a:srgbClr val="FFFFFF"/>
      </a:lt2>
      <a:accent1>
        <a:srgbClr val="002F6C"/>
      </a:accent1>
      <a:accent2>
        <a:srgbClr val="8EBEFF"/>
      </a:accent2>
      <a:accent3>
        <a:srgbClr val="3659BD"/>
      </a:accent3>
      <a:accent4>
        <a:srgbClr val="79C699"/>
      </a:accent4>
      <a:accent5>
        <a:srgbClr val="007070"/>
      </a:accent5>
      <a:accent6>
        <a:srgbClr val="66C9C3"/>
      </a:accent6>
      <a:hlink>
        <a:srgbClr val="165C7D"/>
      </a:hlink>
      <a:folHlink>
        <a:srgbClr val="889399"/>
      </a:folHlink>
    </a:clrScheme>
    <a:fontScheme name="V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_ammatillinen.potx" id="{370E64E2-CDBF-46F9-AC0E-ADDEB22BF402}" vid="{510AD430-DFF1-43C9-A185-3245F374ADA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B95F63D95A41F41A3CFDCFF68566155" ma:contentTypeVersion="1" ma:contentTypeDescription="Luo uusi asiakirja." ma:contentTypeScope="" ma:versionID="512bae216d7b897459477b033c71dcd1">
  <xsd:schema xmlns:xsd="http://www.w3.org/2001/XMLSchema" xmlns:xs="http://www.w3.org/2001/XMLSchema" xmlns:p="http://schemas.microsoft.com/office/2006/metadata/properties" xmlns:ns2="ebb82943-49da-4504-a2f3-a33fb2eb95f1" targetNamespace="http://schemas.microsoft.com/office/2006/metadata/properties" ma:root="true" ma:fieldsID="a720671b8ad7b5ca374893aa99fcdfa6" ns2:_="">
    <xsd:import namespace="ebb82943-49da-4504-a2f3-a33fb2eb95f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b82943-49da-4504-a2f3-a33fb2eb95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CDCF56-F714-4FE8-B527-E0649A7EEEC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bb82943-49da-4504-a2f3-a33fb2eb95f1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E927358-51CB-4001-B0B9-8647FE6B70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BADA75-1935-4C4D-9C3C-D28DFC769D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b82943-49da-4504-a2f3-a33fb2eb95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OECD julkistamistilaisuus_VH</Template>
  <TotalTime>3131</TotalTime>
  <Words>588</Words>
  <Application>Microsoft Office PowerPoint</Application>
  <PresentationFormat>Laajakuva</PresentationFormat>
  <Paragraphs>71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Arial Narrow</vt:lpstr>
      <vt:lpstr>OKM-VIH-FI-05/2021</vt:lpstr>
      <vt:lpstr>OKM-SIN-FI-05/2021</vt:lpstr>
      <vt:lpstr>Ammatillisen koulutuksen rahoitus 1.1.2026 alkaen</vt:lpstr>
      <vt:lpstr>Ammatillisen koulutuksen rahoitus 1.1.2026 alkaen</vt:lpstr>
      <vt:lpstr>Ammatillisen koulutuksen rahoitus 1.1.2026 alkaen</vt:lpstr>
      <vt:lpstr>Ammatillisen koulutuksen rahoitus 2026</vt:lpstr>
      <vt:lpstr>Ammatillisen koulutuksen rahoitus 1.1.2026 alkaen – laskennallisen rahoituksen toteutuneiden suoritteiden kohdentuminen - varainhoitovuoden 2026 rahoitus</vt:lpstr>
      <vt:lpstr>Ammatillisen koulutuksen rahoitus 1.1.2026 alkaen – laskennallisen rahoituksen toteutuneiden suoritteiden kohdentuminen - varainhoitovuoden 2026 rahoitus</vt:lpstr>
      <vt:lpstr>Ammatillisen koulutuksen rahoitus 1.1.2026 alkaen – laskennallisen rahoituksen toteutuneiden suoritteiden kohdentuminen - varainhoitovuoden 2026 rahoitus</vt:lpstr>
      <vt:lpstr>Ammatillisen koulutuksen rahoitus 1.1.2026 alkaen – laskennallisen rahoituksen toteutuneiden suoritteiden kohdentuminen - varainhoitovuoden 2026 rahoitus</vt:lpstr>
      <vt:lpstr>Ammatillisen koulutuksen rahoitus 1.1.2026 alkaen – laskennallisen rahoituksen toteutuneiden suoritteiden kohdentuminen - varainhoitovuoden 2026 rahoitus</vt:lpstr>
      <vt:lpstr>Ammatillisen koulutuksen rahoitus 1.1.2026 alkaen – laskennallisen rahoituksen toteutuneiden suoritteiden kohdentuminen - varainhoitovuoden 2026 rahoitus</vt:lpstr>
      <vt:lpstr>Ammatillisen koulutuksen rahoitus 1.1.2026 alkaen</vt:lpstr>
    </vt:vector>
  </TitlesOfParts>
  <Company>Suomen valtion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Näkökohtia toiminnan ohjaukseen</dc:title>
  <dc:creator>Korhonen Kari (OKM)</dc:creator>
  <cp:lastModifiedBy>Korhonen Kari (OKM)</cp:lastModifiedBy>
  <cp:revision>211</cp:revision>
  <dcterms:created xsi:type="dcterms:W3CDTF">2023-09-21T11:35:19Z</dcterms:created>
  <dcterms:modified xsi:type="dcterms:W3CDTF">2025-11-07T08:49:37Z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0x0101002B95F63D95A41F41A3CFDCFF68566155</vt:lpwstr>
  </property>
</Properties>
</file>