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62" r:id="rId2"/>
    <p:sldId id="282" r:id="rId3"/>
    <p:sldId id="283" r:id="rId4"/>
    <p:sldId id="271" r:id="rId5"/>
    <p:sldId id="272" r:id="rId6"/>
    <p:sldId id="274" r:id="rId7"/>
    <p:sldId id="284" r:id="rId8"/>
    <p:sldId id="273" r:id="rId9"/>
    <p:sldId id="275" r:id="rId10"/>
    <p:sldId id="279" r:id="rId11"/>
    <p:sldId id="276" r:id="rId12"/>
    <p:sldId id="277" r:id="rId13"/>
    <p:sldId id="278" r:id="rId14"/>
    <p:sldId id="281" r:id="rId15"/>
    <p:sldId id="280" r:id="rId16"/>
  </p:sldIdLst>
  <p:sldSz cx="12192000" cy="6858000"/>
  <p:notesSz cx="6858000" cy="9144000"/>
  <p:defaultTextStyle>
    <a:defPPr rtl="0"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E69BFB-F644-08C7-91C9-90A616EA1D75}" v="39" dt="2024-11-14T10:14:36.466"/>
    <p1510:client id="{525BACD2-3CC6-4A40-AC4B-51B8655912B5}" v="36" dt="2024-11-14T11:40:54.424"/>
    <p1510:client id="{64E957ED-6257-A9C4-A58A-566FDB4A322C}" v="13" dt="2024-11-14T10:17:15.909"/>
  </p1510:revLst>
</p1510:revInfo>
</file>

<file path=ppt/tableStyles.xml><?xml version="1.0" encoding="utf-8"?>
<a:tblStyleLst xmlns:a="http://schemas.openxmlformats.org/drawingml/2006/main" def="{0E3FDE45-AF77-4B5C-9715-49D594BDF05E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5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CF1F435-EBB4-4B09-82EF-B69B8258F74F}" type="datetime1">
              <a:rPr lang="fi-FI" smtClean="0"/>
              <a:t>15.11.2024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C33ADDF-418B-4AEE-81B9-E77B3218F8B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89590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4A15CDA-4CDF-4B08-8B40-D46535379A39}" type="datetime1">
              <a:rPr lang="fi-FI" noProof="0" smtClean="0"/>
              <a:t>15.11.2024</a:t>
            </a:fld>
            <a:endParaRPr lang="fi-FI" noProof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i-FI" noProof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275029A-2D1E-47A5-9598-4A9AC47B3AC1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0307704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5861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0303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AED867-A612-44EE-BC60-7A3404ACAED9}" type="datetime1">
              <a:rPr lang="fi-FI" noProof="0" smtClean="0"/>
              <a:t>15.11.2024</a:t>
            </a:fld>
            <a:endParaRPr lang="fi-FI" noProof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8326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8A66F3-E27B-4E39-BCFD-D743402524E9}" type="datetime1">
              <a:rPr lang="fi-FI" noProof="0" smtClean="0"/>
              <a:t>15.11.2024</a:t>
            </a:fld>
            <a:endParaRPr lang="fi-FI" noProof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70246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1708DB-9C26-4441-8A69-4267480C7A04}" type="datetime1">
              <a:rPr lang="fi-FI" noProof="0" smtClean="0"/>
              <a:t>15.11.2024</a:t>
            </a:fld>
            <a:endParaRPr lang="fi-FI" noProof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23361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F6CB6F-D6C3-4E41-A8C5-1C60D0212C7C}" type="datetime1">
              <a:rPr lang="fi-FI" noProof="0" smtClean="0"/>
              <a:t>15.11.2024</a:t>
            </a:fld>
            <a:endParaRPr lang="fi-FI" noProof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Lisää alatunniste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521872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1850" y="274638"/>
            <a:ext cx="10515600" cy="1143000"/>
          </a:xfrm>
        </p:spPr>
        <p:txBody>
          <a:bodyPr rtlCol="0"/>
          <a:lstStyle/>
          <a:p>
            <a:pPr rtl="0"/>
            <a:r>
              <a:rPr lang="fi-FI" dirty="0"/>
              <a:t>Muokkaa otsikon perustyyliä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 hasCustomPrompt="1"/>
          </p:nvPr>
        </p:nvSpPr>
        <p:spPr>
          <a:xfrm>
            <a:off x="831850" y="1489075"/>
            <a:ext cx="515620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831850" y="2193925"/>
            <a:ext cx="515620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i-FI" dirty="0"/>
              <a:t>Muokkaa tekstin perustyylejä napsauttamalla</a:t>
            </a:r>
          </a:p>
          <a:p>
            <a:pPr lvl="1" rtl="0"/>
            <a:r>
              <a:rPr lang="fi-FI" dirty="0"/>
              <a:t>Toinen taso</a:t>
            </a:r>
          </a:p>
          <a:p>
            <a:pPr lvl="2" rtl="0"/>
            <a:r>
              <a:rPr lang="fi-FI" dirty="0"/>
              <a:t>Kolmas taso</a:t>
            </a:r>
          </a:p>
          <a:p>
            <a:pPr lvl="3" rtl="0"/>
            <a:r>
              <a:rPr lang="fi-FI" dirty="0"/>
              <a:t>Neljäs taso</a:t>
            </a:r>
          </a:p>
          <a:p>
            <a:pPr lvl="4" rtl="0"/>
            <a:r>
              <a:rPr lang="fi-FI" dirty="0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 hasCustomPrompt="1"/>
          </p:nvPr>
        </p:nvSpPr>
        <p:spPr>
          <a:xfrm>
            <a:off x="6189663" y="1489075"/>
            <a:ext cx="5157787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 hasCustomPrompt="1"/>
          </p:nvPr>
        </p:nvSpPr>
        <p:spPr>
          <a:xfrm>
            <a:off x="6189663" y="2193925"/>
            <a:ext cx="5157787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i-FI" dirty="0"/>
              <a:t>Muokkaa tekstin perustyylejä napsauttamalla</a:t>
            </a:r>
          </a:p>
          <a:p>
            <a:pPr lvl="1" rtl="0"/>
            <a:r>
              <a:rPr lang="fi-FI" dirty="0"/>
              <a:t>Toinen taso</a:t>
            </a:r>
          </a:p>
          <a:p>
            <a:pPr lvl="2" rtl="0"/>
            <a:r>
              <a:rPr lang="fi-FI" dirty="0"/>
              <a:t>Kolmas taso</a:t>
            </a:r>
          </a:p>
          <a:p>
            <a:pPr lvl="3" rtl="0"/>
            <a:r>
              <a:rPr lang="fi-FI" dirty="0"/>
              <a:t>Neljäs taso</a:t>
            </a:r>
          </a:p>
          <a:p>
            <a:pPr lvl="4" rtl="0"/>
            <a:r>
              <a:rPr lang="fi-FI" dirty="0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BDCEE0-4790-42AF-8155-CF4ECC92ABF5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0092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dirty="0"/>
              <a:t>Muokkaa otsikon perustyyliä napsauttamalla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77BC02-A764-44EE-89FA-EA8436C9D1DF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1840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A95B17-F388-43EB-AA46-21A36E3AF548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9762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i-FI" dirty="0"/>
              <a:t>Muokkaa otsikon perustyyliä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i-FI" dirty="0"/>
              <a:t>Muokkaa tekstin perustyylejä napsauttamalla</a:t>
            </a:r>
          </a:p>
          <a:p>
            <a:pPr lvl="1" rtl="0"/>
            <a:r>
              <a:rPr lang="fi-FI" dirty="0"/>
              <a:t>Toinen taso</a:t>
            </a:r>
          </a:p>
          <a:p>
            <a:pPr lvl="2" rtl="0"/>
            <a:r>
              <a:rPr lang="fi-FI" dirty="0"/>
              <a:t>Kolmas taso</a:t>
            </a:r>
          </a:p>
          <a:p>
            <a:pPr lvl="3" rtl="0"/>
            <a:r>
              <a:rPr lang="fi-FI" dirty="0"/>
              <a:t>Neljäs taso</a:t>
            </a:r>
          </a:p>
          <a:p>
            <a:pPr lvl="4" rtl="0"/>
            <a:r>
              <a:rPr lang="fi-FI" dirty="0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0495EF-7FCA-47B6-ACBF-5153A8D9A64E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365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i-FI" dirty="0"/>
              <a:t>Muokkaa otsikon perustyyliä napsauttamalla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148C45-1ACA-4A14-B722-7FD837A0994D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222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untainen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dirty="0"/>
              <a:t>Muokkaa otsikon perustyyliä napsauttamalla</a:t>
            </a:r>
          </a:p>
        </p:txBody>
      </p:sp>
      <p:sp>
        <p:nvSpPr>
          <p:cNvPr id="3" name="Pystysuuntaisen tekstin paikkamerkki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fi-FI" dirty="0"/>
              <a:t>Muokkaa tekstin perustyylejä napsauttamalla</a:t>
            </a:r>
          </a:p>
          <a:p>
            <a:pPr lvl="1" rtl="0"/>
            <a:r>
              <a:rPr lang="fi-FI" dirty="0"/>
              <a:t>Toinen taso</a:t>
            </a:r>
          </a:p>
          <a:p>
            <a:pPr lvl="2" rtl="0"/>
            <a:r>
              <a:rPr lang="fi-FI" dirty="0"/>
              <a:t>Kolmas taso</a:t>
            </a:r>
          </a:p>
          <a:p>
            <a:pPr lvl="3" rtl="0"/>
            <a:r>
              <a:rPr lang="fi-FI" dirty="0"/>
              <a:t>Neljäs taso</a:t>
            </a:r>
          </a:p>
          <a:p>
            <a:pPr lvl="4" rtl="0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7E26C8-5D29-4E24-8433-F1509FA27E34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3179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untainen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fi-FI" dirty="0"/>
              <a:t>Muokkaa otsikon perustyyliä napsauttamalla</a:t>
            </a:r>
          </a:p>
        </p:txBody>
      </p:sp>
      <p:sp>
        <p:nvSpPr>
          <p:cNvPr id="3" name="Pystysuuntaisen tekstin paikkamerkki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fi-FI" dirty="0"/>
              <a:t>Muokkaa tekstin perustyylejä napsauttamalla</a:t>
            </a:r>
          </a:p>
          <a:p>
            <a:pPr lvl="1" rtl="0"/>
            <a:r>
              <a:rPr lang="fi-FI" dirty="0"/>
              <a:t>Toinen taso</a:t>
            </a:r>
          </a:p>
          <a:p>
            <a:pPr lvl="2" rtl="0"/>
            <a:r>
              <a:rPr lang="fi-FI" dirty="0"/>
              <a:t>Kolmas taso</a:t>
            </a:r>
          </a:p>
          <a:p>
            <a:pPr lvl="3" rtl="0"/>
            <a:r>
              <a:rPr lang="fi-FI" dirty="0"/>
              <a:t>Neljäs taso</a:t>
            </a:r>
          </a:p>
          <a:p>
            <a:pPr lvl="4" rtl="0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D388F1-3F31-4073-9EC2-5406EDF96A2A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46235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i-FI" dirty="0"/>
              <a:t>Muokkaa otsikon perustyyliä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i-FI" dirty="0"/>
              <a:t>Muokkaa tekstin perustyylejä napsauttamalla</a:t>
            </a:r>
          </a:p>
          <a:p>
            <a:pPr lvl="1" rtl="0"/>
            <a:r>
              <a:rPr lang="fi-FI" dirty="0"/>
              <a:t>Toinen taso</a:t>
            </a:r>
          </a:p>
          <a:p>
            <a:pPr lvl="2" rtl="0"/>
            <a:r>
              <a:rPr lang="fi-FI" dirty="0"/>
              <a:t>Kolmas taso</a:t>
            </a:r>
          </a:p>
          <a:p>
            <a:pPr lvl="3" rtl="0"/>
            <a:r>
              <a:rPr lang="fi-FI" dirty="0"/>
              <a:t>Neljäs taso</a:t>
            </a:r>
          </a:p>
          <a:p>
            <a:pPr lvl="4" rtl="0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EC93B63-80B9-4E73-BB0F-86FD0EED0BF2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62D6987-FB6D-4DB8-81B8-AD0F35E3BB5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8156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79520" y="1099721"/>
            <a:ext cx="9604310" cy="3383280"/>
          </a:xfrm>
        </p:spPr>
        <p:txBody>
          <a:bodyPr rtlCol="0"/>
          <a:lstStyle/>
          <a:p>
            <a:r>
              <a:rPr lang="fi-FI" sz="6000" dirty="0">
                <a:solidFill>
                  <a:srgbClr val="2D2E2D"/>
                </a:solidFill>
                <a:latin typeface="Arial"/>
                <a:cs typeface="Arial"/>
              </a:rPr>
              <a:t>Koulutusyhteistyö kylmäalalla, OSAO -</a:t>
            </a:r>
            <a:r>
              <a:rPr lang="fi-FI" dirty="0">
                <a:solidFill>
                  <a:srgbClr val="2D2E2D"/>
                </a:solidFill>
                <a:latin typeface="Arial"/>
                <a:cs typeface="Arial"/>
              </a:rPr>
              <a:t>Taitotalo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80275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fi-FI">
                <a:cs typeface="Arial"/>
              </a:rPr>
              <a:t>Suomen oppisopimusosaajat ry, Syysseminaari 22.11.2024 Oulu</a:t>
            </a:r>
          </a:p>
          <a:p>
            <a:r>
              <a:rPr lang="fi-FI">
                <a:cs typeface="Arial"/>
              </a:rPr>
              <a:t>Hanna Ollila, Taitotalo</a:t>
            </a:r>
          </a:p>
          <a:p>
            <a:r>
              <a:rPr lang="fi-FI">
                <a:cs typeface="Arial"/>
              </a:rPr>
              <a:t>Juha Aliranta, OSAO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695FE96-183A-3207-C4E6-7FFCF526E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0688" y="6233273"/>
            <a:ext cx="1786283" cy="40846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D5E5275-A18C-4FF9-0FAD-154DB2F73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9310" y="6115390"/>
            <a:ext cx="1969179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702FAD-0123-194A-A13F-5C2569F88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OSAO lukuina 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864F2D7-90C7-C248-5E71-AF156A8E0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093" y="6224374"/>
            <a:ext cx="4102964" cy="524301"/>
          </a:xfrm>
          <a:prstGeom prst="rect">
            <a:avLst/>
          </a:prstGeom>
        </p:spPr>
      </p:pic>
      <p:pic>
        <p:nvPicPr>
          <p:cNvPr id="9" name="Sisällön paikkamerkki 8" descr="Kuva, joka sisältää kohteen teksti, kuvakaappaus, Fontti, numero&#10;&#10;Kuvaus luotu automaattisesti">
            <a:extLst>
              <a:ext uri="{FF2B5EF4-FFF2-40B4-BE49-F238E27FC236}">
                <a16:creationId xmlns:a16="http://schemas.microsoft.com/office/drawing/2014/main" id="{F726B196-B102-0F36-712F-A2FA6E883A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9894" y="1587500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4462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2AADF4-F40B-4D6B-5FB8-DA44C9BA3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10" y="122853"/>
            <a:ext cx="9601200" cy="1142385"/>
          </a:xfrm>
        </p:spPr>
        <p:txBody>
          <a:bodyPr/>
          <a:lstStyle/>
          <a:p>
            <a:r>
              <a:rPr lang="fi-FI" dirty="0"/>
              <a:t>Taitotalo lukuina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65876C8D-1EA9-3686-6E1F-560179F8C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910" y="1523851"/>
            <a:ext cx="8077465" cy="4543574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F42BBFF1-7F88-7CB1-E4B4-02C3D9EF7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393" y="6210846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9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EA5D63-6567-FB75-B1DD-73EF0CC76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>
                <a:cs typeface="Arial"/>
              </a:rPr>
              <a:t>OSAO ostajana laajennetussa oppisopimuskoulutuksessa</a:t>
            </a:r>
            <a:endParaRPr lang="fi-FI" dirty="0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AF37C15E-26AA-1B18-CBAF-E1318CAC101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25218" y="2633073"/>
          <a:ext cx="4822497" cy="192024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436627">
                  <a:extLst>
                    <a:ext uri="{9D8B030D-6E8A-4147-A177-3AD203B41FA5}">
                      <a16:colId xmlns:a16="http://schemas.microsoft.com/office/drawing/2014/main" val="3032928901"/>
                    </a:ext>
                  </a:extLst>
                </a:gridCol>
                <a:gridCol w="2385870">
                  <a:extLst>
                    <a:ext uri="{9D8B030D-6E8A-4147-A177-3AD203B41FA5}">
                      <a16:colId xmlns:a16="http://schemas.microsoft.com/office/drawing/2014/main" val="37655566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effectLst/>
                        </a:rPr>
                        <a:t>Vuosi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b="1">
                          <a:solidFill>
                            <a:srgbClr val="000000"/>
                          </a:solidFill>
                          <a:effectLst/>
                        </a:rPr>
                        <a:t>Yhteensä (</a:t>
                      </a:r>
                      <a:r>
                        <a:rPr lang="fi-FI" b="1" err="1">
                          <a:solidFill>
                            <a:srgbClr val="000000"/>
                          </a:solidFill>
                          <a:effectLst/>
                        </a:rPr>
                        <a:t>opv</a:t>
                      </a:r>
                      <a:r>
                        <a:rPr lang="fi-FI" b="1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fi-FI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987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solidFill>
                            <a:srgbClr val="000000"/>
                          </a:solidFill>
                          <a:effectLst/>
                        </a:rPr>
                        <a:t>2020</a:t>
                      </a:r>
                      <a:endParaRPr lang="fi-FI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effectLst/>
                        </a:rPr>
                        <a:t>241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7752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solidFill>
                            <a:srgbClr val="000000"/>
                          </a:solidFill>
                          <a:effectLst/>
                        </a:rPr>
                        <a:t>2021</a:t>
                      </a:r>
                      <a:endParaRPr lang="fi-FI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effectLst/>
                        </a:rPr>
                        <a:t>263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292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solidFill>
                            <a:srgbClr val="000000"/>
                          </a:solidFill>
                          <a:effectLst/>
                        </a:rPr>
                        <a:t>2022</a:t>
                      </a:r>
                      <a:endParaRPr lang="fi-FI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effectLst/>
                        </a:rPr>
                        <a:t>269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392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solidFill>
                            <a:srgbClr val="000000"/>
                          </a:solidFill>
                          <a:effectLst/>
                        </a:rPr>
                        <a:t>2023</a:t>
                      </a:r>
                      <a:endParaRPr lang="fi-FI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effectLst/>
                        </a:rPr>
                        <a:t>254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128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solidFill>
                            <a:srgbClr val="000000"/>
                          </a:solidFill>
                          <a:effectLst/>
                        </a:rPr>
                        <a:t>2024</a:t>
                      </a:r>
                      <a:endParaRPr lang="fi-FI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effectLst/>
                        </a:rPr>
                        <a:t>145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009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i-FI">
                          <a:solidFill>
                            <a:srgbClr val="000000"/>
                          </a:solidFill>
                          <a:effectLst/>
                        </a:rPr>
                        <a:t>2025</a:t>
                      </a:r>
                      <a:endParaRPr lang="fi-FI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effectLst/>
                        </a:rPr>
                        <a:t>130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760891"/>
                  </a:ext>
                </a:extLst>
              </a:tr>
            </a:tbl>
          </a:graphicData>
        </a:graphic>
      </p:graphicFrame>
      <p:grpSp>
        <p:nvGrpSpPr>
          <p:cNvPr id="6" name="Ryhmä 5">
            <a:extLst>
              <a:ext uri="{FF2B5EF4-FFF2-40B4-BE49-F238E27FC236}">
                <a16:creationId xmlns:a16="http://schemas.microsoft.com/office/drawing/2014/main" id="{3E6424EA-3BE6-D196-D4BC-E59CD1B546D1}"/>
              </a:ext>
            </a:extLst>
          </p:cNvPr>
          <p:cNvGrpSpPr/>
          <p:nvPr/>
        </p:nvGrpSpPr>
        <p:grpSpPr>
          <a:xfrm>
            <a:off x="7639050" y="6246359"/>
            <a:ext cx="4103066" cy="525780"/>
            <a:chOff x="7800975" y="6236834"/>
            <a:chExt cx="4103066" cy="525780"/>
          </a:xfrm>
        </p:grpSpPr>
        <p:pic>
          <p:nvPicPr>
            <p:cNvPr id="3" name="Kuva 2">
              <a:extLst>
                <a:ext uri="{FF2B5EF4-FFF2-40B4-BE49-F238E27FC236}">
                  <a16:creationId xmlns:a16="http://schemas.microsoft.com/office/drawing/2014/main" id="{93DA9F25-675C-5981-E483-DC6B0B36F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17758" y="6354147"/>
              <a:ext cx="1786283" cy="408467"/>
            </a:xfrm>
            <a:prstGeom prst="rect">
              <a:avLst/>
            </a:prstGeom>
          </p:spPr>
        </p:pic>
        <p:pic>
          <p:nvPicPr>
            <p:cNvPr id="4" name="Kuva 3">
              <a:extLst>
                <a:ext uri="{FF2B5EF4-FFF2-40B4-BE49-F238E27FC236}">
                  <a16:creationId xmlns:a16="http://schemas.microsoft.com/office/drawing/2014/main" id="{53FC5019-4B09-B9D6-CCE6-686B0EC07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00975" y="6236834"/>
              <a:ext cx="1971675" cy="5257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39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7CCF31-79EF-FAC3-408E-12F2AD935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>
                <a:cs typeface="Arial"/>
              </a:rPr>
              <a:t>OSAO ostajana laajennetussa oppisopimuskoulutuksessa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FB7339-CF94-017F-2166-920BD9512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fi-FI" sz="2400" dirty="0">
                <a:ea typeface="+mn-lt"/>
                <a:cs typeface="+mn-lt"/>
              </a:rPr>
              <a:t>Vuonna 2024 syntyneet opv:t tutkinnoittain suuruusjärjestyksessä (kilpailutetut koulutukset)</a:t>
            </a:r>
            <a:endParaRPr lang="fi-FI" sz="24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400" dirty="0">
                <a:ea typeface="+mn-lt"/>
                <a:cs typeface="+mn-lt"/>
              </a:rPr>
              <a:t>Tuotekehitystyön eat</a:t>
            </a:r>
            <a:endParaRPr lang="fi-FI" sz="24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400" dirty="0">
                <a:ea typeface="+mn-lt"/>
                <a:cs typeface="+mn-lt"/>
              </a:rPr>
              <a:t>Johtamisen ja yritysjohtamisen eat</a:t>
            </a:r>
            <a:endParaRPr lang="fi-FI" sz="24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400" dirty="0">
                <a:ea typeface="+mn-lt"/>
                <a:cs typeface="+mn-lt"/>
              </a:rPr>
              <a:t>Liiketoiminnan eat</a:t>
            </a:r>
            <a:endParaRPr lang="fi-FI" sz="24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400" dirty="0">
                <a:ea typeface="+mn-lt"/>
                <a:cs typeface="+mn-lt"/>
              </a:rPr>
              <a:t>Talotekniikan at</a:t>
            </a:r>
            <a:endParaRPr lang="fi-FI" sz="24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400" dirty="0">
                <a:ea typeface="+mn-lt"/>
                <a:cs typeface="+mn-lt"/>
              </a:rPr>
              <a:t>Kasvatus- ja ohjausalan pt</a:t>
            </a:r>
          </a:p>
          <a:p>
            <a:pPr>
              <a:buClr>
                <a:srgbClr val="A43F27"/>
              </a:buClr>
            </a:pPr>
            <a:r>
              <a:rPr lang="fi-FI" sz="2400" dirty="0">
                <a:ea typeface="+mn-lt"/>
                <a:cs typeface="+mn-lt"/>
              </a:rPr>
              <a:t>Yrittäjyyden at</a:t>
            </a:r>
            <a:endParaRPr lang="fi-FI" sz="24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400" dirty="0">
                <a:ea typeface="+mn-lt"/>
                <a:cs typeface="+mn-lt"/>
              </a:rPr>
              <a:t>Tuotannon esihenkilötyön eat</a:t>
            </a:r>
            <a:endParaRPr lang="fi-FI" sz="24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400" dirty="0">
                <a:ea typeface="+mn-lt"/>
                <a:cs typeface="+mn-lt"/>
              </a:rPr>
              <a:t>Rakennusalan työmaajohdon eat</a:t>
            </a:r>
            <a:endParaRPr lang="fi-FI" sz="24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400" dirty="0">
                <a:ea typeface="+mn-lt"/>
                <a:cs typeface="+mn-lt"/>
              </a:rPr>
              <a:t>Talotekniikan eat</a:t>
            </a:r>
            <a:endParaRPr lang="fi-FI" sz="2400" dirty="0">
              <a:cs typeface="Arial"/>
            </a:endParaRPr>
          </a:p>
          <a:p>
            <a:pPr>
              <a:buClr>
                <a:srgbClr val="A43F27"/>
              </a:buClr>
            </a:pPr>
            <a:endParaRPr lang="fi-FI" dirty="0">
              <a:cs typeface="Arial"/>
            </a:endParaRPr>
          </a:p>
          <a:p>
            <a:pPr>
              <a:buClr>
                <a:srgbClr val="A43F27"/>
              </a:buClr>
            </a:pPr>
            <a:endParaRPr lang="fi-FI" dirty="0">
              <a:cs typeface="Arial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5F5E028-403B-160F-9307-56378691A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043" y="6243424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1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B388B4-3501-14DD-9DC3-0A323ECF0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>
                <a:cs typeface="Arial"/>
              </a:rPr>
              <a:t>Taitotalo myyjänä laajennetussa oppisopimuskoulutuksessa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EFA978A-A8E2-B472-42EC-EA76A79EA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Johtamisen ja yritysjohtamisen eat</a:t>
            </a:r>
          </a:p>
          <a:p>
            <a:r>
              <a:rPr lang="fi-FI" sz="2400" dirty="0"/>
              <a:t>Sähkö- ja automaatioalan at</a:t>
            </a:r>
          </a:p>
          <a:p>
            <a:r>
              <a:rPr lang="fi-FI" sz="2400" dirty="0"/>
              <a:t>Eläintenhoidon at ja eat</a:t>
            </a:r>
          </a:p>
          <a:p>
            <a:r>
              <a:rPr lang="fi-FI" sz="2400" dirty="0"/>
              <a:t>Energia-alan at</a:t>
            </a:r>
          </a:p>
          <a:p>
            <a:r>
              <a:rPr lang="fi-FI" sz="2400" dirty="0"/>
              <a:t>Talotekniikan pt ja at</a:t>
            </a:r>
          </a:p>
          <a:p>
            <a:r>
              <a:rPr lang="fi-FI" sz="2400" dirty="0"/>
              <a:t>Välinehuoltoalan pt</a:t>
            </a:r>
          </a:p>
          <a:p>
            <a:r>
              <a:rPr lang="fi-FI" sz="2400" dirty="0"/>
              <a:t>Laboratorio- ja mittausalan at</a:t>
            </a:r>
          </a:p>
          <a:p>
            <a:r>
              <a:rPr lang="fi-FI" sz="2400" dirty="0"/>
              <a:t>Prosessiteollisuuden at ja eat</a:t>
            </a:r>
          </a:p>
          <a:p>
            <a:r>
              <a:rPr lang="fi-FI" sz="2400" dirty="0"/>
              <a:t>Asioimistulkkauksen at</a:t>
            </a:r>
          </a:p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41A4F006-8C3C-6388-42E4-C67D5563A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618" y="6247974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7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fi-FI" dirty="0"/>
              <a:t>Miksi teemme kylmäalan yhteistyötä laajennettuna oppisopimuskoulutuksena?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OSAOlla ei ole järjestämislupaa talotekniikan ammattitutkinnon kylmäasennuksen osaamisalalle. </a:t>
            </a:r>
          </a:p>
          <a:p>
            <a:pPr lvl="1">
              <a:buClr>
                <a:srgbClr val="A43F27"/>
              </a:buClr>
            </a:pPr>
            <a:r>
              <a:rPr lang="fi-FI" sz="1800" dirty="0">
                <a:cs typeface="Arial"/>
              </a:rPr>
              <a:t>Kylmäalan osaamisalan koulutus on kilpailutettu ja hankitaan Taitotalolta -&gt; y3</a:t>
            </a:r>
          </a:p>
          <a:p>
            <a:pPr marL="457200" lvl="1" indent="0">
              <a:buClr>
                <a:srgbClr val="A43F27"/>
              </a:buClr>
              <a:buNone/>
            </a:pPr>
            <a:endParaRPr lang="fi-FI" sz="18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Taitotalo ja OSAO kouluttavat molemmat myös talotekniikan ammattitutkinnon osaa lämpöpumppujen asentaminen ja huoltaminen (kilpailutettu) sekä talotekniikan perustutkinnon osaa pienkylmälaitteiden ja ilmalämpöpumppujen asennus -&gt; e3 </a:t>
            </a:r>
          </a:p>
          <a:p>
            <a:pPr>
              <a:buClr>
                <a:srgbClr val="A43F27"/>
              </a:buClr>
            </a:pPr>
            <a:endParaRPr lang="fi-FI" dirty="0">
              <a:cs typeface="Arial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74BBF60-F372-1E39-8B1C-C3AD27EB7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143" y="6243424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C324D5-EC30-FE69-257F-DEE8283FC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cs typeface="Arial"/>
              </a:rPr>
              <a:t>Miksi teemme yhteistyötä?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73D75E-8229-D0A7-EA7C-13B9874E1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rgbClr val="A43F27"/>
              </a:buClr>
            </a:pPr>
            <a:r>
              <a:rPr lang="fi-FI" sz="2200" dirty="0">
                <a:solidFill>
                  <a:srgbClr val="2D2E2D"/>
                </a:solidFill>
                <a:latin typeface="Century Gothic" panose="020B0502020202020204" pitchFamily="34" charset="0"/>
                <a:cs typeface="Arial"/>
              </a:rPr>
              <a:t>Taitotalolla on järjestämislupa Talotekniikan at, kylmäasennuksen oa. ja pitkä kokemus kylmäalan koulutusten järjestämisestä ja tutkinnon arvioinnista.</a:t>
            </a: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OSAO kouluttaa lämpöpumppujen asentaminen ja huoltaminen –tutkinnon osaa yhden yhteistyöyrityksen verkostolle ja jonkin verran omille mm. talotekniikan ja sähkö- ja automaatioalan perustutkinnon opiskelijoille. Tarvittaessa OSAO ostaa koulutuksen Taitotalolta. </a:t>
            </a:r>
          </a:p>
          <a:p>
            <a:pPr lvl="1">
              <a:buClr>
                <a:srgbClr val="A43F27"/>
              </a:buClr>
              <a:buFont typeface="Courier New" pitchFamily="34" charset="0"/>
              <a:buChar char="o"/>
            </a:pPr>
            <a:r>
              <a:rPr lang="fi-FI" sz="2200" dirty="0">
                <a:cs typeface="Arial"/>
              </a:rPr>
              <a:t>Opiskelijoille pystytään tarjoamaan tarvittavaa koulutusta mm. sähkö- ja putkiasentajaksi opiskeleville.</a:t>
            </a: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Yritysten ja opiskelijoiden näkökulmasta Oulun alueella pystytään tarjoamaan riittävästi monipuolista ja laadukasta kylmäalan koulutusta.</a:t>
            </a: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Resurssien tehokas käyttö</a:t>
            </a: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Benchmarking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77D685E-AB78-2AD1-F0D3-656205DE9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043" y="6233899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11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B2E1E5-A092-5B62-ACF5-5C978E04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cs typeface="Arial"/>
              </a:rPr>
              <a:t>Yhteistyöstä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EBDB3A-6C7D-E57D-7E6D-7889347EA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sz="2200" dirty="0">
                <a:cs typeface="Arial"/>
              </a:rPr>
              <a:t>Yhteinen matka alkanut Oulussa vuonna 2008 kylmä- ja vesihuoltoaloilta. Vuosien varrella on tehty yhdessä myös energia-alan koulutuksia</a:t>
            </a:r>
          </a:p>
          <a:p>
            <a:pPr marL="0" indent="0">
              <a:buNone/>
            </a:pPr>
            <a:endParaRPr lang="fi-FI" sz="18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200" dirty="0">
                <a:solidFill>
                  <a:srgbClr val="2D2E2D"/>
                </a:solidFill>
                <a:ea typeface="+mn-lt"/>
                <a:cs typeface="+mn-lt"/>
              </a:rPr>
              <a:t>Yhteistyötä on tehty vuonna 2024 kylmäalalla</a:t>
            </a:r>
            <a:r>
              <a:rPr lang="fi-FI" sz="2200" dirty="0">
                <a:cs typeface="Arial"/>
              </a:rPr>
              <a:t> sekä johtamisen ja yritysjohtamisen eat:ssa</a:t>
            </a:r>
          </a:p>
          <a:p>
            <a:pPr>
              <a:buClr>
                <a:srgbClr val="A43F27"/>
              </a:buClr>
            </a:pPr>
            <a:endParaRPr lang="fi-FI" sz="22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Vuonna 2023 alkoi suuri yhteinen projekti prosessiteollisuuden tutkinnoissa joka jatkuu vieläkin</a:t>
            </a:r>
          </a:p>
          <a:p>
            <a:pPr>
              <a:buClr>
                <a:srgbClr val="A43F27"/>
              </a:buClr>
            </a:pPr>
            <a:endParaRPr lang="fi-FI" sz="2200" dirty="0">
              <a:cs typeface="Arial"/>
            </a:endParaRPr>
          </a:p>
          <a:p>
            <a:pPr marL="0" indent="0">
              <a:buClr>
                <a:srgbClr val="A43F27"/>
              </a:buClr>
              <a:buNone/>
            </a:pPr>
            <a:endParaRPr lang="fi-FI" dirty="0">
              <a:cs typeface="Arial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F7725035-1B34-2FD6-45BE-CC23B7B62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618" y="6252949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E0AB571-0706-C7B9-40EA-B0F5E23F0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94" y="1050847"/>
            <a:ext cx="3543300" cy="3552825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49C66108-1C77-D9CC-C187-3D38FD75A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4468" y="6262474"/>
            <a:ext cx="4102964" cy="524301"/>
          </a:xfrm>
          <a:prstGeom prst="rect">
            <a:avLst/>
          </a:prstGeom>
        </p:spPr>
      </p:pic>
      <p:pic>
        <p:nvPicPr>
          <p:cNvPr id="8" name="Sisällön paikkamerkki 7" descr="Kuva, joka sisältää kohteen vaasi, sisä-, keraaminen, taide&#10;&#10;Kuvaus luotu automaattisesti">
            <a:extLst>
              <a:ext uri="{FF2B5EF4-FFF2-40B4-BE49-F238E27FC236}">
                <a16:creationId xmlns:a16="http://schemas.microsoft.com/office/drawing/2014/main" id="{590EBF18-F2DB-EDFE-8C75-85EBF1B391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897955" y="2362933"/>
            <a:ext cx="2467167" cy="3550262"/>
          </a:xfrm>
        </p:spPr>
      </p:pic>
    </p:spTree>
    <p:extLst>
      <p:ext uri="{BB962C8B-B14F-4D97-AF65-F5344CB8AC3E}">
        <p14:creationId xmlns:p14="http://schemas.microsoft.com/office/powerpoint/2010/main" val="170036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436C6A-8909-285C-DCA4-C30F957B6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>
                <a:cs typeface="Arial"/>
              </a:rPr>
              <a:t>Miten yhteistyötä tehdään käytännössä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B93D4F-4E9D-F34A-B822-7DB565CAB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sz="2200" dirty="0">
                <a:cs typeface="Arial"/>
              </a:rPr>
              <a:t>Hakija ottaa yhteyttä joko Taitotaloon tai OSAOon</a:t>
            </a:r>
          </a:p>
          <a:p>
            <a:r>
              <a:rPr lang="fi-FI" sz="2200" dirty="0">
                <a:cs typeface="Arial"/>
              </a:rPr>
              <a:t>Varmistamme</a:t>
            </a:r>
          </a:p>
          <a:p>
            <a:pPr lvl="1"/>
            <a:r>
              <a:rPr lang="fi-FI" sz="1800" dirty="0">
                <a:cs typeface="Arial"/>
              </a:rPr>
              <a:t>Työelämässä oppimisen edellytykset</a:t>
            </a:r>
          </a:p>
          <a:p>
            <a:pPr lvl="1"/>
            <a:r>
              <a:rPr lang="fi-FI" sz="1800" dirty="0">
                <a:cs typeface="Arial"/>
              </a:rPr>
              <a:t>Koulutuksen aloitusajankohdan </a:t>
            </a:r>
          </a:p>
          <a:p>
            <a:pPr lvl="1"/>
            <a:r>
              <a:rPr lang="fi-FI" sz="1800" dirty="0">
                <a:cs typeface="Arial"/>
              </a:rPr>
              <a:t>Resurssit oppisopimuksen tekemiseen</a:t>
            </a: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Hakeutuminen</a:t>
            </a: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Henkilökohtaistaminen joko yhdessä tai erikseen</a:t>
            </a:r>
          </a:p>
          <a:p>
            <a:pPr lvl="1">
              <a:buClr>
                <a:srgbClr val="A43F27"/>
              </a:buClr>
              <a:buFont typeface="Courier New" pitchFamily="34" charset="0"/>
              <a:buChar char="o"/>
            </a:pPr>
            <a:r>
              <a:rPr lang="fi-FI" sz="1800" dirty="0">
                <a:cs typeface="Arial"/>
              </a:rPr>
              <a:t>Koulutusaika</a:t>
            </a:r>
          </a:p>
          <a:p>
            <a:pPr lvl="1">
              <a:buClr>
                <a:srgbClr val="A43F27"/>
              </a:buClr>
              <a:buFont typeface="Courier New" pitchFamily="34" charset="0"/>
              <a:buChar char="o"/>
            </a:pPr>
            <a:r>
              <a:rPr lang="fi-FI" sz="1800" dirty="0">
                <a:cs typeface="Arial"/>
              </a:rPr>
              <a:t>Työtehtävät</a:t>
            </a:r>
          </a:p>
          <a:p>
            <a:pPr lvl="1">
              <a:buClr>
                <a:srgbClr val="A43F27"/>
              </a:buClr>
              <a:buFont typeface="Courier New" pitchFamily="34" charset="0"/>
              <a:buChar char="o"/>
            </a:pPr>
            <a:r>
              <a:rPr lang="fi-FI" sz="1800" dirty="0">
                <a:cs typeface="Arial"/>
              </a:rPr>
              <a:t>Tutkinnon osat</a:t>
            </a:r>
          </a:p>
          <a:p>
            <a:pPr lvl="1">
              <a:buClr>
                <a:srgbClr val="A43F27"/>
              </a:buClr>
              <a:buFont typeface="Courier New" pitchFamily="34" charset="0"/>
              <a:buChar char="o"/>
            </a:pPr>
            <a:r>
              <a:rPr lang="fi-FI" sz="1800" dirty="0">
                <a:cs typeface="Arial"/>
              </a:rPr>
              <a:t>Tarvittava opetus ja näyttöjen toteutus sekä ajankohdat</a:t>
            </a:r>
          </a:p>
          <a:p>
            <a:pPr>
              <a:buClr>
                <a:srgbClr val="A43F27"/>
              </a:buClr>
            </a:pPr>
            <a:endParaRPr lang="fi-FI" dirty="0">
              <a:cs typeface="Arial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68E7BD4-FFB2-6E3A-A1EC-6B0138FF8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568" y="6262474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1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436C6A-8909-285C-DCA4-C30F957B6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>
                <a:cs typeface="Arial"/>
              </a:rPr>
              <a:t>Miten yhteistyötä tehdään käytännössä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B93D4F-4E9D-F34A-B822-7DB565CAB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Hankintasopimuksen tekeminen</a:t>
            </a:r>
            <a:endParaRPr lang="fi-FI" sz="2200" dirty="0"/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Yhteydenpitoa erityisesti silloin, kun opinnot eivät etene suunnitellusti </a:t>
            </a: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Arviointi ja tietojen toimittaminen OSAOlle</a:t>
            </a: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Tapaamisia, Teams-palavereita, puheluita, ...</a:t>
            </a:r>
          </a:p>
          <a:p>
            <a:pPr>
              <a:buClr>
                <a:srgbClr val="A43F27"/>
              </a:buClr>
            </a:pPr>
            <a:endParaRPr lang="fi-FI" sz="2200" dirty="0">
              <a:cs typeface="Arial"/>
            </a:endParaRP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Työpaikkaohjaajien koulutus toteutetaan OSAOn tai Taitotalon kautta</a:t>
            </a:r>
            <a:endParaRPr lang="fi-FI" sz="2200" dirty="0">
              <a:solidFill>
                <a:srgbClr val="2D2E2D"/>
              </a:solidFill>
              <a:ea typeface="+mn-lt"/>
              <a:cs typeface="+mn-lt"/>
            </a:endParaRPr>
          </a:p>
          <a:p>
            <a:pPr>
              <a:buClr>
                <a:srgbClr val="A43F27"/>
              </a:buClr>
            </a:pPr>
            <a:r>
              <a:rPr lang="fi-FI" sz="2200" dirty="0">
                <a:cs typeface="Arial"/>
              </a:rPr>
              <a:t>Arvioijan koulutuksen toteuttaa Taitotalo</a:t>
            </a:r>
          </a:p>
          <a:p>
            <a:pPr>
              <a:buClr>
                <a:srgbClr val="A43F27"/>
              </a:buClr>
            </a:pPr>
            <a:endParaRPr lang="fi-FI" dirty="0">
              <a:cs typeface="Arial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9B54021-81F6-EA6D-DD47-A6009E3FA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4943" y="6262474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8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436C6A-8909-285C-DCA4-C30F957B6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Kylmäalan tulevaisuus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B93D4F-4E9D-F34A-B822-7DB565CAB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sz="2200" dirty="0"/>
              <a:t>Kaikki kylmäalan pätevyydet muuttuvat määräaikaisiksi</a:t>
            </a:r>
          </a:p>
          <a:p>
            <a:r>
              <a:rPr lang="fi-FI" sz="2200" dirty="0"/>
              <a:t>Perinteinen jako luvituksissa e3/y3 tulee muuttumaan kylmäaineperusteiseksi, kiloraja säilyy, mutta e3/y3 poistuu</a:t>
            </a:r>
          </a:p>
          <a:p>
            <a:r>
              <a:rPr lang="fi-FI" sz="2200" dirty="0"/>
              <a:t>Vaihtoehtoisten kylmäaineiden käsittely luvanvaraiseksi (hiilidioksidi, ammoniakki, palavat kylmäaineet)</a:t>
            </a:r>
          </a:p>
          <a:p>
            <a:r>
              <a:rPr lang="fi-FI" sz="2200" dirty="0"/>
              <a:t>Pätevyyksiä jatkava täydennyskoulutus tulee suorittaa vähintään 7 vuoden välein</a:t>
            </a:r>
          </a:p>
          <a:p>
            <a:r>
              <a:rPr lang="fi-FI" sz="2200" dirty="0"/>
              <a:t>Kylmäalan tutkintojen perusteet tulevat muuttumaan 1.8.2025</a:t>
            </a:r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648D524-D614-207A-25DB-A96713D5F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043" y="6233899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4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F86633-2AFD-D9C1-804E-6A574C8CB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Kylmäalan tulevaisuus</a:t>
            </a:r>
            <a:endParaRPr lang="fi-FI" dirty="0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72B37975-D25E-A945-C6B9-55ABEC060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2317" y="1369077"/>
            <a:ext cx="7746595" cy="4372259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47909E4A-39F4-8D09-F202-96DB7A3B0456}"/>
              </a:ext>
            </a:extLst>
          </p:cNvPr>
          <p:cNvSpPr txBox="1"/>
          <p:nvPr/>
        </p:nvSpPr>
        <p:spPr>
          <a:xfrm>
            <a:off x="6858000" y="5864507"/>
            <a:ext cx="26955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Lähde: Kylmäextra, 2/2024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76CF6F74-A3A5-57A2-11DD-350932309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093" y="6233899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9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6D2407-CC0D-719D-02CD-A1455744F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Yhteistyön tulevaisuus kylmäalalla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C87497-6E9D-661D-107E-B6FDE3DDB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200" dirty="0"/>
              <a:t>Tutkintojen muuttuessa tutkintorakenne muuttuu -&gt; kilpailutus mietittävä uudelleen</a:t>
            </a:r>
          </a:p>
          <a:p>
            <a:r>
              <a:rPr lang="fi-FI" sz="2200" dirty="0"/>
              <a:t>Rahoituksen muuttuessa yhteistyön merkitys kasvaa</a:t>
            </a:r>
          </a:p>
          <a:p>
            <a:r>
              <a:rPr lang="fi-FI" sz="2200" dirty="0"/>
              <a:t>V. 2029 pätevyyden uusivia asentajia on n. 30 000 Suomessa</a:t>
            </a:r>
          </a:p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751467F-4DE9-4EE2-9976-E847A2F47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043" y="6262474"/>
            <a:ext cx="410296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2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elankolia-tiivistelmän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26713365_TF03460530" id="{0C0A44F3-0D41-4616-85D1-FC6ACCDE63C5}" vid="{6F3C71BC-D305-43EC-A02F-EF01189FC37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Melankolia-tiivistelmän suunnitteludiat</Template>
  <TotalTime>337</TotalTime>
  <Words>465</Words>
  <Application>Microsoft Office PowerPoint</Application>
  <PresentationFormat>Laajakuva</PresentationFormat>
  <Paragraphs>94</Paragraphs>
  <Slides>15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Courier New</vt:lpstr>
      <vt:lpstr>Melankolia-tiivistelmän suunnittelumalli</vt:lpstr>
      <vt:lpstr>Koulutusyhteistyö kylmäalalla, OSAO -Taitotalo</vt:lpstr>
      <vt:lpstr>OSAO lukuina </vt:lpstr>
      <vt:lpstr>Taitotalo lukuina</vt:lpstr>
      <vt:lpstr>OSAO ostajana laajennetussa oppisopimuskoulutuksessa</vt:lpstr>
      <vt:lpstr>OSAO ostajana laajennetussa oppisopimuskoulutuksessa</vt:lpstr>
      <vt:lpstr>Taitotalo myyjänä laajennetussa oppisopimuskoulutuksessa</vt:lpstr>
      <vt:lpstr>Miksi teemme kylmäalan yhteistyötä laajennettuna oppisopimuskoulutuksena?</vt:lpstr>
      <vt:lpstr>Miksi teemme yhteistyötä?</vt:lpstr>
      <vt:lpstr>Yhteistyöstä</vt:lpstr>
      <vt:lpstr>PowerPoint-esitys</vt:lpstr>
      <vt:lpstr>Miten yhteistyötä tehdään käytännössä</vt:lpstr>
      <vt:lpstr>Miten yhteistyötä tehdään käytännössä</vt:lpstr>
      <vt:lpstr>Kylmäalan tulevaisuus</vt:lpstr>
      <vt:lpstr>Kylmäalan tulevaisuus</vt:lpstr>
      <vt:lpstr>Yhteistyön tulevaisuus kylmäalalla</vt:lpstr>
    </vt:vector>
  </TitlesOfParts>
  <Company>Taitotalo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Koulutusyhteistyö kylmäalalla, OSAO -Taitotalo</dc:title>
  <dc:creator>Ollila Hanna</dc:creator>
  <cp:lastModifiedBy>Gasbarra Margit-Kristi</cp:lastModifiedBy>
  <cp:revision>32</cp:revision>
  <dcterms:created xsi:type="dcterms:W3CDTF">2024-11-13T05:57:46Z</dcterms:created>
  <dcterms:modified xsi:type="dcterms:W3CDTF">2024-11-15T09:13:41Z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74064600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  <property fmtid="{D5CDD505-2E9C-101B-9397-08002B2CF9AE}" pid="12" name="MSIP_Label_f35e945f-875f-47b7-87fa-10b3524d17f5_Enabled">
    <vt:lpwstr>true</vt:lpwstr>
  </property>
  <property fmtid="{D5CDD505-2E9C-101B-9397-08002B2CF9AE}" pid="13" name="MSIP_Label_f35e945f-875f-47b7-87fa-10b3524d17f5_SetDate">
    <vt:lpwstr>2024-11-15T09:13:03Z</vt:lpwstr>
  </property>
  <property fmtid="{D5CDD505-2E9C-101B-9397-08002B2CF9AE}" pid="14" name="MSIP_Label_f35e945f-875f-47b7-87fa-10b3524d17f5_Method">
    <vt:lpwstr>Standard</vt:lpwstr>
  </property>
  <property fmtid="{D5CDD505-2E9C-101B-9397-08002B2CF9AE}" pid="15" name="MSIP_Label_f35e945f-875f-47b7-87fa-10b3524d17f5_Name">
    <vt:lpwstr>Julkinen (harkinnanvaraisesti)</vt:lpwstr>
  </property>
  <property fmtid="{D5CDD505-2E9C-101B-9397-08002B2CF9AE}" pid="16" name="MSIP_Label_f35e945f-875f-47b7-87fa-10b3524d17f5_SiteId">
    <vt:lpwstr>3feb6bc1-d722-4726-966c-5b58b64df752</vt:lpwstr>
  </property>
  <property fmtid="{D5CDD505-2E9C-101B-9397-08002B2CF9AE}" pid="17" name="MSIP_Label_f35e945f-875f-47b7-87fa-10b3524d17f5_ActionId">
    <vt:lpwstr>f0720136-1c15-49ca-ac86-ddacd6135635</vt:lpwstr>
  </property>
  <property fmtid="{D5CDD505-2E9C-101B-9397-08002B2CF9AE}" pid="18" name="MSIP_Label_f35e945f-875f-47b7-87fa-10b3524d17f5_ContentBits">
    <vt:lpwstr>0</vt:lpwstr>
  </property>
</Properties>
</file>