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2"/>
  </p:notesMasterIdLst>
  <p:handoutMasterIdLst>
    <p:handoutMasterId r:id="rId23"/>
  </p:handoutMasterIdLst>
  <p:sldIdLst>
    <p:sldId id="274" r:id="rId5"/>
    <p:sldId id="282" r:id="rId6"/>
    <p:sldId id="287" r:id="rId7"/>
    <p:sldId id="288" r:id="rId8"/>
    <p:sldId id="279" r:id="rId9"/>
    <p:sldId id="281" r:id="rId10"/>
    <p:sldId id="292" r:id="rId11"/>
    <p:sldId id="277" r:id="rId12"/>
    <p:sldId id="280" r:id="rId13"/>
    <p:sldId id="285" r:id="rId14"/>
    <p:sldId id="278" r:id="rId15"/>
    <p:sldId id="286" r:id="rId16"/>
    <p:sldId id="290" r:id="rId17"/>
    <p:sldId id="276" r:id="rId18"/>
    <p:sldId id="291" r:id="rId19"/>
    <p:sldId id="284" r:id="rId20"/>
    <p:sldId id="289" r:id="rId21"/>
  </p:sldIdLst>
  <p:sldSz cx="9144000" cy="5143500" type="screen16x9"/>
  <p:notesSz cx="9144000" cy="6858000"/>
  <p:defaultTextStyle>
    <a:defPPr>
      <a:defRPr lang="fi-FI"/>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0"/>
    <p:restoredTop sz="96357" autoAdjust="0"/>
  </p:normalViewPr>
  <p:slideViewPr>
    <p:cSldViewPr snapToGrid="0" snapToObjects="1">
      <p:cViewPr varScale="1">
        <p:scale>
          <a:sx n="84" d="100"/>
          <a:sy n="84" d="100"/>
        </p:scale>
        <p:origin x="708" y="64"/>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sz="quarter" idx="1"/>
          </p:nvPr>
        </p:nvSpPr>
        <p:spPr>
          <a:xfrm>
            <a:off x="5179484" y="0"/>
            <a:ext cx="3962400" cy="342900"/>
          </a:xfrm>
          <a:prstGeom prst="rect">
            <a:avLst/>
          </a:prstGeom>
        </p:spPr>
        <p:txBody>
          <a:bodyPr vert="horz" lIns="91440" tIns="45720" rIns="91440" bIns="45720" rtlCol="0"/>
          <a:lstStyle>
            <a:lvl1pPr algn="r">
              <a:defRPr sz="1200"/>
            </a:lvl1pPr>
          </a:lstStyle>
          <a:p>
            <a:fld id="{F8DEAE02-D05C-6640-A226-53C364BBC593}" type="datetime1">
              <a:rPr lang="fi-FI" smtClean="0"/>
              <a:t>14.11.2024</a:t>
            </a:fld>
            <a:endParaRPr lang="fi-FI"/>
          </a:p>
        </p:txBody>
      </p:sp>
      <p:sp>
        <p:nvSpPr>
          <p:cNvPr id="4" name="Alatunnisteen paikkamerkki 3"/>
          <p:cNvSpPr>
            <a:spLocks noGrp="1"/>
          </p:cNvSpPr>
          <p:nvPr>
            <p:ph type="ftr" sz="quarter" idx="2"/>
          </p:nvPr>
        </p:nvSpPr>
        <p:spPr>
          <a:xfrm>
            <a:off x="0" y="6513910"/>
            <a:ext cx="3962400" cy="342900"/>
          </a:xfrm>
          <a:prstGeom prst="rect">
            <a:avLst/>
          </a:prstGeom>
        </p:spPr>
        <p:txBody>
          <a:bodyPr vert="horz" lIns="91440" tIns="45720" rIns="91440" bIns="45720" rtlCol="0" anchor="b"/>
          <a:lstStyle>
            <a:lvl1pPr algn="l">
              <a:defRPr sz="1200"/>
            </a:lvl1pPr>
          </a:lstStyle>
          <a:p>
            <a:r>
              <a:rPr lang="fi-FI"/>
              <a:t>oppisopimus.fi</a:t>
            </a:r>
          </a:p>
        </p:txBody>
      </p:sp>
      <p:sp>
        <p:nvSpPr>
          <p:cNvPr id="5" name="Dian numeron paikkamerkki 4"/>
          <p:cNvSpPr>
            <a:spLocks noGrp="1"/>
          </p:cNvSpPr>
          <p:nvPr>
            <p:ph type="sldNum" sz="quarter" idx="3"/>
          </p:nvPr>
        </p:nvSpPr>
        <p:spPr>
          <a:xfrm>
            <a:off x="5179484" y="6513910"/>
            <a:ext cx="3962400" cy="342900"/>
          </a:xfrm>
          <a:prstGeom prst="rect">
            <a:avLst/>
          </a:prstGeom>
        </p:spPr>
        <p:txBody>
          <a:bodyPr vert="horz" lIns="91440" tIns="45720" rIns="91440" bIns="45720" rtlCol="0" anchor="b"/>
          <a:lstStyle>
            <a:lvl1pPr algn="r">
              <a:defRPr sz="1200"/>
            </a:lvl1pPr>
          </a:lstStyle>
          <a:p>
            <a:fld id="{0C5C5FC5-074F-814B-98C2-F5CF1CFCE2E3}" type="slidenum">
              <a:rPr lang="fi-FI" smtClean="0"/>
              <a:t>‹#›</a:t>
            </a:fld>
            <a:endParaRPr lang="fi-FI"/>
          </a:p>
        </p:txBody>
      </p:sp>
    </p:spTree>
    <p:extLst>
      <p:ext uri="{BB962C8B-B14F-4D97-AF65-F5344CB8AC3E}">
        <p14:creationId xmlns:p14="http://schemas.microsoft.com/office/powerpoint/2010/main" val="2384742909"/>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5179484" y="0"/>
            <a:ext cx="3962400" cy="342900"/>
          </a:xfrm>
          <a:prstGeom prst="rect">
            <a:avLst/>
          </a:prstGeom>
        </p:spPr>
        <p:txBody>
          <a:bodyPr vert="horz" lIns="91440" tIns="45720" rIns="91440" bIns="45720" rtlCol="0"/>
          <a:lstStyle>
            <a:lvl1pPr algn="r">
              <a:defRPr sz="1200"/>
            </a:lvl1pPr>
          </a:lstStyle>
          <a:p>
            <a:fld id="{8C9D7521-A779-2E4E-89DB-77FA820FBC7C}" type="datetime1">
              <a:rPr lang="fi-FI" smtClean="0"/>
              <a:t>14.11.2024</a:t>
            </a:fld>
            <a:endParaRPr lang="fi-FI"/>
          </a:p>
        </p:txBody>
      </p:sp>
      <p:sp>
        <p:nvSpPr>
          <p:cNvPr id="4" name="Dian kuvan paikkamerkki 3"/>
          <p:cNvSpPr>
            <a:spLocks noGrp="1" noRot="1" noChangeAspect="1"/>
          </p:cNvSpPr>
          <p:nvPr>
            <p:ph type="sldImg" idx="2"/>
          </p:nvPr>
        </p:nvSpPr>
        <p:spPr>
          <a:xfrm>
            <a:off x="2286000" y="514350"/>
            <a:ext cx="4572000" cy="257175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914400" y="3257550"/>
            <a:ext cx="7315200" cy="308610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6513910"/>
            <a:ext cx="3962400" cy="342900"/>
          </a:xfrm>
          <a:prstGeom prst="rect">
            <a:avLst/>
          </a:prstGeom>
        </p:spPr>
        <p:txBody>
          <a:bodyPr vert="horz" lIns="91440" tIns="45720" rIns="91440" bIns="45720" rtlCol="0" anchor="b"/>
          <a:lstStyle>
            <a:lvl1pPr algn="l">
              <a:defRPr sz="1200"/>
            </a:lvl1pPr>
          </a:lstStyle>
          <a:p>
            <a:r>
              <a:rPr lang="fi-FI"/>
              <a:t>oppisopimus.fi</a:t>
            </a:r>
          </a:p>
        </p:txBody>
      </p:sp>
      <p:sp>
        <p:nvSpPr>
          <p:cNvPr id="7" name="Dian numeron paikkamerkki 6"/>
          <p:cNvSpPr>
            <a:spLocks noGrp="1"/>
          </p:cNvSpPr>
          <p:nvPr>
            <p:ph type="sldNum" sz="quarter" idx="5"/>
          </p:nvPr>
        </p:nvSpPr>
        <p:spPr>
          <a:xfrm>
            <a:off x="5179484" y="6513910"/>
            <a:ext cx="3962400" cy="342900"/>
          </a:xfrm>
          <a:prstGeom prst="rect">
            <a:avLst/>
          </a:prstGeom>
        </p:spPr>
        <p:txBody>
          <a:bodyPr vert="horz" lIns="91440" tIns="45720" rIns="91440" bIns="45720" rtlCol="0" anchor="b"/>
          <a:lstStyle>
            <a:lvl1pPr algn="r">
              <a:defRPr sz="1200"/>
            </a:lvl1pPr>
          </a:lstStyle>
          <a:p>
            <a:fld id="{267A0673-7D6A-C84A-BE6F-621E000B7868}" type="slidenum">
              <a:rPr lang="fi-FI" smtClean="0"/>
              <a:t>‹#›</a:t>
            </a:fld>
            <a:endParaRPr lang="fi-FI"/>
          </a:p>
        </p:txBody>
      </p:sp>
    </p:spTree>
    <p:extLst>
      <p:ext uri="{BB962C8B-B14F-4D97-AF65-F5344CB8AC3E}">
        <p14:creationId xmlns:p14="http://schemas.microsoft.com/office/powerpoint/2010/main" val="3789271426"/>
      </p:ext>
    </p:extLst>
  </p:cSld>
  <p:clrMap bg1="lt1" tx1="dk1" bg2="lt2" tx2="dk2" accent1="accent1" accent2="accent2" accent3="accent3" accent4="accent4" accent5="accent5" accent6="accent6" hlink="hlink" folHlink="folHlink"/>
  <p:hf hd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loitusdia">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Otsikko 1"/>
          <p:cNvSpPr>
            <a:spLocks noGrp="1"/>
          </p:cNvSpPr>
          <p:nvPr>
            <p:ph type="ctrTitle"/>
          </p:nvPr>
        </p:nvSpPr>
        <p:spPr>
          <a:xfrm>
            <a:off x="457200" y="3282801"/>
            <a:ext cx="8001000" cy="1140905"/>
          </a:xfrm>
        </p:spPr>
        <p:txBody>
          <a:bodyPr/>
          <a:lstStyle>
            <a:lvl1pPr>
              <a:defRPr>
                <a:solidFill>
                  <a:srgbClr val="FFFFFF"/>
                </a:solidFill>
              </a:defRPr>
            </a:lvl1pPr>
          </a:lstStyle>
          <a:p>
            <a:r>
              <a:rPr lang="fi-FI" dirty="0"/>
              <a:t>Muokkaa perustyylejä naps.</a:t>
            </a:r>
          </a:p>
        </p:txBody>
      </p:sp>
      <p:sp>
        <p:nvSpPr>
          <p:cNvPr id="4" name="Päivämäärän paikkamerkki 3"/>
          <p:cNvSpPr>
            <a:spLocks noGrp="1"/>
          </p:cNvSpPr>
          <p:nvPr>
            <p:ph type="dt" sz="half" idx="10"/>
          </p:nvPr>
        </p:nvSpPr>
        <p:spPr/>
        <p:txBody>
          <a:bodyPr/>
          <a:lstStyle/>
          <a:p>
            <a:fld id="{77B9DEA6-C207-1640-AAF9-9DA3C813F02E}" type="datetime3">
              <a:rPr lang="fi-FI" smtClean="0"/>
              <a:t>14/11/24</a:t>
            </a:fld>
            <a:endParaRPr lang="fi-FI"/>
          </a:p>
        </p:txBody>
      </p:sp>
      <p:sp>
        <p:nvSpPr>
          <p:cNvPr id="5" name="Alatunnisteen paikkamerkki 4"/>
          <p:cNvSpPr>
            <a:spLocks noGrp="1"/>
          </p:cNvSpPr>
          <p:nvPr>
            <p:ph type="ftr" sz="quarter" idx="11"/>
          </p:nvPr>
        </p:nvSpPr>
        <p:spPr/>
        <p:txBody>
          <a:bodyPr/>
          <a:lstStyle/>
          <a:p>
            <a:r>
              <a:rPr lang="fi-FI"/>
              <a:t>oppisopimus.fi</a:t>
            </a:r>
          </a:p>
        </p:txBody>
      </p:sp>
      <p:sp>
        <p:nvSpPr>
          <p:cNvPr id="6" name="Dian numeron paikkamerkki 5"/>
          <p:cNvSpPr>
            <a:spLocks noGrp="1"/>
          </p:cNvSpPr>
          <p:nvPr>
            <p:ph type="sldNum" sz="quarter" idx="12"/>
          </p:nvPr>
        </p:nvSpPr>
        <p:spPr/>
        <p:txBody>
          <a:bodyPr/>
          <a:lstStyle/>
          <a:p>
            <a:fld id="{E90ECEFE-9EBE-5C48-AEF1-069F6E23D443}" type="slidenum">
              <a:rPr lang="fi-FI" smtClean="0"/>
              <a:t>‹#›</a:t>
            </a:fld>
            <a:endParaRPr lang="fi-FI"/>
          </a:p>
        </p:txBody>
      </p:sp>
    </p:spTree>
    <p:extLst>
      <p:ext uri="{BB962C8B-B14F-4D97-AF65-F5344CB8AC3E}">
        <p14:creationId xmlns:p14="http://schemas.microsoft.com/office/powerpoint/2010/main" val="42239816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a:t>Muokkaa perustyylejä naps.</a:t>
            </a:r>
          </a:p>
        </p:txBody>
      </p:sp>
      <p:sp>
        <p:nvSpPr>
          <p:cNvPr id="3" name="Sisällön paikkamerkki 2"/>
          <p:cNvSpPr>
            <a:spLocks noGrp="1"/>
          </p:cNvSpPr>
          <p:nvPr>
            <p:ph idx="1"/>
          </p:nvPr>
        </p:nvSpPr>
        <p:spPr/>
        <p:txBody>
          <a:body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4" name="Päivämäärän paikkamerkki 3"/>
          <p:cNvSpPr>
            <a:spLocks noGrp="1"/>
          </p:cNvSpPr>
          <p:nvPr>
            <p:ph type="dt" sz="half" idx="10"/>
          </p:nvPr>
        </p:nvSpPr>
        <p:spPr/>
        <p:txBody>
          <a:bodyPr/>
          <a:lstStyle/>
          <a:p>
            <a:fld id="{D697E60B-ED85-9D4E-B1D5-4A0C6C69C367}" type="datetime3">
              <a:rPr lang="fi-FI" smtClean="0"/>
              <a:t>14/11/24</a:t>
            </a:fld>
            <a:endParaRPr lang="fi-FI"/>
          </a:p>
        </p:txBody>
      </p:sp>
      <p:sp>
        <p:nvSpPr>
          <p:cNvPr id="5" name="Alatunnisteen paikkamerkki 4"/>
          <p:cNvSpPr>
            <a:spLocks noGrp="1"/>
          </p:cNvSpPr>
          <p:nvPr>
            <p:ph type="ftr" sz="quarter" idx="11"/>
          </p:nvPr>
        </p:nvSpPr>
        <p:spPr/>
        <p:txBody>
          <a:bodyPr/>
          <a:lstStyle/>
          <a:p>
            <a:r>
              <a:rPr lang="fi-FI"/>
              <a:t>oppisopimus.fi</a:t>
            </a:r>
          </a:p>
        </p:txBody>
      </p:sp>
      <p:sp>
        <p:nvSpPr>
          <p:cNvPr id="6" name="Dian numeron paikkamerkki 5"/>
          <p:cNvSpPr>
            <a:spLocks noGrp="1"/>
          </p:cNvSpPr>
          <p:nvPr>
            <p:ph type="sldNum" sz="quarter" idx="12"/>
          </p:nvPr>
        </p:nvSpPr>
        <p:spPr/>
        <p:txBody>
          <a:bodyPr/>
          <a:lstStyle/>
          <a:p>
            <a:fld id="{E90ECEFE-9EBE-5C48-AEF1-069F6E23D443}" type="slidenum">
              <a:rPr lang="fi-FI" smtClean="0"/>
              <a:t>‹#›</a:t>
            </a:fld>
            <a:endParaRPr lang="fi-FI"/>
          </a:p>
        </p:txBody>
      </p:sp>
    </p:spTree>
    <p:extLst>
      <p:ext uri="{BB962C8B-B14F-4D97-AF65-F5344CB8AC3E}">
        <p14:creationId xmlns:p14="http://schemas.microsoft.com/office/powerpoint/2010/main" val="36870943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a:t>Muokkaa perustyylejä naps.</a:t>
            </a:r>
          </a:p>
        </p:txBody>
      </p:sp>
      <p:sp>
        <p:nvSpPr>
          <p:cNvPr id="3" name="Sisällön paikkamerkki 2"/>
          <p:cNvSpPr>
            <a:spLocks noGrp="1"/>
          </p:cNvSpPr>
          <p:nvPr>
            <p:ph sz="half" idx="1"/>
          </p:nvPr>
        </p:nvSpPr>
        <p:spPr>
          <a:xfrm>
            <a:off x="457200" y="1200151"/>
            <a:ext cx="4038600" cy="3394472"/>
          </a:xfrm>
        </p:spPr>
        <p:txBody>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4" name="Sisällön paikkamerkki 3"/>
          <p:cNvSpPr>
            <a:spLocks noGrp="1"/>
          </p:cNvSpPr>
          <p:nvPr>
            <p:ph sz="half" idx="2"/>
          </p:nvPr>
        </p:nvSpPr>
        <p:spPr>
          <a:xfrm>
            <a:off x="4648200" y="1200151"/>
            <a:ext cx="4038600" cy="3394472"/>
          </a:xfrm>
        </p:spPr>
        <p:txBody>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5" name="Päivämäärän paikkamerkki 4"/>
          <p:cNvSpPr>
            <a:spLocks noGrp="1"/>
          </p:cNvSpPr>
          <p:nvPr>
            <p:ph type="dt" sz="half" idx="10"/>
          </p:nvPr>
        </p:nvSpPr>
        <p:spPr/>
        <p:txBody>
          <a:bodyPr/>
          <a:lstStyle/>
          <a:p>
            <a:fld id="{3B9A3EEE-EDF1-8C42-9CC0-1BEF81680084}" type="datetime3">
              <a:rPr lang="fi-FI" smtClean="0"/>
              <a:t>14/11/24</a:t>
            </a:fld>
            <a:endParaRPr lang="fi-FI"/>
          </a:p>
        </p:txBody>
      </p:sp>
      <p:sp>
        <p:nvSpPr>
          <p:cNvPr id="6" name="Alatunnisteen paikkamerkki 5"/>
          <p:cNvSpPr>
            <a:spLocks noGrp="1"/>
          </p:cNvSpPr>
          <p:nvPr>
            <p:ph type="ftr" sz="quarter" idx="11"/>
          </p:nvPr>
        </p:nvSpPr>
        <p:spPr/>
        <p:txBody>
          <a:bodyPr/>
          <a:lstStyle/>
          <a:p>
            <a:r>
              <a:rPr lang="fi-FI"/>
              <a:t>oppisopimus.fi</a:t>
            </a:r>
          </a:p>
        </p:txBody>
      </p:sp>
      <p:sp>
        <p:nvSpPr>
          <p:cNvPr id="7" name="Dian numeron paikkamerkki 6"/>
          <p:cNvSpPr>
            <a:spLocks noGrp="1"/>
          </p:cNvSpPr>
          <p:nvPr>
            <p:ph type="sldNum" sz="quarter" idx="12"/>
          </p:nvPr>
        </p:nvSpPr>
        <p:spPr/>
        <p:txBody>
          <a:bodyPr/>
          <a:lstStyle/>
          <a:p>
            <a:fld id="{E90ECEFE-9EBE-5C48-AEF1-069F6E23D443}" type="slidenum">
              <a:rPr lang="fi-FI" smtClean="0"/>
              <a:t>‹#›</a:t>
            </a:fld>
            <a:endParaRPr lang="fi-FI"/>
          </a:p>
        </p:txBody>
      </p:sp>
    </p:spTree>
    <p:extLst>
      <p:ext uri="{BB962C8B-B14F-4D97-AF65-F5344CB8AC3E}">
        <p14:creationId xmlns:p14="http://schemas.microsoft.com/office/powerpoint/2010/main" val="5349544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lvl1pPr>
              <a:defRPr/>
            </a:lvl1pPr>
          </a:lstStyle>
          <a:p>
            <a:r>
              <a:rPr lang="fi-FI" dirty="0"/>
              <a:t>Muokkaa perustyylejä naps.</a:t>
            </a:r>
          </a:p>
        </p:txBody>
      </p:sp>
      <p:sp>
        <p:nvSpPr>
          <p:cNvPr id="3" name="Tekstin paikkamerkki 2"/>
          <p:cNvSpPr>
            <a:spLocks noGrp="1"/>
          </p:cNvSpPr>
          <p:nvPr>
            <p:ph type="body" idx="1"/>
          </p:nvPr>
        </p:nvSpPr>
        <p:spPr>
          <a:xfrm>
            <a:off x="457200" y="1151335"/>
            <a:ext cx="4040188" cy="479822"/>
          </a:xfrm>
        </p:spPr>
        <p:txBody>
          <a:bodyPr anchor="b">
            <a:no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dirty="0"/>
              <a:t>Muokkaa tekstin</a:t>
            </a:r>
          </a:p>
        </p:txBody>
      </p:sp>
      <p:sp>
        <p:nvSpPr>
          <p:cNvPr id="4" name="Sisällön paikkamerkki 3"/>
          <p:cNvSpPr>
            <a:spLocks noGrp="1"/>
          </p:cNvSpPr>
          <p:nvPr>
            <p:ph sz="half" idx="2"/>
          </p:nvPr>
        </p:nvSpPr>
        <p:spPr>
          <a:xfrm>
            <a:off x="457200" y="1631156"/>
            <a:ext cx="4040188" cy="2963466"/>
          </a:xfrm>
        </p:spPr>
        <p:txBody>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5" name="Tekstin paikkamerkki 4"/>
          <p:cNvSpPr>
            <a:spLocks noGrp="1"/>
          </p:cNvSpPr>
          <p:nvPr>
            <p:ph type="body" sz="quarter" idx="3"/>
          </p:nvPr>
        </p:nvSpPr>
        <p:spPr>
          <a:xfrm>
            <a:off x="4645026" y="1151335"/>
            <a:ext cx="4041775" cy="479822"/>
          </a:xfrm>
        </p:spPr>
        <p:txBody>
          <a:bodyPr anchor="b">
            <a:noAutofit/>
          </a:bodyPr>
          <a:lstStyle>
            <a:lvl1pPr marL="0" indent="0">
              <a:buNone/>
              <a:defRPr sz="20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dirty="0"/>
              <a:t>Muokkaa tekstin</a:t>
            </a:r>
          </a:p>
        </p:txBody>
      </p:sp>
      <p:sp>
        <p:nvSpPr>
          <p:cNvPr id="6" name="Sisällön paikkamerkki 5"/>
          <p:cNvSpPr>
            <a:spLocks noGrp="1"/>
          </p:cNvSpPr>
          <p:nvPr>
            <p:ph sz="quarter" idx="4"/>
          </p:nvPr>
        </p:nvSpPr>
        <p:spPr>
          <a:xfrm>
            <a:off x="4645026" y="1631156"/>
            <a:ext cx="4041775" cy="2963466"/>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7" name="Päivämäärän paikkamerkki 6"/>
          <p:cNvSpPr>
            <a:spLocks noGrp="1"/>
          </p:cNvSpPr>
          <p:nvPr>
            <p:ph type="dt" sz="half" idx="10"/>
          </p:nvPr>
        </p:nvSpPr>
        <p:spPr/>
        <p:txBody>
          <a:bodyPr/>
          <a:lstStyle/>
          <a:p>
            <a:fld id="{1C4C5B8E-153E-6245-845D-B7ECA1288750}" type="datetime3">
              <a:rPr lang="fi-FI" smtClean="0"/>
              <a:t>14/11/24</a:t>
            </a:fld>
            <a:endParaRPr lang="fi-FI"/>
          </a:p>
        </p:txBody>
      </p:sp>
      <p:sp>
        <p:nvSpPr>
          <p:cNvPr id="8" name="Alatunnisteen paikkamerkki 7"/>
          <p:cNvSpPr>
            <a:spLocks noGrp="1"/>
          </p:cNvSpPr>
          <p:nvPr>
            <p:ph type="ftr" sz="quarter" idx="11"/>
          </p:nvPr>
        </p:nvSpPr>
        <p:spPr/>
        <p:txBody>
          <a:bodyPr/>
          <a:lstStyle/>
          <a:p>
            <a:r>
              <a:rPr lang="fi-FI"/>
              <a:t>oppisopimus.fi</a:t>
            </a:r>
          </a:p>
        </p:txBody>
      </p:sp>
      <p:sp>
        <p:nvSpPr>
          <p:cNvPr id="9" name="Dian numeron paikkamerkki 8"/>
          <p:cNvSpPr>
            <a:spLocks noGrp="1"/>
          </p:cNvSpPr>
          <p:nvPr>
            <p:ph type="sldNum" sz="quarter" idx="12"/>
          </p:nvPr>
        </p:nvSpPr>
        <p:spPr/>
        <p:txBody>
          <a:bodyPr/>
          <a:lstStyle/>
          <a:p>
            <a:fld id="{E90ECEFE-9EBE-5C48-AEF1-069F6E23D443}" type="slidenum">
              <a:rPr lang="fi-FI" smtClean="0"/>
              <a:t>‹#›</a:t>
            </a:fld>
            <a:endParaRPr lang="fi-FI"/>
          </a:p>
        </p:txBody>
      </p:sp>
    </p:spTree>
    <p:extLst>
      <p:ext uri="{BB962C8B-B14F-4D97-AF65-F5344CB8AC3E}">
        <p14:creationId xmlns:p14="http://schemas.microsoft.com/office/powerpoint/2010/main" val="24893167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perustyylejä naps.</a:t>
            </a:r>
          </a:p>
        </p:txBody>
      </p:sp>
      <p:sp>
        <p:nvSpPr>
          <p:cNvPr id="3" name="Päivämäärän paikkamerkki 2"/>
          <p:cNvSpPr>
            <a:spLocks noGrp="1"/>
          </p:cNvSpPr>
          <p:nvPr>
            <p:ph type="dt" sz="half" idx="10"/>
          </p:nvPr>
        </p:nvSpPr>
        <p:spPr/>
        <p:txBody>
          <a:bodyPr/>
          <a:lstStyle/>
          <a:p>
            <a:fld id="{0CB66A92-E04E-604D-9A25-C15B7ECA9996}" type="datetime3">
              <a:rPr lang="fi-FI" smtClean="0"/>
              <a:t>14/11/24</a:t>
            </a:fld>
            <a:endParaRPr lang="fi-FI"/>
          </a:p>
        </p:txBody>
      </p:sp>
      <p:sp>
        <p:nvSpPr>
          <p:cNvPr id="4" name="Alatunnisteen paikkamerkki 3"/>
          <p:cNvSpPr>
            <a:spLocks noGrp="1"/>
          </p:cNvSpPr>
          <p:nvPr>
            <p:ph type="ftr" sz="quarter" idx="11"/>
          </p:nvPr>
        </p:nvSpPr>
        <p:spPr/>
        <p:txBody>
          <a:bodyPr/>
          <a:lstStyle/>
          <a:p>
            <a:r>
              <a:rPr lang="fi-FI"/>
              <a:t>oppisopimus.fi</a:t>
            </a:r>
          </a:p>
        </p:txBody>
      </p:sp>
      <p:sp>
        <p:nvSpPr>
          <p:cNvPr id="5" name="Dian numeron paikkamerkki 4"/>
          <p:cNvSpPr>
            <a:spLocks noGrp="1"/>
          </p:cNvSpPr>
          <p:nvPr>
            <p:ph type="sldNum" sz="quarter" idx="12"/>
          </p:nvPr>
        </p:nvSpPr>
        <p:spPr/>
        <p:txBody>
          <a:bodyPr/>
          <a:lstStyle/>
          <a:p>
            <a:fld id="{E90ECEFE-9EBE-5C48-AEF1-069F6E23D443}" type="slidenum">
              <a:rPr lang="fi-FI" smtClean="0"/>
              <a:t>‹#›</a:t>
            </a:fld>
            <a:endParaRPr lang="fi-FI"/>
          </a:p>
        </p:txBody>
      </p:sp>
    </p:spTree>
    <p:extLst>
      <p:ext uri="{BB962C8B-B14F-4D97-AF65-F5344CB8AC3E}">
        <p14:creationId xmlns:p14="http://schemas.microsoft.com/office/powerpoint/2010/main" val="6845637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a:lstStyle/>
          <a:p>
            <a:fld id="{1A8212E3-0C59-B940-89BA-9E2957FD3319}" type="datetime3">
              <a:rPr lang="fi-FI" smtClean="0"/>
              <a:t>14/11/24</a:t>
            </a:fld>
            <a:endParaRPr lang="fi-FI"/>
          </a:p>
        </p:txBody>
      </p:sp>
      <p:sp>
        <p:nvSpPr>
          <p:cNvPr id="3" name="Alatunnisteen paikkamerkki 2"/>
          <p:cNvSpPr>
            <a:spLocks noGrp="1"/>
          </p:cNvSpPr>
          <p:nvPr>
            <p:ph type="ftr" sz="quarter" idx="11"/>
          </p:nvPr>
        </p:nvSpPr>
        <p:spPr/>
        <p:txBody>
          <a:bodyPr/>
          <a:lstStyle/>
          <a:p>
            <a:r>
              <a:rPr lang="fi-FI"/>
              <a:t>oppisopimus.fi</a:t>
            </a:r>
          </a:p>
        </p:txBody>
      </p:sp>
      <p:sp>
        <p:nvSpPr>
          <p:cNvPr id="4" name="Dian numeron paikkamerkki 3"/>
          <p:cNvSpPr>
            <a:spLocks noGrp="1"/>
          </p:cNvSpPr>
          <p:nvPr>
            <p:ph type="sldNum" sz="quarter" idx="12"/>
          </p:nvPr>
        </p:nvSpPr>
        <p:spPr/>
        <p:txBody>
          <a:bodyPr/>
          <a:lstStyle/>
          <a:p>
            <a:fld id="{E90ECEFE-9EBE-5C48-AEF1-069F6E23D443}" type="slidenum">
              <a:rPr lang="fi-FI" smtClean="0"/>
              <a:t>‹#›</a:t>
            </a:fld>
            <a:endParaRPr lang="fi-FI"/>
          </a:p>
        </p:txBody>
      </p:sp>
    </p:spTree>
    <p:extLst>
      <p:ext uri="{BB962C8B-B14F-4D97-AF65-F5344CB8AC3E}">
        <p14:creationId xmlns:p14="http://schemas.microsoft.com/office/powerpoint/2010/main" val="23351586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Otsikollinen sisältö">
    <p:spTree>
      <p:nvGrpSpPr>
        <p:cNvPr id="1" name=""/>
        <p:cNvGrpSpPr/>
        <p:nvPr/>
      </p:nvGrpSpPr>
      <p:grpSpPr>
        <a:xfrm>
          <a:off x="0" y="0"/>
          <a:ext cx="0" cy="0"/>
          <a:chOff x="0" y="0"/>
          <a:chExt cx="0" cy="0"/>
        </a:xfrm>
      </p:grpSpPr>
      <p:sp>
        <p:nvSpPr>
          <p:cNvPr id="2" name="Otsikko 1"/>
          <p:cNvSpPr>
            <a:spLocks noGrp="1"/>
          </p:cNvSpPr>
          <p:nvPr>
            <p:ph type="title"/>
          </p:nvPr>
        </p:nvSpPr>
        <p:spPr>
          <a:xfrm>
            <a:off x="457201" y="204787"/>
            <a:ext cx="3008313" cy="871538"/>
          </a:xfrm>
        </p:spPr>
        <p:txBody>
          <a:bodyPr anchor="b"/>
          <a:lstStyle>
            <a:lvl1pPr algn="l">
              <a:defRPr sz="2000" b="1"/>
            </a:lvl1pPr>
          </a:lstStyle>
          <a:p>
            <a:r>
              <a:rPr lang="fi-FI" dirty="0"/>
              <a:t>Muokkaa perustyylejä naps.</a:t>
            </a:r>
          </a:p>
        </p:txBody>
      </p:sp>
      <p:sp>
        <p:nvSpPr>
          <p:cNvPr id="3" name="Sisällön paikkamerkki 2"/>
          <p:cNvSpPr>
            <a:spLocks noGrp="1"/>
          </p:cNvSpPr>
          <p:nvPr>
            <p:ph idx="1"/>
          </p:nvPr>
        </p:nvSpPr>
        <p:spPr>
          <a:xfrm>
            <a:off x="3575050" y="204788"/>
            <a:ext cx="5350392" cy="4119119"/>
          </a:xfrm>
          <a:prstGeom prst="round1Rect">
            <a:avLst>
              <a:gd name="adj" fmla="val 6629"/>
            </a:avLst>
          </a:prstGeom>
        </p:spPr>
        <p:txBody>
          <a:bodyPr>
            <a:noAutofit/>
          </a:bodyPr>
          <a:lstStyle>
            <a:lvl1pPr>
              <a:defRPr sz="20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4" name="Tekstin paikkamerkki 3"/>
          <p:cNvSpPr>
            <a:spLocks noGrp="1"/>
          </p:cNvSpPr>
          <p:nvPr>
            <p:ph type="body" sz="half" idx="2"/>
          </p:nvPr>
        </p:nvSpPr>
        <p:spPr>
          <a:xfrm>
            <a:off x="457201" y="1076326"/>
            <a:ext cx="3008313" cy="3247581"/>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dirty="0"/>
              <a:t>Muokkaa tekstin perustyylejä napsauttamalla</a:t>
            </a:r>
          </a:p>
        </p:txBody>
      </p:sp>
      <p:sp>
        <p:nvSpPr>
          <p:cNvPr id="5" name="Päivämäärän paikkamerkki 4"/>
          <p:cNvSpPr>
            <a:spLocks noGrp="1"/>
          </p:cNvSpPr>
          <p:nvPr>
            <p:ph type="dt" sz="half" idx="10"/>
          </p:nvPr>
        </p:nvSpPr>
        <p:spPr/>
        <p:txBody>
          <a:bodyPr/>
          <a:lstStyle/>
          <a:p>
            <a:fld id="{EB203EB8-D95B-8643-A49E-99516A3DB036}" type="datetime3">
              <a:rPr lang="fi-FI" smtClean="0"/>
              <a:t>14/11/24</a:t>
            </a:fld>
            <a:endParaRPr lang="fi-FI"/>
          </a:p>
        </p:txBody>
      </p:sp>
      <p:sp>
        <p:nvSpPr>
          <p:cNvPr id="6" name="Alatunnisteen paikkamerkki 5"/>
          <p:cNvSpPr>
            <a:spLocks noGrp="1"/>
          </p:cNvSpPr>
          <p:nvPr>
            <p:ph type="ftr" sz="quarter" idx="11"/>
          </p:nvPr>
        </p:nvSpPr>
        <p:spPr/>
        <p:txBody>
          <a:bodyPr/>
          <a:lstStyle/>
          <a:p>
            <a:r>
              <a:rPr lang="fi-FI"/>
              <a:t>oppisopimus.fi</a:t>
            </a:r>
          </a:p>
        </p:txBody>
      </p:sp>
      <p:sp>
        <p:nvSpPr>
          <p:cNvPr id="7" name="Dian numeron paikkamerkki 6"/>
          <p:cNvSpPr>
            <a:spLocks noGrp="1"/>
          </p:cNvSpPr>
          <p:nvPr>
            <p:ph type="sldNum" sz="quarter" idx="12"/>
          </p:nvPr>
        </p:nvSpPr>
        <p:spPr/>
        <p:txBody>
          <a:bodyPr/>
          <a:lstStyle/>
          <a:p>
            <a:fld id="{E90ECEFE-9EBE-5C48-AEF1-069F6E23D443}" type="slidenum">
              <a:rPr lang="fi-FI" smtClean="0"/>
              <a:t>‹#›</a:t>
            </a:fld>
            <a:endParaRPr lang="fi-FI"/>
          </a:p>
        </p:txBody>
      </p:sp>
    </p:spTree>
    <p:extLst>
      <p:ext uri="{BB962C8B-B14F-4D97-AF65-F5344CB8AC3E}">
        <p14:creationId xmlns:p14="http://schemas.microsoft.com/office/powerpoint/2010/main" val="4829119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Välidia kuvalla">
    <p:bg>
      <p:bgPr>
        <a:solidFill>
          <a:schemeClr val="bg1"/>
        </a:solidFill>
        <a:effectLst/>
      </p:bgPr>
    </p:bg>
    <p:spTree>
      <p:nvGrpSpPr>
        <p:cNvPr id="1" name=""/>
        <p:cNvGrpSpPr/>
        <p:nvPr/>
      </p:nvGrpSpPr>
      <p:grpSpPr>
        <a:xfrm>
          <a:off x="0" y="0"/>
          <a:ext cx="0" cy="0"/>
          <a:chOff x="0" y="0"/>
          <a:chExt cx="0" cy="0"/>
        </a:xfrm>
      </p:grpSpPr>
      <p:sp>
        <p:nvSpPr>
          <p:cNvPr id="10" name="Kuvan paikkamerkki 2"/>
          <p:cNvSpPr>
            <a:spLocks noGrp="1"/>
          </p:cNvSpPr>
          <p:nvPr>
            <p:ph type="pic" idx="13"/>
          </p:nvPr>
        </p:nvSpPr>
        <p:spPr>
          <a:xfrm>
            <a:off x="216194" y="218557"/>
            <a:ext cx="8715156" cy="4726209"/>
          </a:xfrm>
          <a:prstGeom prst="round1Rect">
            <a:avLst>
              <a:gd name="adj" fmla="val 6168"/>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2" name="Otsikko 1"/>
          <p:cNvSpPr>
            <a:spLocks noGrp="1"/>
          </p:cNvSpPr>
          <p:nvPr>
            <p:ph type="title"/>
          </p:nvPr>
        </p:nvSpPr>
        <p:spPr>
          <a:xfrm>
            <a:off x="457200" y="3549583"/>
            <a:ext cx="8229600" cy="1021556"/>
          </a:xfrm>
        </p:spPr>
        <p:txBody>
          <a:bodyPr anchor="t">
            <a:normAutofit/>
          </a:bodyPr>
          <a:lstStyle>
            <a:lvl1pPr algn="l">
              <a:defRPr sz="2800" b="1" cap="none">
                <a:solidFill>
                  <a:srgbClr val="000000"/>
                </a:solidFill>
              </a:defRPr>
            </a:lvl1pPr>
          </a:lstStyle>
          <a:p>
            <a:r>
              <a:rPr lang="fi-FI" dirty="0"/>
              <a:t>Muokkaa perustyylejä naps.</a:t>
            </a:r>
          </a:p>
        </p:txBody>
      </p:sp>
      <p:sp>
        <p:nvSpPr>
          <p:cNvPr id="4" name="Päivämäärän paikkamerkki 3"/>
          <p:cNvSpPr>
            <a:spLocks noGrp="1"/>
          </p:cNvSpPr>
          <p:nvPr>
            <p:ph type="dt" sz="half" idx="10"/>
          </p:nvPr>
        </p:nvSpPr>
        <p:spPr/>
        <p:txBody>
          <a:bodyPr/>
          <a:lstStyle/>
          <a:p>
            <a:fld id="{CB7728A3-05C9-AA47-8DF8-6FBCD801ACA8}" type="datetime3">
              <a:rPr lang="fi-FI" smtClean="0"/>
              <a:t>14/11/24</a:t>
            </a:fld>
            <a:endParaRPr lang="fi-FI"/>
          </a:p>
        </p:txBody>
      </p:sp>
      <p:sp>
        <p:nvSpPr>
          <p:cNvPr id="5" name="Alatunnisteen paikkamerkki 4"/>
          <p:cNvSpPr>
            <a:spLocks noGrp="1"/>
          </p:cNvSpPr>
          <p:nvPr>
            <p:ph type="ftr" sz="quarter" idx="11"/>
          </p:nvPr>
        </p:nvSpPr>
        <p:spPr/>
        <p:txBody>
          <a:bodyPr/>
          <a:lstStyle/>
          <a:p>
            <a:r>
              <a:rPr lang="fi-FI"/>
              <a:t>oppisopimus.fi</a:t>
            </a:r>
          </a:p>
        </p:txBody>
      </p:sp>
      <p:sp>
        <p:nvSpPr>
          <p:cNvPr id="6" name="Dian numeron paikkamerkki 5"/>
          <p:cNvSpPr>
            <a:spLocks noGrp="1"/>
          </p:cNvSpPr>
          <p:nvPr>
            <p:ph type="sldNum" sz="quarter" idx="12"/>
          </p:nvPr>
        </p:nvSpPr>
        <p:spPr/>
        <p:txBody>
          <a:bodyPr/>
          <a:lstStyle/>
          <a:p>
            <a:fld id="{E90ECEFE-9EBE-5C48-AEF1-069F6E23D443}" type="slidenum">
              <a:rPr lang="fi-FI" smtClean="0"/>
              <a:t>‹#›</a:t>
            </a:fld>
            <a:endParaRPr lang="fi-FI"/>
          </a:p>
        </p:txBody>
      </p:sp>
      <p:pic>
        <p:nvPicPr>
          <p:cNvPr id="13" name="Kuva 12" descr="Liidokki_vihr_90x90.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633590" y="135813"/>
            <a:ext cx="378094" cy="378094"/>
          </a:xfrm>
          <a:prstGeom prst="rect">
            <a:avLst/>
          </a:prstGeom>
        </p:spPr>
      </p:pic>
    </p:spTree>
    <p:extLst>
      <p:ext uri="{BB962C8B-B14F-4D97-AF65-F5344CB8AC3E}">
        <p14:creationId xmlns:p14="http://schemas.microsoft.com/office/powerpoint/2010/main" val="42510713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Välidia logolla">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Otsikko 1"/>
          <p:cNvSpPr>
            <a:spLocks noGrp="1"/>
          </p:cNvSpPr>
          <p:nvPr>
            <p:ph type="title"/>
          </p:nvPr>
        </p:nvSpPr>
        <p:spPr>
          <a:xfrm>
            <a:off x="457200" y="3549583"/>
            <a:ext cx="8229600" cy="1021556"/>
          </a:xfrm>
        </p:spPr>
        <p:txBody>
          <a:bodyPr anchor="t">
            <a:normAutofit/>
          </a:bodyPr>
          <a:lstStyle>
            <a:lvl1pPr algn="l">
              <a:defRPr sz="2800" b="1" cap="none"/>
            </a:lvl1pPr>
          </a:lstStyle>
          <a:p>
            <a:r>
              <a:rPr lang="fi-FI" dirty="0"/>
              <a:t>Muokkaa perustyylejä naps.</a:t>
            </a:r>
          </a:p>
        </p:txBody>
      </p:sp>
      <p:sp>
        <p:nvSpPr>
          <p:cNvPr id="3" name="Tekstin paikkamerkki 2"/>
          <p:cNvSpPr>
            <a:spLocks noGrp="1"/>
          </p:cNvSpPr>
          <p:nvPr>
            <p:ph type="body" idx="1"/>
          </p:nvPr>
        </p:nvSpPr>
        <p:spPr>
          <a:xfrm>
            <a:off x="457200" y="2424443"/>
            <a:ext cx="8229600" cy="1125140"/>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dirty="0"/>
              <a:t>Muokkaa tekstin perustyylejä napsauttamalla</a:t>
            </a:r>
          </a:p>
        </p:txBody>
      </p:sp>
      <p:sp>
        <p:nvSpPr>
          <p:cNvPr id="4" name="Päivämäärän paikkamerkki 3"/>
          <p:cNvSpPr>
            <a:spLocks noGrp="1"/>
          </p:cNvSpPr>
          <p:nvPr>
            <p:ph type="dt" sz="half" idx="10"/>
          </p:nvPr>
        </p:nvSpPr>
        <p:spPr/>
        <p:txBody>
          <a:bodyPr/>
          <a:lstStyle/>
          <a:p>
            <a:fld id="{CB7728A3-05C9-AA47-8DF8-6FBCD801ACA8}" type="datetime3">
              <a:rPr lang="fi-FI" smtClean="0"/>
              <a:t>14/11/24</a:t>
            </a:fld>
            <a:endParaRPr lang="fi-FI"/>
          </a:p>
        </p:txBody>
      </p:sp>
      <p:sp>
        <p:nvSpPr>
          <p:cNvPr id="5" name="Alatunnisteen paikkamerkki 4"/>
          <p:cNvSpPr>
            <a:spLocks noGrp="1"/>
          </p:cNvSpPr>
          <p:nvPr>
            <p:ph type="ftr" sz="quarter" idx="11"/>
          </p:nvPr>
        </p:nvSpPr>
        <p:spPr/>
        <p:txBody>
          <a:bodyPr/>
          <a:lstStyle/>
          <a:p>
            <a:r>
              <a:rPr lang="fi-FI"/>
              <a:t>oppisopimus.fi</a:t>
            </a:r>
          </a:p>
        </p:txBody>
      </p:sp>
      <p:sp>
        <p:nvSpPr>
          <p:cNvPr id="6" name="Dian numeron paikkamerkki 5"/>
          <p:cNvSpPr>
            <a:spLocks noGrp="1"/>
          </p:cNvSpPr>
          <p:nvPr>
            <p:ph type="sldNum" sz="quarter" idx="12"/>
          </p:nvPr>
        </p:nvSpPr>
        <p:spPr/>
        <p:txBody>
          <a:bodyPr/>
          <a:lstStyle/>
          <a:p>
            <a:fld id="{E90ECEFE-9EBE-5C48-AEF1-069F6E23D443}" type="slidenum">
              <a:rPr lang="fi-FI" smtClean="0"/>
              <a:t>‹#›</a:t>
            </a:fld>
            <a:endParaRPr lang="fi-FI"/>
          </a:p>
        </p:txBody>
      </p:sp>
    </p:spTree>
    <p:extLst>
      <p:ext uri="{BB962C8B-B14F-4D97-AF65-F5344CB8AC3E}">
        <p14:creationId xmlns:p14="http://schemas.microsoft.com/office/powerpoint/2010/main" val="24118027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Välidia logolla tumma">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Otsikko 1"/>
          <p:cNvSpPr>
            <a:spLocks noGrp="1"/>
          </p:cNvSpPr>
          <p:nvPr>
            <p:ph type="title"/>
          </p:nvPr>
        </p:nvSpPr>
        <p:spPr>
          <a:xfrm>
            <a:off x="457200" y="3305176"/>
            <a:ext cx="8229600" cy="1021556"/>
          </a:xfrm>
        </p:spPr>
        <p:txBody>
          <a:bodyPr anchor="t">
            <a:normAutofit/>
          </a:bodyPr>
          <a:lstStyle>
            <a:lvl1pPr algn="l">
              <a:defRPr sz="2800" b="1" cap="none">
                <a:solidFill>
                  <a:srgbClr val="FFFFFF"/>
                </a:solidFill>
              </a:defRPr>
            </a:lvl1pPr>
          </a:lstStyle>
          <a:p>
            <a:r>
              <a:rPr lang="fi-FI" dirty="0"/>
              <a:t>Muokkaa perustyylejä naps.</a:t>
            </a:r>
          </a:p>
        </p:txBody>
      </p:sp>
      <p:sp>
        <p:nvSpPr>
          <p:cNvPr id="3" name="Tekstin paikkamerkki 2"/>
          <p:cNvSpPr>
            <a:spLocks noGrp="1"/>
          </p:cNvSpPr>
          <p:nvPr>
            <p:ph type="body" idx="1"/>
          </p:nvPr>
        </p:nvSpPr>
        <p:spPr>
          <a:xfrm>
            <a:off x="457200" y="2180035"/>
            <a:ext cx="8229600" cy="1125140"/>
          </a:xfrm>
        </p:spPr>
        <p:txBody>
          <a:bodyPr anchor="b"/>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dirty="0"/>
              <a:t>Muokkaa tekstin perustyylejä napsauttamalla</a:t>
            </a:r>
          </a:p>
        </p:txBody>
      </p:sp>
      <p:sp>
        <p:nvSpPr>
          <p:cNvPr id="4" name="Päivämäärän paikkamerkki 3"/>
          <p:cNvSpPr>
            <a:spLocks noGrp="1"/>
          </p:cNvSpPr>
          <p:nvPr>
            <p:ph type="dt" sz="half" idx="10"/>
          </p:nvPr>
        </p:nvSpPr>
        <p:spPr/>
        <p:txBody>
          <a:bodyPr/>
          <a:lstStyle/>
          <a:p>
            <a:fld id="{AF24F2A0-562C-8E4C-AFEA-0FA1AF89F811}" type="datetime3">
              <a:rPr lang="fi-FI" smtClean="0"/>
              <a:t>14/11/24</a:t>
            </a:fld>
            <a:endParaRPr lang="fi-FI"/>
          </a:p>
        </p:txBody>
      </p:sp>
      <p:sp>
        <p:nvSpPr>
          <p:cNvPr id="5" name="Alatunnisteen paikkamerkki 4"/>
          <p:cNvSpPr>
            <a:spLocks noGrp="1"/>
          </p:cNvSpPr>
          <p:nvPr>
            <p:ph type="ftr" sz="quarter" idx="11"/>
          </p:nvPr>
        </p:nvSpPr>
        <p:spPr/>
        <p:txBody>
          <a:bodyPr/>
          <a:lstStyle/>
          <a:p>
            <a:r>
              <a:rPr lang="fi-FI"/>
              <a:t>oppisopimus.fi</a:t>
            </a:r>
          </a:p>
        </p:txBody>
      </p:sp>
      <p:sp>
        <p:nvSpPr>
          <p:cNvPr id="6" name="Dian numeron paikkamerkki 5"/>
          <p:cNvSpPr>
            <a:spLocks noGrp="1"/>
          </p:cNvSpPr>
          <p:nvPr>
            <p:ph type="sldNum" sz="quarter" idx="12"/>
          </p:nvPr>
        </p:nvSpPr>
        <p:spPr/>
        <p:txBody>
          <a:bodyPr/>
          <a:lstStyle/>
          <a:p>
            <a:fld id="{E90ECEFE-9EBE-5C48-AEF1-069F6E23D443}" type="slidenum">
              <a:rPr lang="fi-FI" smtClean="0"/>
              <a:t>‹#›</a:t>
            </a:fld>
            <a:endParaRPr lang="fi-FI"/>
          </a:p>
        </p:txBody>
      </p:sp>
    </p:spTree>
    <p:extLst>
      <p:ext uri="{BB962C8B-B14F-4D97-AF65-F5344CB8AC3E}">
        <p14:creationId xmlns:p14="http://schemas.microsoft.com/office/powerpoint/2010/main" val="17785467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Lopetusdia tumma">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Otsikko 1"/>
          <p:cNvSpPr>
            <a:spLocks noGrp="1"/>
          </p:cNvSpPr>
          <p:nvPr>
            <p:ph type="ctrTitle"/>
          </p:nvPr>
        </p:nvSpPr>
        <p:spPr>
          <a:xfrm>
            <a:off x="457200" y="3282801"/>
            <a:ext cx="8001000" cy="1140905"/>
          </a:xfrm>
        </p:spPr>
        <p:txBody>
          <a:bodyPr/>
          <a:lstStyle>
            <a:lvl1pPr>
              <a:defRPr>
                <a:solidFill>
                  <a:srgbClr val="FFFFFF"/>
                </a:solidFill>
              </a:defRPr>
            </a:lvl1pPr>
          </a:lstStyle>
          <a:p>
            <a:r>
              <a:rPr lang="fi-FI" dirty="0"/>
              <a:t>Muokkaa perustyylejä naps.</a:t>
            </a:r>
          </a:p>
        </p:txBody>
      </p:sp>
      <p:sp>
        <p:nvSpPr>
          <p:cNvPr id="4" name="Päivämäärän paikkamerkki 3"/>
          <p:cNvSpPr>
            <a:spLocks noGrp="1"/>
          </p:cNvSpPr>
          <p:nvPr>
            <p:ph type="dt" sz="half" idx="10"/>
          </p:nvPr>
        </p:nvSpPr>
        <p:spPr/>
        <p:txBody>
          <a:bodyPr/>
          <a:lstStyle/>
          <a:p>
            <a:fld id="{73416B7F-4199-784D-B27A-C59237BEA0E9}" type="datetime3">
              <a:rPr lang="fi-FI" smtClean="0"/>
              <a:t>14/11/24</a:t>
            </a:fld>
            <a:endParaRPr lang="fi-FI"/>
          </a:p>
        </p:txBody>
      </p:sp>
      <p:sp>
        <p:nvSpPr>
          <p:cNvPr id="5" name="Alatunnisteen paikkamerkki 4"/>
          <p:cNvSpPr>
            <a:spLocks noGrp="1"/>
          </p:cNvSpPr>
          <p:nvPr>
            <p:ph type="ftr" sz="quarter" idx="11"/>
          </p:nvPr>
        </p:nvSpPr>
        <p:spPr/>
        <p:txBody>
          <a:bodyPr/>
          <a:lstStyle/>
          <a:p>
            <a:r>
              <a:rPr lang="fi-FI"/>
              <a:t>oppisopimus.fi</a:t>
            </a:r>
          </a:p>
        </p:txBody>
      </p:sp>
      <p:sp>
        <p:nvSpPr>
          <p:cNvPr id="6" name="Dian numeron paikkamerkki 5"/>
          <p:cNvSpPr>
            <a:spLocks noGrp="1"/>
          </p:cNvSpPr>
          <p:nvPr>
            <p:ph type="sldNum" sz="quarter" idx="12"/>
          </p:nvPr>
        </p:nvSpPr>
        <p:spPr/>
        <p:txBody>
          <a:bodyPr/>
          <a:lstStyle/>
          <a:p>
            <a:fld id="{E90ECEFE-9EBE-5C48-AEF1-069F6E23D443}" type="slidenum">
              <a:rPr lang="fi-FI" smtClean="0"/>
              <a:t>‹#›</a:t>
            </a:fld>
            <a:endParaRPr lang="fi-FI"/>
          </a:p>
        </p:txBody>
      </p:sp>
    </p:spTree>
    <p:extLst>
      <p:ext uri="{BB962C8B-B14F-4D97-AF65-F5344CB8AC3E}">
        <p14:creationId xmlns:p14="http://schemas.microsoft.com/office/powerpoint/2010/main" val="3402317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3"/>
          <a:stretch>
            <a:fillRect/>
          </a:stretch>
        </a:blipFill>
        <a:effectLst/>
      </p:bgPr>
    </p:bg>
    <p:spTree>
      <p:nvGrpSpPr>
        <p:cNvPr id="1" name=""/>
        <p:cNvGrpSpPr/>
        <p:nvPr/>
      </p:nvGrpSpPr>
      <p:grpSpPr>
        <a:xfrm>
          <a:off x="0" y="0"/>
          <a:ext cx="0" cy="0"/>
          <a:chOff x="0" y="0"/>
          <a:chExt cx="0" cy="0"/>
        </a:xfrm>
      </p:grpSpPr>
      <p:sp>
        <p:nvSpPr>
          <p:cNvPr id="2" name="Otsikon paikkamerkki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fi-FI" dirty="0"/>
              <a:t>Muokkaa perustyylejä naps.</a:t>
            </a:r>
          </a:p>
        </p:txBody>
      </p:sp>
      <p:sp>
        <p:nvSpPr>
          <p:cNvPr id="3" name="Tekstin paikkamerkki 2"/>
          <p:cNvSpPr>
            <a:spLocks noGrp="1"/>
          </p:cNvSpPr>
          <p:nvPr>
            <p:ph type="body" idx="1"/>
          </p:nvPr>
        </p:nvSpPr>
        <p:spPr>
          <a:xfrm>
            <a:off x="457200" y="1200151"/>
            <a:ext cx="8229600" cy="3266608"/>
          </a:xfrm>
          <a:prstGeom prst="rect">
            <a:avLst/>
          </a:prstGeom>
        </p:spPr>
        <p:txBody>
          <a:bodyPr vert="horz" lIns="91440" tIns="45720" rIns="91440" bIns="45720" rtlCol="0">
            <a:normAutofit/>
          </a:body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4" name="Päivämäärän paikkamerkki 3"/>
          <p:cNvSpPr>
            <a:spLocks noGrp="1"/>
          </p:cNvSpPr>
          <p:nvPr>
            <p:ph type="dt" sz="half" idx="2"/>
          </p:nvPr>
        </p:nvSpPr>
        <p:spPr>
          <a:xfrm>
            <a:off x="457200" y="4571139"/>
            <a:ext cx="2133600" cy="273844"/>
          </a:xfrm>
          <a:prstGeom prst="rect">
            <a:avLst/>
          </a:prstGeom>
        </p:spPr>
        <p:txBody>
          <a:bodyPr vert="horz" lIns="91440" tIns="45720" rIns="91440" bIns="45720" rtlCol="0" anchor="ctr"/>
          <a:lstStyle>
            <a:lvl1pPr algn="l">
              <a:defRPr sz="1200">
                <a:solidFill>
                  <a:schemeClr val="tx1">
                    <a:tint val="75000"/>
                  </a:schemeClr>
                </a:solidFill>
                <a:latin typeface="Arial"/>
                <a:cs typeface="Arial"/>
              </a:defRPr>
            </a:lvl1pPr>
          </a:lstStyle>
          <a:p>
            <a:fld id="{3550A39C-3A24-FE4D-89CF-2E1C00530F9D}" type="datetime3">
              <a:rPr lang="fi-FI" smtClean="0"/>
              <a:pPr/>
              <a:t>14/11/24</a:t>
            </a:fld>
            <a:endParaRPr lang="fi-FI" dirty="0"/>
          </a:p>
        </p:txBody>
      </p:sp>
      <p:sp>
        <p:nvSpPr>
          <p:cNvPr id="5" name="Alatunnisteen paikkamerkki 4"/>
          <p:cNvSpPr>
            <a:spLocks noGrp="1"/>
          </p:cNvSpPr>
          <p:nvPr>
            <p:ph type="ftr" sz="quarter" idx="3"/>
          </p:nvPr>
        </p:nvSpPr>
        <p:spPr>
          <a:xfrm>
            <a:off x="3124200" y="4571139"/>
            <a:ext cx="2895600" cy="273844"/>
          </a:xfrm>
          <a:prstGeom prst="rect">
            <a:avLst/>
          </a:prstGeom>
        </p:spPr>
        <p:txBody>
          <a:bodyPr vert="horz" lIns="91440" tIns="45720" rIns="91440" bIns="45720" rtlCol="0" anchor="ctr"/>
          <a:lstStyle>
            <a:lvl1pPr algn="ctr">
              <a:defRPr sz="1200" b="1">
                <a:solidFill>
                  <a:schemeClr val="tx1">
                    <a:tint val="75000"/>
                  </a:schemeClr>
                </a:solidFill>
                <a:latin typeface="Arial"/>
                <a:cs typeface="Arial"/>
              </a:defRPr>
            </a:lvl1pPr>
          </a:lstStyle>
          <a:p>
            <a:r>
              <a:rPr lang="fi-FI" dirty="0" err="1"/>
              <a:t>oppisopimus.fi</a:t>
            </a:r>
            <a:endParaRPr lang="fi-FI" dirty="0"/>
          </a:p>
        </p:txBody>
      </p:sp>
      <p:sp>
        <p:nvSpPr>
          <p:cNvPr id="6" name="Dian numeron paikkamerkki 5"/>
          <p:cNvSpPr>
            <a:spLocks noGrp="1"/>
          </p:cNvSpPr>
          <p:nvPr>
            <p:ph type="sldNum" sz="quarter" idx="4"/>
          </p:nvPr>
        </p:nvSpPr>
        <p:spPr>
          <a:xfrm>
            <a:off x="6553200" y="4571139"/>
            <a:ext cx="2133600" cy="273844"/>
          </a:xfrm>
          <a:prstGeom prst="rect">
            <a:avLst/>
          </a:prstGeom>
        </p:spPr>
        <p:txBody>
          <a:bodyPr vert="horz" lIns="91440" tIns="45720" rIns="91440" bIns="45720" rtlCol="0" anchor="ctr"/>
          <a:lstStyle>
            <a:lvl1pPr algn="r">
              <a:defRPr sz="1200">
                <a:solidFill>
                  <a:schemeClr val="tx1">
                    <a:tint val="75000"/>
                  </a:schemeClr>
                </a:solidFill>
                <a:latin typeface="Arial"/>
                <a:cs typeface="Arial"/>
              </a:defRPr>
            </a:lvl1pPr>
          </a:lstStyle>
          <a:p>
            <a:fld id="{E90ECEFE-9EBE-5C48-AEF1-069F6E23D443}" type="slidenum">
              <a:rPr lang="fi-FI" smtClean="0"/>
              <a:pPr/>
              <a:t>‹#›</a:t>
            </a:fld>
            <a:endParaRPr lang="fi-FI" dirty="0"/>
          </a:p>
        </p:txBody>
      </p:sp>
    </p:spTree>
    <p:extLst>
      <p:ext uri="{BB962C8B-B14F-4D97-AF65-F5344CB8AC3E}">
        <p14:creationId xmlns:p14="http://schemas.microsoft.com/office/powerpoint/2010/main" val="24196227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4" r:id="rId5"/>
    <p:sldLayoutId id="2147483655" r:id="rId6"/>
    <p:sldLayoutId id="2147483656" r:id="rId7"/>
    <p:sldLayoutId id="2147483660" r:id="rId8"/>
    <p:sldLayoutId id="2147483651" r:id="rId9"/>
    <p:sldLayoutId id="2147483659" r:id="rId10"/>
    <p:sldLayoutId id="2147483658" r:id="rId11"/>
  </p:sldLayoutIdLst>
  <p:hf hdr="0"/>
  <p:txStyles>
    <p:titleStyle>
      <a:lvl1pPr algn="l" defTabSz="457200" rtl="0" eaLnBrk="1" latinLnBrk="0" hangingPunct="1">
        <a:spcBef>
          <a:spcPct val="0"/>
        </a:spcBef>
        <a:buNone/>
        <a:defRPr sz="2400" b="1" kern="1200">
          <a:solidFill>
            <a:schemeClr val="tx1"/>
          </a:solidFill>
          <a:latin typeface="Arial"/>
          <a:ea typeface="+mj-ea"/>
          <a:cs typeface="Arial"/>
        </a:defRPr>
      </a:lvl1pPr>
    </p:titleStyle>
    <p:bodyStyle>
      <a:lvl1pPr marL="0" indent="0" algn="l" defTabSz="457200" rtl="0" eaLnBrk="1" latinLnBrk="0" hangingPunct="1">
        <a:spcBef>
          <a:spcPct val="20000"/>
        </a:spcBef>
        <a:buFont typeface="Arial"/>
        <a:buNone/>
        <a:defRPr sz="2000" kern="1200">
          <a:solidFill>
            <a:schemeClr val="tx1"/>
          </a:solidFill>
          <a:latin typeface="Arial"/>
          <a:ea typeface="+mn-ea"/>
          <a:cs typeface="Arial"/>
        </a:defRPr>
      </a:lvl1pPr>
      <a:lvl2pPr marL="270000" indent="-180000" algn="l" defTabSz="457200" rtl="0" eaLnBrk="1" latinLnBrk="0" hangingPunct="1">
        <a:spcBef>
          <a:spcPct val="20000"/>
        </a:spcBef>
        <a:buClr>
          <a:schemeClr val="accent4"/>
        </a:buClr>
        <a:buFont typeface="Arial"/>
        <a:buChar char="•"/>
        <a:defRPr sz="1800" kern="1200">
          <a:solidFill>
            <a:schemeClr val="tx1"/>
          </a:solidFill>
          <a:latin typeface="Arial"/>
          <a:ea typeface="+mn-ea"/>
          <a:cs typeface="Arial"/>
        </a:defRPr>
      </a:lvl2pPr>
      <a:lvl3pPr marL="648000" indent="-180000" algn="l" defTabSz="457200" rtl="0" eaLnBrk="1" latinLnBrk="0" hangingPunct="1">
        <a:spcBef>
          <a:spcPct val="20000"/>
        </a:spcBef>
        <a:buClr>
          <a:schemeClr val="accent4"/>
        </a:buClr>
        <a:buFont typeface="Arial"/>
        <a:buChar char="•"/>
        <a:defRPr sz="1800" kern="1200">
          <a:solidFill>
            <a:schemeClr val="tx1"/>
          </a:solidFill>
          <a:latin typeface="Arial"/>
          <a:ea typeface="+mn-ea"/>
          <a:cs typeface="Arial"/>
        </a:defRPr>
      </a:lvl3pPr>
      <a:lvl4pPr marL="1080000" indent="-180000" algn="l" defTabSz="457200" rtl="0" eaLnBrk="1" latinLnBrk="0" hangingPunct="1">
        <a:spcBef>
          <a:spcPct val="20000"/>
        </a:spcBef>
        <a:buClr>
          <a:schemeClr val="accent4"/>
        </a:buClr>
        <a:buFont typeface="Arial"/>
        <a:buChar char="•"/>
        <a:defRPr sz="1800" kern="1200">
          <a:solidFill>
            <a:schemeClr val="tx1"/>
          </a:solidFill>
          <a:latin typeface="Arial"/>
          <a:ea typeface="+mn-ea"/>
          <a:cs typeface="Arial"/>
        </a:defRPr>
      </a:lvl4pPr>
      <a:lvl5pPr marL="1440000" indent="-180000" algn="l" defTabSz="457200" rtl="0" eaLnBrk="1" latinLnBrk="0" hangingPunct="1">
        <a:spcBef>
          <a:spcPct val="20000"/>
        </a:spcBef>
        <a:buClr>
          <a:schemeClr val="accent4"/>
        </a:buClr>
        <a:buFont typeface="Arial"/>
        <a:buChar char="•"/>
        <a:defRPr sz="18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i-FI"/>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AE43ACE-A491-CBD6-B8DD-CF0F9336C4CD}"/>
              </a:ext>
            </a:extLst>
          </p:cNvPr>
          <p:cNvSpPr>
            <a:spLocks noGrp="1"/>
          </p:cNvSpPr>
          <p:nvPr>
            <p:ph type="ctrTitle"/>
          </p:nvPr>
        </p:nvSpPr>
        <p:spPr/>
        <p:txBody>
          <a:bodyPr>
            <a:normAutofit/>
          </a:bodyPr>
          <a:lstStyle/>
          <a:p>
            <a:r>
              <a:rPr lang="fi-FI" dirty="0"/>
              <a:t>”Marin ja Riikan kyselytunti”</a:t>
            </a:r>
          </a:p>
        </p:txBody>
      </p:sp>
      <p:sp>
        <p:nvSpPr>
          <p:cNvPr id="3" name="Päivämäärän paikkamerkki 2">
            <a:extLst>
              <a:ext uri="{FF2B5EF4-FFF2-40B4-BE49-F238E27FC236}">
                <a16:creationId xmlns:a16="http://schemas.microsoft.com/office/drawing/2014/main" id="{88A27E82-047D-6464-71B4-9864D42D2DCF}"/>
              </a:ext>
            </a:extLst>
          </p:cNvPr>
          <p:cNvSpPr>
            <a:spLocks noGrp="1"/>
          </p:cNvSpPr>
          <p:nvPr>
            <p:ph type="dt" sz="half" idx="10"/>
          </p:nvPr>
        </p:nvSpPr>
        <p:spPr/>
        <p:txBody>
          <a:bodyPr/>
          <a:lstStyle/>
          <a:p>
            <a:fld id="{77B9DEA6-C207-1640-AAF9-9DA3C813F02E}" type="datetime3">
              <a:rPr lang="fi-FI" smtClean="0"/>
              <a:t>14/11/24</a:t>
            </a:fld>
            <a:endParaRPr lang="fi-FI"/>
          </a:p>
        </p:txBody>
      </p:sp>
      <p:sp>
        <p:nvSpPr>
          <p:cNvPr id="4" name="Alatunnisteen paikkamerkki 3">
            <a:extLst>
              <a:ext uri="{FF2B5EF4-FFF2-40B4-BE49-F238E27FC236}">
                <a16:creationId xmlns:a16="http://schemas.microsoft.com/office/drawing/2014/main" id="{72C4F745-9B2E-A29B-187E-FBC8CE423CF9}"/>
              </a:ext>
            </a:extLst>
          </p:cNvPr>
          <p:cNvSpPr>
            <a:spLocks noGrp="1"/>
          </p:cNvSpPr>
          <p:nvPr>
            <p:ph type="ftr" sz="quarter" idx="11"/>
          </p:nvPr>
        </p:nvSpPr>
        <p:spPr/>
        <p:txBody>
          <a:bodyPr/>
          <a:lstStyle/>
          <a:p>
            <a:r>
              <a:rPr lang="fi-FI"/>
              <a:t>oppisopimus.fi</a:t>
            </a:r>
          </a:p>
        </p:txBody>
      </p:sp>
      <p:sp>
        <p:nvSpPr>
          <p:cNvPr id="5" name="Dian numeron paikkamerkki 4">
            <a:extLst>
              <a:ext uri="{FF2B5EF4-FFF2-40B4-BE49-F238E27FC236}">
                <a16:creationId xmlns:a16="http://schemas.microsoft.com/office/drawing/2014/main" id="{0694D840-AE32-D525-8287-EBE0B69C072E}"/>
              </a:ext>
            </a:extLst>
          </p:cNvPr>
          <p:cNvSpPr>
            <a:spLocks noGrp="1"/>
          </p:cNvSpPr>
          <p:nvPr>
            <p:ph type="sldNum" sz="quarter" idx="12"/>
          </p:nvPr>
        </p:nvSpPr>
        <p:spPr/>
        <p:txBody>
          <a:bodyPr/>
          <a:lstStyle/>
          <a:p>
            <a:fld id="{E90ECEFE-9EBE-5C48-AEF1-069F6E23D443}" type="slidenum">
              <a:rPr lang="fi-FI" smtClean="0"/>
              <a:t>1</a:t>
            </a:fld>
            <a:endParaRPr lang="fi-FI"/>
          </a:p>
        </p:txBody>
      </p:sp>
    </p:spTree>
    <p:extLst>
      <p:ext uri="{BB962C8B-B14F-4D97-AF65-F5344CB8AC3E}">
        <p14:creationId xmlns:p14="http://schemas.microsoft.com/office/powerpoint/2010/main" val="33039197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21EE649-0CF2-59B0-E566-32771E6E7667}"/>
              </a:ext>
            </a:extLst>
          </p:cNvPr>
          <p:cNvSpPr>
            <a:spLocks noGrp="1"/>
          </p:cNvSpPr>
          <p:nvPr>
            <p:ph type="title"/>
          </p:nvPr>
        </p:nvSpPr>
        <p:spPr/>
        <p:txBody>
          <a:bodyPr/>
          <a:lstStyle/>
          <a:p>
            <a:r>
              <a:rPr lang="fi-FI" dirty="0">
                <a:solidFill>
                  <a:schemeClr val="accent3"/>
                </a:solidFill>
              </a:rPr>
              <a:t>Työpaikan edellytykset oppisopimuskoulutukseen</a:t>
            </a:r>
          </a:p>
        </p:txBody>
      </p:sp>
      <p:sp>
        <p:nvSpPr>
          <p:cNvPr id="3" name="Sisällön paikkamerkki 2">
            <a:extLst>
              <a:ext uri="{FF2B5EF4-FFF2-40B4-BE49-F238E27FC236}">
                <a16:creationId xmlns:a16="http://schemas.microsoft.com/office/drawing/2014/main" id="{BF6D1B17-43DC-234E-B951-DACBD209463B}"/>
              </a:ext>
            </a:extLst>
          </p:cNvPr>
          <p:cNvSpPr>
            <a:spLocks noGrp="1"/>
          </p:cNvSpPr>
          <p:nvPr>
            <p:ph idx="1"/>
          </p:nvPr>
        </p:nvSpPr>
        <p:spPr/>
        <p:txBody>
          <a:bodyPr>
            <a:normAutofit/>
          </a:bodyPr>
          <a:lstStyle/>
          <a:p>
            <a:pPr marL="342900" indent="-342900">
              <a:buFont typeface="Arial" panose="020B0604020202020204" pitchFamily="34" charset="0"/>
              <a:buChar char="•"/>
            </a:pPr>
            <a:r>
              <a:rPr lang="fi-FI" dirty="0"/>
              <a:t>Millä tasolla työpaikan turvallisuus varmistettava (jokaisen oppisopimuksen/opiskelijan osalta erikseen vai työpaikkatasolla) ja mitä varmistaminen sisältää minimissään? Jos alaikäinen, pitääkö lähettää AVI-ilmoituksen myös oppisopimusopiskelijan kohdalla?</a:t>
            </a:r>
          </a:p>
          <a:p>
            <a:pPr marL="342900" indent="-342900">
              <a:buFont typeface="Arial" panose="020B0604020202020204" pitchFamily="34" charset="0"/>
              <a:buChar char="•"/>
            </a:pPr>
            <a:endParaRPr lang="fi-FI" dirty="0"/>
          </a:p>
        </p:txBody>
      </p:sp>
      <p:sp>
        <p:nvSpPr>
          <p:cNvPr id="4" name="Päivämäärän paikkamerkki 3">
            <a:extLst>
              <a:ext uri="{FF2B5EF4-FFF2-40B4-BE49-F238E27FC236}">
                <a16:creationId xmlns:a16="http://schemas.microsoft.com/office/drawing/2014/main" id="{46A1984A-2B4B-6378-93F0-E91012761328}"/>
              </a:ext>
            </a:extLst>
          </p:cNvPr>
          <p:cNvSpPr>
            <a:spLocks noGrp="1"/>
          </p:cNvSpPr>
          <p:nvPr>
            <p:ph type="dt" sz="half" idx="10"/>
          </p:nvPr>
        </p:nvSpPr>
        <p:spPr/>
        <p:txBody>
          <a:bodyPr/>
          <a:lstStyle/>
          <a:p>
            <a:fld id="{D697E60B-ED85-9D4E-B1D5-4A0C6C69C367}" type="datetime3">
              <a:rPr lang="fi-FI" smtClean="0"/>
              <a:t>14/11/24</a:t>
            </a:fld>
            <a:endParaRPr lang="fi-FI"/>
          </a:p>
        </p:txBody>
      </p:sp>
      <p:sp>
        <p:nvSpPr>
          <p:cNvPr id="5" name="Alatunnisteen paikkamerkki 4">
            <a:extLst>
              <a:ext uri="{FF2B5EF4-FFF2-40B4-BE49-F238E27FC236}">
                <a16:creationId xmlns:a16="http://schemas.microsoft.com/office/drawing/2014/main" id="{E27C8954-A098-EB95-D166-B1E8BB16E87F}"/>
              </a:ext>
            </a:extLst>
          </p:cNvPr>
          <p:cNvSpPr>
            <a:spLocks noGrp="1"/>
          </p:cNvSpPr>
          <p:nvPr>
            <p:ph type="ftr" sz="quarter" idx="11"/>
          </p:nvPr>
        </p:nvSpPr>
        <p:spPr/>
        <p:txBody>
          <a:bodyPr/>
          <a:lstStyle/>
          <a:p>
            <a:r>
              <a:rPr lang="fi-FI"/>
              <a:t>oppisopimus.fi</a:t>
            </a:r>
          </a:p>
        </p:txBody>
      </p:sp>
      <p:sp>
        <p:nvSpPr>
          <p:cNvPr id="6" name="Dian numeron paikkamerkki 5">
            <a:extLst>
              <a:ext uri="{FF2B5EF4-FFF2-40B4-BE49-F238E27FC236}">
                <a16:creationId xmlns:a16="http://schemas.microsoft.com/office/drawing/2014/main" id="{B91A43E6-F5D7-659E-8B1F-5161F89EF3BB}"/>
              </a:ext>
            </a:extLst>
          </p:cNvPr>
          <p:cNvSpPr>
            <a:spLocks noGrp="1"/>
          </p:cNvSpPr>
          <p:nvPr>
            <p:ph type="sldNum" sz="quarter" idx="12"/>
          </p:nvPr>
        </p:nvSpPr>
        <p:spPr/>
        <p:txBody>
          <a:bodyPr/>
          <a:lstStyle/>
          <a:p>
            <a:fld id="{E90ECEFE-9EBE-5C48-AEF1-069F6E23D443}" type="slidenum">
              <a:rPr lang="fi-FI" smtClean="0"/>
              <a:t>2</a:t>
            </a:fld>
            <a:endParaRPr lang="fi-FI"/>
          </a:p>
        </p:txBody>
      </p:sp>
    </p:spTree>
    <p:extLst>
      <p:ext uri="{BB962C8B-B14F-4D97-AF65-F5344CB8AC3E}">
        <p14:creationId xmlns:p14="http://schemas.microsoft.com/office/powerpoint/2010/main" val="35936673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21EE649-0CF2-59B0-E566-32771E6E7667}"/>
              </a:ext>
            </a:extLst>
          </p:cNvPr>
          <p:cNvSpPr>
            <a:spLocks noGrp="1"/>
          </p:cNvSpPr>
          <p:nvPr>
            <p:ph type="title"/>
          </p:nvPr>
        </p:nvSpPr>
        <p:spPr/>
        <p:txBody>
          <a:bodyPr/>
          <a:lstStyle/>
          <a:p>
            <a:r>
              <a:rPr lang="fi-FI" dirty="0">
                <a:solidFill>
                  <a:schemeClr val="accent3"/>
                </a:solidFill>
              </a:rPr>
              <a:t>Työ- ja koeaika</a:t>
            </a:r>
          </a:p>
        </p:txBody>
      </p:sp>
      <p:sp>
        <p:nvSpPr>
          <p:cNvPr id="3" name="Sisällön paikkamerkki 2">
            <a:extLst>
              <a:ext uri="{FF2B5EF4-FFF2-40B4-BE49-F238E27FC236}">
                <a16:creationId xmlns:a16="http://schemas.microsoft.com/office/drawing/2014/main" id="{BF6D1B17-43DC-234E-B951-DACBD209463B}"/>
              </a:ext>
            </a:extLst>
          </p:cNvPr>
          <p:cNvSpPr>
            <a:spLocks noGrp="1"/>
          </p:cNvSpPr>
          <p:nvPr>
            <p:ph idx="1"/>
          </p:nvPr>
        </p:nvSpPr>
        <p:spPr/>
        <p:txBody>
          <a:bodyPr>
            <a:normAutofit fontScale="92500" lnSpcReduction="20000"/>
          </a:bodyPr>
          <a:lstStyle/>
          <a:p>
            <a:pPr marL="342900" indent="-342900">
              <a:buFont typeface="Arial" panose="020B0604020202020204" pitchFamily="34" charset="0"/>
              <a:buChar char="•"/>
            </a:pPr>
            <a:r>
              <a:rPr lang="fi-FI" dirty="0"/>
              <a:t>Kerro oppisopimuksessa olevasta koeajasta!</a:t>
            </a:r>
          </a:p>
          <a:p>
            <a:pPr marL="342900" indent="-342900">
              <a:buFont typeface="Arial" panose="020B0604020202020204" pitchFamily="34" charset="0"/>
              <a:buChar char="•"/>
            </a:pPr>
            <a:r>
              <a:rPr lang="fi-FI" dirty="0"/>
              <a:t>Oppisopimusopiskelija työskentelee ketjun toimipisteessä, jossa oppisopimuksen lähipäivä sijoitetaan aina vapaapäivälle. Toisessa ketjun toimipisteessä näin ei toimita. Opiskelija saa koulutuspäivältä palkan. Saako opiskelijan vapaapäivän sijoittaa opiskelupäivälle työvuoroluettelossa? Vakituisen henkilökunnan kohdalla koulutuspäivää ei koskaan sijoiteta vapaapäivälle, heidän mennessä johonkin koulutukseen. Sijoittelun takia opiskelijalle saattaa tulla jopa 14 vuorokauden putkia ilman vapaata. Koulutuspäiviä on kuukausittain. Entä jos opiskelija valittaa käytännöstä ja vetoaa siihen, ettei ole yhdenvertaisessa asemassa vakituisen henkilökunnan kanssa? Voiko työnantajalle tulla seurauksia?</a:t>
            </a:r>
          </a:p>
        </p:txBody>
      </p:sp>
      <p:sp>
        <p:nvSpPr>
          <p:cNvPr id="4" name="Päivämäärän paikkamerkki 3">
            <a:extLst>
              <a:ext uri="{FF2B5EF4-FFF2-40B4-BE49-F238E27FC236}">
                <a16:creationId xmlns:a16="http://schemas.microsoft.com/office/drawing/2014/main" id="{46A1984A-2B4B-6378-93F0-E91012761328}"/>
              </a:ext>
            </a:extLst>
          </p:cNvPr>
          <p:cNvSpPr>
            <a:spLocks noGrp="1"/>
          </p:cNvSpPr>
          <p:nvPr>
            <p:ph type="dt" sz="half" idx="10"/>
          </p:nvPr>
        </p:nvSpPr>
        <p:spPr/>
        <p:txBody>
          <a:bodyPr/>
          <a:lstStyle/>
          <a:p>
            <a:fld id="{D697E60B-ED85-9D4E-B1D5-4A0C6C69C367}" type="datetime3">
              <a:rPr lang="fi-FI" smtClean="0"/>
              <a:t>14/11/24</a:t>
            </a:fld>
            <a:endParaRPr lang="fi-FI"/>
          </a:p>
        </p:txBody>
      </p:sp>
      <p:sp>
        <p:nvSpPr>
          <p:cNvPr id="5" name="Alatunnisteen paikkamerkki 4">
            <a:extLst>
              <a:ext uri="{FF2B5EF4-FFF2-40B4-BE49-F238E27FC236}">
                <a16:creationId xmlns:a16="http://schemas.microsoft.com/office/drawing/2014/main" id="{E27C8954-A098-EB95-D166-B1E8BB16E87F}"/>
              </a:ext>
            </a:extLst>
          </p:cNvPr>
          <p:cNvSpPr>
            <a:spLocks noGrp="1"/>
          </p:cNvSpPr>
          <p:nvPr>
            <p:ph type="ftr" sz="quarter" idx="11"/>
          </p:nvPr>
        </p:nvSpPr>
        <p:spPr/>
        <p:txBody>
          <a:bodyPr/>
          <a:lstStyle/>
          <a:p>
            <a:r>
              <a:rPr lang="fi-FI"/>
              <a:t>oppisopimus.fi</a:t>
            </a:r>
          </a:p>
        </p:txBody>
      </p:sp>
      <p:sp>
        <p:nvSpPr>
          <p:cNvPr id="6" name="Dian numeron paikkamerkki 5">
            <a:extLst>
              <a:ext uri="{FF2B5EF4-FFF2-40B4-BE49-F238E27FC236}">
                <a16:creationId xmlns:a16="http://schemas.microsoft.com/office/drawing/2014/main" id="{B91A43E6-F5D7-659E-8B1F-5161F89EF3BB}"/>
              </a:ext>
            </a:extLst>
          </p:cNvPr>
          <p:cNvSpPr>
            <a:spLocks noGrp="1"/>
          </p:cNvSpPr>
          <p:nvPr>
            <p:ph type="sldNum" sz="quarter" idx="12"/>
          </p:nvPr>
        </p:nvSpPr>
        <p:spPr/>
        <p:txBody>
          <a:bodyPr/>
          <a:lstStyle/>
          <a:p>
            <a:fld id="{E90ECEFE-9EBE-5C48-AEF1-069F6E23D443}" type="slidenum">
              <a:rPr lang="fi-FI" smtClean="0"/>
              <a:t>3</a:t>
            </a:fld>
            <a:endParaRPr lang="fi-FI"/>
          </a:p>
        </p:txBody>
      </p:sp>
    </p:spTree>
    <p:extLst>
      <p:ext uri="{BB962C8B-B14F-4D97-AF65-F5344CB8AC3E}">
        <p14:creationId xmlns:p14="http://schemas.microsoft.com/office/powerpoint/2010/main" val="10869582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21EE649-0CF2-59B0-E566-32771E6E7667}"/>
              </a:ext>
            </a:extLst>
          </p:cNvPr>
          <p:cNvSpPr>
            <a:spLocks noGrp="1"/>
          </p:cNvSpPr>
          <p:nvPr>
            <p:ph type="title"/>
          </p:nvPr>
        </p:nvSpPr>
        <p:spPr/>
        <p:txBody>
          <a:bodyPr/>
          <a:lstStyle/>
          <a:p>
            <a:r>
              <a:rPr lang="fi-FI" dirty="0">
                <a:solidFill>
                  <a:schemeClr val="accent3"/>
                </a:solidFill>
              </a:rPr>
              <a:t>Monityönantajainen oppisopimus</a:t>
            </a:r>
          </a:p>
        </p:txBody>
      </p:sp>
      <p:sp>
        <p:nvSpPr>
          <p:cNvPr id="3" name="Sisällön paikkamerkki 2">
            <a:extLst>
              <a:ext uri="{FF2B5EF4-FFF2-40B4-BE49-F238E27FC236}">
                <a16:creationId xmlns:a16="http://schemas.microsoft.com/office/drawing/2014/main" id="{BF6D1B17-43DC-234E-B951-DACBD209463B}"/>
              </a:ext>
            </a:extLst>
          </p:cNvPr>
          <p:cNvSpPr>
            <a:spLocks noGrp="1"/>
          </p:cNvSpPr>
          <p:nvPr>
            <p:ph idx="1"/>
          </p:nvPr>
        </p:nvSpPr>
        <p:spPr/>
        <p:txBody>
          <a:bodyPr>
            <a:normAutofit/>
          </a:bodyPr>
          <a:lstStyle/>
          <a:p>
            <a:pPr marL="342900" indent="-342900">
              <a:buFont typeface="Arial" panose="020B0604020202020204" pitchFamily="34" charset="0"/>
              <a:buChar char="•"/>
            </a:pPr>
            <a:r>
              <a:rPr lang="fi-FI" dirty="0"/>
              <a:t>Kahden työnantajan yhteinen oppisopimus. 1. työnantajalla 20 tuntia viikossa töitä ja 2. työnantajalla 15 tuntia viikossa töitä. Sama tutkinto, samat tutkinnon osat. Riittääkö oppisopimuksen lisätietoihin (ja </a:t>
            </a:r>
            <a:r>
              <a:rPr lang="fi-FI" dirty="0" err="1"/>
              <a:t>HOKSiin</a:t>
            </a:r>
            <a:r>
              <a:rPr lang="fi-FI" dirty="0"/>
              <a:t>) kirjoitetut tarkentavat tiedot?</a:t>
            </a:r>
          </a:p>
        </p:txBody>
      </p:sp>
      <p:sp>
        <p:nvSpPr>
          <p:cNvPr id="4" name="Päivämäärän paikkamerkki 3">
            <a:extLst>
              <a:ext uri="{FF2B5EF4-FFF2-40B4-BE49-F238E27FC236}">
                <a16:creationId xmlns:a16="http://schemas.microsoft.com/office/drawing/2014/main" id="{46A1984A-2B4B-6378-93F0-E91012761328}"/>
              </a:ext>
            </a:extLst>
          </p:cNvPr>
          <p:cNvSpPr>
            <a:spLocks noGrp="1"/>
          </p:cNvSpPr>
          <p:nvPr>
            <p:ph type="dt" sz="half" idx="10"/>
          </p:nvPr>
        </p:nvSpPr>
        <p:spPr/>
        <p:txBody>
          <a:bodyPr/>
          <a:lstStyle/>
          <a:p>
            <a:fld id="{D697E60B-ED85-9D4E-B1D5-4A0C6C69C367}" type="datetime3">
              <a:rPr lang="fi-FI" smtClean="0"/>
              <a:t>14/11/24</a:t>
            </a:fld>
            <a:endParaRPr lang="fi-FI"/>
          </a:p>
        </p:txBody>
      </p:sp>
      <p:sp>
        <p:nvSpPr>
          <p:cNvPr id="5" name="Alatunnisteen paikkamerkki 4">
            <a:extLst>
              <a:ext uri="{FF2B5EF4-FFF2-40B4-BE49-F238E27FC236}">
                <a16:creationId xmlns:a16="http://schemas.microsoft.com/office/drawing/2014/main" id="{E27C8954-A098-EB95-D166-B1E8BB16E87F}"/>
              </a:ext>
            </a:extLst>
          </p:cNvPr>
          <p:cNvSpPr>
            <a:spLocks noGrp="1"/>
          </p:cNvSpPr>
          <p:nvPr>
            <p:ph type="ftr" sz="quarter" idx="11"/>
          </p:nvPr>
        </p:nvSpPr>
        <p:spPr/>
        <p:txBody>
          <a:bodyPr/>
          <a:lstStyle/>
          <a:p>
            <a:r>
              <a:rPr lang="fi-FI"/>
              <a:t>oppisopimus.fi</a:t>
            </a:r>
          </a:p>
        </p:txBody>
      </p:sp>
      <p:sp>
        <p:nvSpPr>
          <p:cNvPr id="6" name="Dian numeron paikkamerkki 5">
            <a:extLst>
              <a:ext uri="{FF2B5EF4-FFF2-40B4-BE49-F238E27FC236}">
                <a16:creationId xmlns:a16="http://schemas.microsoft.com/office/drawing/2014/main" id="{B91A43E6-F5D7-659E-8B1F-5161F89EF3BB}"/>
              </a:ext>
            </a:extLst>
          </p:cNvPr>
          <p:cNvSpPr>
            <a:spLocks noGrp="1"/>
          </p:cNvSpPr>
          <p:nvPr>
            <p:ph type="sldNum" sz="quarter" idx="12"/>
          </p:nvPr>
        </p:nvSpPr>
        <p:spPr/>
        <p:txBody>
          <a:bodyPr/>
          <a:lstStyle/>
          <a:p>
            <a:fld id="{E90ECEFE-9EBE-5C48-AEF1-069F6E23D443}" type="slidenum">
              <a:rPr lang="fi-FI" smtClean="0"/>
              <a:t>4</a:t>
            </a:fld>
            <a:endParaRPr lang="fi-FI"/>
          </a:p>
        </p:txBody>
      </p:sp>
    </p:spTree>
    <p:extLst>
      <p:ext uri="{BB962C8B-B14F-4D97-AF65-F5344CB8AC3E}">
        <p14:creationId xmlns:p14="http://schemas.microsoft.com/office/powerpoint/2010/main" val="21744687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21EE649-0CF2-59B0-E566-32771E6E7667}"/>
              </a:ext>
            </a:extLst>
          </p:cNvPr>
          <p:cNvSpPr>
            <a:spLocks noGrp="1"/>
          </p:cNvSpPr>
          <p:nvPr>
            <p:ph type="title"/>
          </p:nvPr>
        </p:nvSpPr>
        <p:spPr/>
        <p:txBody>
          <a:bodyPr/>
          <a:lstStyle/>
          <a:p>
            <a:r>
              <a:rPr lang="fi-FI" dirty="0">
                <a:solidFill>
                  <a:schemeClr val="accent3"/>
                </a:solidFill>
              </a:rPr>
              <a:t>Oppisopimuksen muutokset</a:t>
            </a:r>
          </a:p>
        </p:txBody>
      </p:sp>
      <p:sp>
        <p:nvSpPr>
          <p:cNvPr id="3" name="Sisällön paikkamerkki 2">
            <a:extLst>
              <a:ext uri="{FF2B5EF4-FFF2-40B4-BE49-F238E27FC236}">
                <a16:creationId xmlns:a16="http://schemas.microsoft.com/office/drawing/2014/main" id="{BF6D1B17-43DC-234E-B951-DACBD209463B}"/>
              </a:ext>
            </a:extLst>
          </p:cNvPr>
          <p:cNvSpPr>
            <a:spLocks noGrp="1"/>
          </p:cNvSpPr>
          <p:nvPr>
            <p:ph idx="1"/>
          </p:nvPr>
        </p:nvSpPr>
        <p:spPr/>
        <p:txBody>
          <a:bodyPr>
            <a:normAutofit/>
          </a:bodyPr>
          <a:lstStyle/>
          <a:p>
            <a:pPr marL="342900" indent="-342900">
              <a:buFont typeface="Arial" panose="020B0604020202020204" pitchFamily="34" charset="0"/>
              <a:buChar char="•"/>
            </a:pPr>
            <a:r>
              <a:rPr lang="fi-FI" dirty="0"/>
              <a:t>Voiko oppisopimuksen päättää työnantajan ja opiskelijan kanssa sopien ennen sovittua päättymispäivää ilman purkamista/valmistumista?</a:t>
            </a:r>
          </a:p>
          <a:p>
            <a:pPr marL="342900" indent="-342900">
              <a:buFont typeface="Arial" panose="020B0604020202020204" pitchFamily="34" charset="0"/>
              <a:buChar char="•"/>
            </a:pPr>
            <a:r>
              <a:rPr lang="fi-FI" dirty="0"/>
              <a:t>Opiskelija on otettu opiskelijaksi suorittamaan oppisopimuksella yhtä tutkinnon osaa. Opiskelija irtisanoutuu työstään ja oppisopimus purkautuu. Onko näissä tilanteissa koulutuksen järjestäjän järjestettävä opiskelijalle mahdollisuus hankkia muulla tavoin henkilökohtaisen osaamisen kehittämissuunnitelman mukainen tavoitteeksi asetettu osaaminen? Tarvitaanko näissä tilanteissa opiskelijalta kirjallinen ilmoitus opiskeluoikeuden päättämiseksi?</a:t>
            </a:r>
          </a:p>
        </p:txBody>
      </p:sp>
      <p:sp>
        <p:nvSpPr>
          <p:cNvPr id="4" name="Päivämäärän paikkamerkki 3">
            <a:extLst>
              <a:ext uri="{FF2B5EF4-FFF2-40B4-BE49-F238E27FC236}">
                <a16:creationId xmlns:a16="http://schemas.microsoft.com/office/drawing/2014/main" id="{46A1984A-2B4B-6378-93F0-E91012761328}"/>
              </a:ext>
            </a:extLst>
          </p:cNvPr>
          <p:cNvSpPr>
            <a:spLocks noGrp="1"/>
          </p:cNvSpPr>
          <p:nvPr>
            <p:ph type="dt" sz="half" idx="10"/>
          </p:nvPr>
        </p:nvSpPr>
        <p:spPr/>
        <p:txBody>
          <a:bodyPr/>
          <a:lstStyle/>
          <a:p>
            <a:fld id="{D697E60B-ED85-9D4E-B1D5-4A0C6C69C367}" type="datetime3">
              <a:rPr lang="fi-FI" smtClean="0"/>
              <a:t>14/11/24</a:t>
            </a:fld>
            <a:endParaRPr lang="fi-FI"/>
          </a:p>
        </p:txBody>
      </p:sp>
      <p:sp>
        <p:nvSpPr>
          <p:cNvPr id="5" name="Alatunnisteen paikkamerkki 4">
            <a:extLst>
              <a:ext uri="{FF2B5EF4-FFF2-40B4-BE49-F238E27FC236}">
                <a16:creationId xmlns:a16="http://schemas.microsoft.com/office/drawing/2014/main" id="{E27C8954-A098-EB95-D166-B1E8BB16E87F}"/>
              </a:ext>
            </a:extLst>
          </p:cNvPr>
          <p:cNvSpPr>
            <a:spLocks noGrp="1"/>
          </p:cNvSpPr>
          <p:nvPr>
            <p:ph type="ftr" sz="quarter" idx="11"/>
          </p:nvPr>
        </p:nvSpPr>
        <p:spPr/>
        <p:txBody>
          <a:bodyPr/>
          <a:lstStyle/>
          <a:p>
            <a:r>
              <a:rPr lang="fi-FI"/>
              <a:t>oppisopimus.fi</a:t>
            </a:r>
          </a:p>
        </p:txBody>
      </p:sp>
      <p:sp>
        <p:nvSpPr>
          <p:cNvPr id="6" name="Dian numeron paikkamerkki 5">
            <a:extLst>
              <a:ext uri="{FF2B5EF4-FFF2-40B4-BE49-F238E27FC236}">
                <a16:creationId xmlns:a16="http://schemas.microsoft.com/office/drawing/2014/main" id="{B91A43E6-F5D7-659E-8B1F-5161F89EF3BB}"/>
              </a:ext>
            </a:extLst>
          </p:cNvPr>
          <p:cNvSpPr>
            <a:spLocks noGrp="1"/>
          </p:cNvSpPr>
          <p:nvPr>
            <p:ph type="sldNum" sz="quarter" idx="12"/>
          </p:nvPr>
        </p:nvSpPr>
        <p:spPr/>
        <p:txBody>
          <a:bodyPr/>
          <a:lstStyle/>
          <a:p>
            <a:fld id="{E90ECEFE-9EBE-5C48-AEF1-069F6E23D443}" type="slidenum">
              <a:rPr lang="fi-FI" smtClean="0"/>
              <a:t>5</a:t>
            </a:fld>
            <a:endParaRPr lang="fi-FI"/>
          </a:p>
        </p:txBody>
      </p:sp>
    </p:spTree>
    <p:extLst>
      <p:ext uri="{BB962C8B-B14F-4D97-AF65-F5344CB8AC3E}">
        <p14:creationId xmlns:p14="http://schemas.microsoft.com/office/powerpoint/2010/main" val="36257457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21EE649-0CF2-59B0-E566-32771E6E7667}"/>
              </a:ext>
            </a:extLst>
          </p:cNvPr>
          <p:cNvSpPr>
            <a:spLocks noGrp="1"/>
          </p:cNvSpPr>
          <p:nvPr>
            <p:ph type="title"/>
          </p:nvPr>
        </p:nvSpPr>
        <p:spPr/>
        <p:txBody>
          <a:bodyPr/>
          <a:lstStyle/>
          <a:p>
            <a:r>
              <a:rPr lang="fi-FI" dirty="0">
                <a:solidFill>
                  <a:schemeClr val="accent3"/>
                </a:solidFill>
              </a:rPr>
              <a:t>Oppisopimuksen muutokset</a:t>
            </a:r>
          </a:p>
        </p:txBody>
      </p:sp>
      <p:sp>
        <p:nvSpPr>
          <p:cNvPr id="3" name="Sisällön paikkamerkki 2">
            <a:extLst>
              <a:ext uri="{FF2B5EF4-FFF2-40B4-BE49-F238E27FC236}">
                <a16:creationId xmlns:a16="http://schemas.microsoft.com/office/drawing/2014/main" id="{BF6D1B17-43DC-234E-B951-DACBD209463B}"/>
              </a:ext>
            </a:extLst>
          </p:cNvPr>
          <p:cNvSpPr>
            <a:spLocks noGrp="1"/>
          </p:cNvSpPr>
          <p:nvPr>
            <p:ph idx="1"/>
          </p:nvPr>
        </p:nvSpPr>
        <p:spPr/>
        <p:txBody>
          <a:bodyPr>
            <a:normAutofit fontScale="92500" lnSpcReduction="20000"/>
          </a:bodyPr>
          <a:lstStyle/>
          <a:p>
            <a:pPr marL="342900" indent="-342900">
              <a:buFont typeface="Arial" panose="020B0604020202020204" pitchFamily="34" charset="0"/>
              <a:buChar char="•"/>
            </a:pPr>
            <a:r>
              <a:rPr lang="fi-FI" dirty="0"/>
              <a:t>Case parturi-kampaamot: oppisopimuksen purku “tuotannollis-taloudellisista” syistä. Miten tällaisessa tapauksessa takaisinottovelvollisuus? </a:t>
            </a:r>
            <a:r>
              <a:rPr lang="fi-FI" dirty="0" err="1"/>
              <a:t>TuTa</a:t>
            </a:r>
            <a:r>
              <a:rPr lang="fi-FI" dirty="0"/>
              <a:t>-syytä käytetty mahdollisesti eroon pääsemisessä hankalaksi koetusta työntekijästä. </a:t>
            </a:r>
          </a:p>
          <a:p>
            <a:pPr marL="342900" indent="-342900">
              <a:buFont typeface="Arial" panose="020B0604020202020204" pitchFamily="34" charset="0"/>
              <a:buChar char="•"/>
            </a:pPr>
            <a:r>
              <a:rPr lang="fi-FI" dirty="0"/>
              <a:t>Oppisopimuksen purkaminen: voiko työantaja kieltäytyä purkamasta oppisopimuksen ja työsuhteen vedoten oppisopimuksen määräaikaisuuteen jos opiskelijalla on a) toistaiseksi voimassa oleva työsuhde (</a:t>
            </a:r>
            <a:r>
              <a:rPr lang="fi-FI" dirty="0" err="1"/>
              <a:t>opson</a:t>
            </a:r>
            <a:r>
              <a:rPr lang="fi-FI" dirty="0"/>
              <a:t> taustalla)? b) määräaikainen työsopimus taustalla, joka päättyisi ennen oppisopimuksen päättymistä?  </a:t>
            </a:r>
          </a:p>
          <a:p>
            <a:pPr marL="358775"/>
            <a:r>
              <a:rPr lang="fi-FI" dirty="0"/>
              <a:t>Kumpi on velvoittavampi, oppisopimus vai työsopimus, jos tulee kiistaa irtisanomisesta, työajoista tms.? Mistä näihin mahdollisiin riitatilanteisiin haetaan ratkaisua?</a:t>
            </a:r>
          </a:p>
          <a:p>
            <a:pPr marL="342900" indent="-342900">
              <a:buFont typeface="Arial" panose="020B0604020202020204" pitchFamily="34" charset="0"/>
              <a:buChar char="•"/>
            </a:pPr>
            <a:endParaRPr lang="fi-FI" dirty="0"/>
          </a:p>
        </p:txBody>
      </p:sp>
      <p:sp>
        <p:nvSpPr>
          <p:cNvPr id="4" name="Päivämäärän paikkamerkki 3">
            <a:extLst>
              <a:ext uri="{FF2B5EF4-FFF2-40B4-BE49-F238E27FC236}">
                <a16:creationId xmlns:a16="http://schemas.microsoft.com/office/drawing/2014/main" id="{46A1984A-2B4B-6378-93F0-E91012761328}"/>
              </a:ext>
            </a:extLst>
          </p:cNvPr>
          <p:cNvSpPr>
            <a:spLocks noGrp="1"/>
          </p:cNvSpPr>
          <p:nvPr>
            <p:ph type="dt" sz="half" idx="10"/>
          </p:nvPr>
        </p:nvSpPr>
        <p:spPr/>
        <p:txBody>
          <a:bodyPr/>
          <a:lstStyle/>
          <a:p>
            <a:fld id="{D697E60B-ED85-9D4E-B1D5-4A0C6C69C367}" type="datetime3">
              <a:rPr lang="fi-FI" smtClean="0"/>
              <a:t>14/11/24</a:t>
            </a:fld>
            <a:endParaRPr lang="fi-FI"/>
          </a:p>
        </p:txBody>
      </p:sp>
      <p:sp>
        <p:nvSpPr>
          <p:cNvPr id="5" name="Alatunnisteen paikkamerkki 4">
            <a:extLst>
              <a:ext uri="{FF2B5EF4-FFF2-40B4-BE49-F238E27FC236}">
                <a16:creationId xmlns:a16="http://schemas.microsoft.com/office/drawing/2014/main" id="{E27C8954-A098-EB95-D166-B1E8BB16E87F}"/>
              </a:ext>
            </a:extLst>
          </p:cNvPr>
          <p:cNvSpPr>
            <a:spLocks noGrp="1"/>
          </p:cNvSpPr>
          <p:nvPr>
            <p:ph type="ftr" sz="quarter" idx="11"/>
          </p:nvPr>
        </p:nvSpPr>
        <p:spPr/>
        <p:txBody>
          <a:bodyPr/>
          <a:lstStyle/>
          <a:p>
            <a:r>
              <a:rPr lang="fi-FI"/>
              <a:t>oppisopimus.fi</a:t>
            </a:r>
          </a:p>
        </p:txBody>
      </p:sp>
      <p:sp>
        <p:nvSpPr>
          <p:cNvPr id="6" name="Dian numeron paikkamerkki 5">
            <a:extLst>
              <a:ext uri="{FF2B5EF4-FFF2-40B4-BE49-F238E27FC236}">
                <a16:creationId xmlns:a16="http://schemas.microsoft.com/office/drawing/2014/main" id="{B91A43E6-F5D7-659E-8B1F-5161F89EF3BB}"/>
              </a:ext>
            </a:extLst>
          </p:cNvPr>
          <p:cNvSpPr>
            <a:spLocks noGrp="1"/>
          </p:cNvSpPr>
          <p:nvPr>
            <p:ph type="sldNum" sz="quarter" idx="12"/>
          </p:nvPr>
        </p:nvSpPr>
        <p:spPr/>
        <p:txBody>
          <a:bodyPr/>
          <a:lstStyle/>
          <a:p>
            <a:fld id="{E90ECEFE-9EBE-5C48-AEF1-069F6E23D443}" type="slidenum">
              <a:rPr lang="fi-FI" smtClean="0"/>
              <a:t>6</a:t>
            </a:fld>
            <a:endParaRPr lang="fi-FI"/>
          </a:p>
        </p:txBody>
      </p:sp>
    </p:spTree>
    <p:extLst>
      <p:ext uri="{BB962C8B-B14F-4D97-AF65-F5344CB8AC3E}">
        <p14:creationId xmlns:p14="http://schemas.microsoft.com/office/powerpoint/2010/main" val="40921435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21EE649-0CF2-59B0-E566-32771E6E7667}"/>
              </a:ext>
            </a:extLst>
          </p:cNvPr>
          <p:cNvSpPr>
            <a:spLocks noGrp="1"/>
          </p:cNvSpPr>
          <p:nvPr>
            <p:ph type="title"/>
          </p:nvPr>
        </p:nvSpPr>
        <p:spPr/>
        <p:txBody>
          <a:bodyPr/>
          <a:lstStyle/>
          <a:p>
            <a:r>
              <a:rPr lang="fi-FI" dirty="0">
                <a:solidFill>
                  <a:schemeClr val="accent3"/>
                </a:solidFill>
              </a:rPr>
              <a:t>Oppisopimuksen muutokset</a:t>
            </a:r>
          </a:p>
        </p:txBody>
      </p:sp>
      <p:sp>
        <p:nvSpPr>
          <p:cNvPr id="3" name="Sisällön paikkamerkki 2">
            <a:extLst>
              <a:ext uri="{FF2B5EF4-FFF2-40B4-BE49-F238E27FC236}">
                <a16:creationId xmlns:a16="http://schemas.microsoft.com/office/drawing/2014/main" id="{BF6D1B17-43DC-234E-B951-DACBD209463B}"/>
              </a:ext>
            </a:extLst>
          </p:cNvPr>
          <p:cNvSpPr>
            <a:spLocks noGrp="1"/>
          </p:cNvSpPr>
          <p:nvPr>
            <p:ph idx="1"/>
          </p:nvPr>
        </p:nvSpPr>
        <p:spPr>
          <a:xfrm>
            <a:off x="457200" y="765811"/>
            <a:ext cx="8229600" cy="3266608"/>
          </a:xfrm>
        </p:spPr>
        <p:txBody>
          <a:bodyPr>
            <a:normAutofit fontScale="92500" lnSpcReduction="20000"/>
          </a:bodyPr>
          <a:lstStyle/>
          <a:p>
            <a:pPr marL="342900" indent="-342900">
              <a:buFont typeface="Arial" panose="020B0604020202020204" pitchFamily="34" charset="0"/>
              <a:buChar char="•"/>
            </a:pPr>
            <a:endParaRPr lang="fi-FI" dirty="0"/>
          </a:p>
          <a:p>
            <a:pPr marL="342900" indent="-342900">
              <a:buFont typeface="Arial" panose="020B0604020202020204" pitchFamily="34" charset="0"/>
              <a:buChar char="•"/>
            </a:pPr>
            <a:r>
              <a:rPr lang="fi-FI" dirty="0"/>
              <a:t>Liikkeenluovutuksessa vanhat työntekijät, työsopimukset, työehdot ja edut siirtyvät yleensä sellaisenaan uudelle työantajalle. </a:t>
            </a:r>
          </a:p>
          <a:p>
            <a:pPr marL="358775"/>
            <a:r>
              <a:rPr lang="fi-FI" dirty="0"/>
              <a:t>Miten menetellään oppisopimuksen kanssa? Jotkut koulutuksenjärjestäjät ovat ilmeisesti tulkinneet, että työsopimuksen siirtyessä sellaisenaan,  järjestelmässä olevaan oppisopimukseen voidaan vain vaihtaa uuden työantajan y-tunnus ja tehdä HOKS-päivitys (toki asiasta uuden työantajan kanssa sopien), eikä vanhaa oppisopimusta tarvitse erikseen purkaa ja tehdä uutta sopimusta. Toiset taas purkavat vanhan ja tekevät uuden oppisopimuksen. Mikä on OKM:n kanta asiaan, voidaanko näin toimia ja vain vaihtaa y-tunnus? Vai tarvitseeko teknisesti ihan purkaa vanha ja tehdä kokonaan uusi sopimus? </a:t>
            </a:r>
          </a:p>
          <a:p>
            <a:pPr marL="342900" indent="-342900">
              <a:buFont typeface="Arial" panose="020B0604020202020204" pitchFamily="34" charset="0"/>
              <a:buChar char="•"/>
            </a:pPr>
            <a:endParaRPr lang="fi-FI" dirty="0"/>
          </a:p>
        </p:txBody>
      </p:sp>
      <p:sp>
        <p:nvSpPr>
          <p:cNvPr id="4" name="Päivämäärän paikkamerkki 3">
            <a:extLst>
              <a:ext uri="{FF2B5EF4-FFF2-40B4-BE49-F238E27FC236}">
                <a16:creationId xmlns:a16="http://schemas.microsoft.com/office/drawing/2014/main" id="{46A1984A-2B4B-6378-93F0-E91012761328}"/>
              </a:ext>
            </a:extLst>
          </p:cNvPr>
          <p:cNvSpPr>
            <a:spLocks noGrp="1"/>
          </p:cNvSpPr>
          <p:nvPr>
            <p:ph type="dt" sz="half" idx="10"/>
          </p:nvPr>
        </p:nvSpPr>
        <p:spPr/>
        <p:txBody>
          <a:bodyPr/>
          <a:lstStyle/>
          <a:p>
            <a:fld id="{D697E60B-ED85-9D4E-B1D5-4A0C6C69C367}" type="datetime3">
              <a:rPr lang="fi-FI" smtClean="0"/>
              <a:t>14/11/24</a:t>
            </a:fld>
            <a:endParaRPr lang="fi-FI"/>
          </a:p>
        </p:txBody>
      </p:sp>
      <p:sp>
        <p:nvSpPr>
          <p:cNvPr id="5" name="Alatunnisteen paikkamerkki 4">
            <a:extLst>
              <a:ext uri="{FF2B5EF4-FFF2-40B4-BE49-F238E27FC236}">
                <a16:creationId xmlns:a16="http://schemas.microsoft.com/office/drawing/2014/main" id="{E27C8954-A098-EB95-D166-B1E8BB16E87F}"/>
              </a:ext>
            </a:extLst>
          </p:cNvPr>
          <p:cNvSpPr>
            <a:spLocks noGrp="1"/>
          </p:cNvSpPr>
          <p:nvPr>
            <p:ph type="ftr" sz="quarter" idx="11"/>
          </p:nvPr>
        </p:nvSpPr>
        <p:spPr/>
        <p:txBody>
          <a:bodyPr/>
          <a:lstStyle/>
          <a:p>
            <a:r>
              <a:rPr lang="fi-FI"/>
              <a:t>oppisopimus.fi</a:t>
            </a:r>
          </a:p>
        </p:txBody>
      </p:sp>
      <p:sp>
        <p:nvSpPr>
          <p:cNvPr id="6" name="Dian numeron paikkamerkki 5">
            <a:extLst>
              <a:ext uri="{FF2B5EF4-FFF2-40B4-BE49-F238E27FC236}">
                <a16:creationId xmlns:a16="http://schemas.microsoft.com/office/drawing/2014/main" id="{B91A43E6-F5D7-659E-8B1F-5161F89EF3BB}"/>
              </a:ext>
            </a:extLst>
          </p:cNvPr>
          <p:cNvSpPr>
            <a:spLocks noGrp="1"/>
          </p:cNvSpPr>
          <p:nvPr>
            <p:ph type="sldNum" sz="quarter" idx="12"/>
          </p:nvPr>
        </p:nvSpPr>
        <p:spPr/>
        <p:txBody>
          <a:bodyPr/>
          <a:lstStyle/>
          <a:p>
            <a:fld id="{E90ECEFE-9EBE-5C48-AEF1-069F6E23D443}" type="slidenum">
              <a:rPr lang="fi-FI" smtClean="0"/>
              <a:t>7</a:t>
            </a:fld>
            <a:endParaRPr lang="fi-FI"/>
          </a:p>
        </p:txBody>
      </p:sp>
    </p:spTree>
    <p:extLst>
      <p:ext uri="{BB962C8B-B14F-4D97-AF65-F5344CB8AC3E}">
        <p14:creationId xmlns:p14="http://schemas.microsoft.com/office/powerpoint/2010/main" val="16199959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E744B9D-1963-57D1-817E-6316699FF86A}"/>
              </a:ext>
            </a:extLst>
          </p:cNvPr>
          <p:cNvSpPr>
            <a:spLocks noGrp="1"/>
          </p:cNvSpPr>
          <p:nvPr>
            <p:ph type="title"/>
          </p:nvPr>
        </p:nvSpPr>
        <p:spPr/>
        <p:txBody>
          <a:bodyPr/>
          <a:lstStyle/>
          <a:p>
            <a:r>
              <a:rPr lang="fi-FI" dirty="0">
                <a:solidFill>
                  <a:schemeClr val="accent3"/>
                </a:solidFill>
              </a:rPr>
              <a:t>Opintososiaaliset etuudet​</a:t>
            </a:r>
          </a:p>
        </p:txBody>
      </p:sp>
      <p:sp>
        <p:nvSpPr>
          <p:cNvPr id="3" name="Sisällön paikkamerkki 2">
            <a:extLst>
              <a:ext uri="{FF2B5EF4-FFF2-40B4-BE49-F238E27FC236}">
                <a16:creationId xmlns:a16="http://schemas.microsoft.com/office/drawing/2014/main" id="{4C8F19F5-624E-B852-59F8-3F6D5B889517}"/>
              </a:ext>
            </a:extLst>
          </p:cNvPr>
          <p:cNvSpPr>
            <a:spLocks noGrp="1"/>
          </p:cNvSpPr>
          <p:nvPr>
            <p:ph idx="1"/>
          </p:nvPr>
        </p:nvSpPr>
        <p:spPr/>
        <p:txBody>
          <a:bodyPr>
            <a:normAutofit fontScale="70000" lnSpcReduction="20000"/>
          </a:bodyPr>
          <a:lstStyle/>
          <a:p>
            <a:pPr marL="342900" indent="-342900">
              <a:buFont typeface="Arial" panose="020B0604020202020204" pitchFamily="34" charset="0"/>
              <a:buChar char="•"/>
            </a:pPr>
            <a:r>
              <a:rPr lang="fi-FI" dirty="0"/>
              <a:t>Opiskelijalle tehdään oppisopimus, jonka tavoitteeksi kirjataan vain yksi ammatillinen tutkinnon osa, mutta oppisopimuksen aikana hän käy lisäksi koululla lähiopetuksessa opiskelemassa yhteisiin tutkinnon osiin liittyviä asioita. Saako hän opintososiaaliset etuudet (mikäli siis muutoin on niihin oikeutettu) näiltä päiviltä? </a:t>
            </a:r>
          </a:p>
          <a:p>
            <a:pPr marL="358775"/>
            <a:r>
              <a:rPr lang="fi-FI" dirty="0"/>
              <a:t>Eli onko opiskelija oikeutettu oppisopimusopiskelijan opintososiaalisiin etuuksiin oppisopimuksensa aikana MYÖS sellaisten tutkinnon osien lähiopetuspäiviltä, joita ei ole sovittu oppisopimuksen tavoitteeksi? Kyseessä on siis kokonaisen perustutkinnon opiskelija, mutta oppisopimus koskee vain rajattua (lyhyttä) aikaa ja tiettyä tutkinnon osaa. </a:t>
            </a:r>
          </a:p>
          <a:p>
            <a:pPr marL="358775"/>
            <a:r>
              <a:rPr lang="fi-FI" dirty="0"/>
              <a:t>Käytännössä näin: oppisopimus solmitaan ajalle 1.10. - 20.12.2024 tutkinnon osaan Kuorma-autonkuljettajana työskentely.  Opiskelijalla on lisäksi lähipäiviä koululla matematiikasta ja viestinnästä (=yhteisiin tutkinnon osiin liittyvää opetusta) 21.10., 4.11. ja 25.11.2024. Saako hän hakea näiltä päiviltä oppilaitokselta opintososiaaliset etuudet, mikäli on sellaisiin oikeutettu? Vai voiko opintososiaalisia etuuksia hakea vain niistä tutkinnon osista (lähiopetuspäivistä oppilaitoksella), jotka on oppisopimuksen tavoitteisiin kirjattu? </a:t>
            </a:r>
          </a:p>
        </p:txBody>
      </p:sp>
      <p:sp>
        <p:nvSpPr>
          <p:cNvPr id="4" name="Päivämäärän paikkamerkki 3">
            <a:extLst>
              <a:ext uri="{FF2B5EF4-FFF2-40B4-BE49-F238E27FC236}">
                <a16:creationId xmlns:a16="http://schemas.microsoft.com/office/drawing/2014/main" id="{37FE1481-4E73-DED0-10A2-13A425B6F9A7}"/>
              </a:ext>
            </a:extLst>
          </p:cNvPr>
          <p:cNvSpPr>
            <a:spLocks noGrp="1"/>
          </p:cNvSpPr>
          <p:nvPr>
            <p:ph type="dt" sz="half" idx="10"/>
          </p:nvPr>
        </p:nvSpPr>
        <p:spPr/>
        <p:txBody>
          <a:bodyPr/>
          <a:lstStyle/>
          <a:p>
            <a:fld id="{D697E60B-ED85-9D4E-B1D5-4A0C6C69C367}" type="datetime3">
              <a:rPr lang="fi-FI" smtClean="0"/>
              <a:t>14/11/24</a:t>
            </a:fld>
            <a:endParaRPr lang="fi-FI"/>
          </a:p>
        </p:txBody>
      </p:sp>
      <p:sp>
        <p:nvSpPr>
          <p:cNvPr id="5" name="Alatunnisteen paikkamerkki 4">
            <a:extLst>
              <a:ext uri="{FF2B5EF4-FFF2-40B4-BE49-F238E27FC236}">
                <a16:creationId xmlns:a16="http://schemas.microsoft.com/office/drawing/2014/main" id="{9C9D8ECF-7E82-698C-54E6-8A07C6A27486}"/>
              </a:ext>
            </a:extLst>
          </p:cNvPr>
          <p:cNvSpPr>
            <a:spLocks noGrp="1"/>
          </p:cNvSpPr>
          <p:nvPr>
            <p:ph type="ftr" sz="quarter" idx="11"/>
          </p:nvPr>
        </p:nvSpPr>
        <p:spPr/>
        <p:txBody>
          <a:bodyPr/>
          <a:lstStyle/>
          <a:p>
            <a:r>
              <a:rPr lang="fi-FI"/>
              <a:t>oppisopimus.fi</a:t>
            </a:r>
          </a:p>
        </p:txBody>
      </p:sp>
      <p:sp>
        <p:nvSpPr>
          <p:cNvPr id="6" name="Dian numeron paikkamerkki 5">
            <a:extLst>
              <a:ext uri="{FF2B5EF4-FFF2-40B4-BE49-F238E27FC236}">
                <a16:creationId xmlns:a16="http://schemas.microsoft.com/office/drawing/2014/main" id="{6C0B7052-9203-B95B-D23C-4FEE5196B843}"/>
              </a:ext>
            </a:extLst>
          </p:cNvPr>
          <p:cNvSpPr>
            <a:spLocks noGrp="1"/>
          </p:cNvSpPr>
          <p:nvPr>
            <p:ph type="sldNum" sz="quarter" idx="12"/>
          </p:nvPr>
        </p:nvSpPr>
        <p:spPr/>
        <p:txBody>
          <a:bodyPr/>
          <a:lstStyle/>
          <a:p>
            <a:fld id="{E90ECEFE-9EBE-5C48-AEF1-069F6E23D443}" type="slidenum">
              <a:rPr lang="fi-FI" smtClean="0"/>
              <a:t>8</a:t>
            </a:fld>
            <a:endParaRPr lang="fi-FI"/>
          </a:p>
        </p:txBody>
      </p:sp>
    </p:spTree>
    <p:extLst>
      <p:ext uri="{BB962C8B-B14F-4D97-AF65-F5344CB8AC3E}">
        <p14:creationId xmlns:p14="http://schemas.microsoft.com/office/powerpoint/2010/main" val="27585068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E744B9D-1963-57D1-817E-6316699FF86A}"/>
              </a:ext>
            </a:extLst>
          </p:cNvPr>
          <p:cNvSpPr>
            <a:spLocks noGrp="1"/>
          </p:cNvSpPr>
          <p:nvPr>
            <p:ph type="title"/>
          </p:nvPr>
        </p:nvSpPr>
        <p:spPr/>
        <p:txBody>
          <a:bodyPr/>
          <a:lstStyle/>
          <a:p>
            <a:r>
              <a:rPr lang="fi-FI" dirty="0">
                <a:solidFill>
                  <a:schemeClr val="accent3"/>
                </a:solidFill>
              </a:rPr>
              <a:t>Opintososiaaliset etuudet​</a:t>
            </a:r>
          </a:p>
        </p:txBody>
      </p:sp>
      <p:sp>
        <p:nvSpPr>
          <p:cNvPr id="3" name="Sisällön paikkamerkki 2">
            <a:extLst>
              <a:ext uri="{FF2B5EF4-FFF2-40B4-BE49-F238E27FC236}">
                <a16:creationId xmlns:a16="http://schemas.microsoft.com/office/drawing/2014/main" id="{4C8F19F5-624E-B852-59F8-3F6D5B889517}"/>
              </a:ext>
            </a:extLst>
          </p:cNvPr>
          <p:cNvSpPr>
            <a:spLocks noGrp="1"/>
          </p:cNvSpPr>
          <p:nvPr>
            <p:ph idx="1"/>
          </p:nvPr>
        </p:nvSpPr>
        <p:spPr/>
        <p:txBody>
          <a:bodyPr>
            <a:normAutofit/>
          </a:bodyPr>
          <a:lstStyle/>
          <a:p>
            <a:pPr marL="342900" indent="-342900">
              <a:buFont typeface="Arial" panose="020B0604020202020204" pitchFamily="34" charset="0"/>
              <a:buChar char="•"/>
            </a:pPr>
            <a:r>
              <a:rPr lang="fi-FI" dirty="0"/>
              <a:t>Asetusteksti: "16 § Oppisopimus</a:t>
            </a:r>
          </a:p>
          <a:p>
            <a:pPr marL="358775">
              <a:tabLst>
                <a:tab pos="358775" algn="l"/>
              </a:tabLst>
            </a:pPr>
            <a:r>
              <a:rPr lang="fi-FI" dirty="0"/>
              <a:t>Oppisopimuksesta tulee ilmetä sopimuksen voimassaoloaika, sovellettava työaika, koeajan pituus sekä opiskelijan palkkauksen perusteet."</a:t>
            </a:r>
          </a:p>
          <a:p>
            <a:pPr marL="358775"/>
            <a:r>
              <a:rPr lang="fi-FI" dirty="0"/>
              <a:t>"Sovellettava työaika": voiko oppisopimuksessa lukea esim. "38,25h/viikko"?</a:t>
            </a:r>
          </a:p>
          <a:p>
            <a:pPr marL="358775" indent="-342900">
              <a:buFont typeface="Arial" panose="020B0604020202020204" pitchFamily="34" charset="0"/>
              <a:buChar char="•"/>
            </a:pPr>
            <a:r>
              <a:rPr lang="fi-FI" dirty="0"/>
              <a:t>Kyse puolikkaiden päivien päivärahoista --&gt; hankalaa hallinnoida. Maksetaan ilmoituksen mukaan (emme pysty seuraamaan, ovatko etänä vai läsnä, ovatko tunnin vai neljä tuntia vai kahdeksan tuntia).   </a:t>
            </a:r>
          </a:p>
          <a:p>
            <a:pPr marL="358775" indent="-342900">
              <a:buFont typeface="Arial" panose="020B0604020202020204" pitchFamily="34" charset="0"/>
              <a:buChar char="•"/>
            </a:pPr>
            <a:endParaRPr lang="fi-FI" dirty="0"/>
          </a:p>
          <a:p>
            <a:pPr marL="358775" indent="-342900">
              <a:buFont typeface="Arial" panose="020B0604020202020204" pitchFamily="34" charset="0"/>
              <a:buChar char="•"/>
            </a:pPr>
            <a:endParaRPr lang="fi-FI" dirty="0"/>
          </a:p>
        </p:txBody>
      </p:sp>
      <p:sp>
        <p:nvSpPr>
          <p:cNvPr id="4" name="Päivämäärän paikkamerkki 3">
            <a:extLst>
              <a:ext uri="{FF2B5EF4-FFF2-40B4-BE49-F238E27FC236}">
                <a16:creationId xmlns:a16="http://schemas.microsoft.com/office/drawing/2014/main" id="{37FE1481-4E73-DED0-10A2-13A425B6F9A7}"/>
              </a:ext>
            </a:extLst>
          </p:cNvPr>
          <p:cNvSpPr>
            <a:spLocks noGrp="1"/>
          </p:cNvSpPr>
          <p:nvPr>
            <p:ph type="dt" sz="half" idx="10"/>
          </p:nvPr>
        </p:nvSpPr>
        <p:spPr/>
        <p:txBody>
          <a:bodyPr/>
          <a:lstStyle/>
          <a:p>
            <a:fld id="{D697E60B-ED85-9D4E-B1D5-4A0C6C69C367}" type="datetime3">
              <a:rPr lang="fi-FI" smtClean="0"/>
              <a:t>14/11/24</a:t>
            </a:fld>
            <a:endParaRPr lang="fi-FI"/>
          </a:p>
        </p:txBody>
      </p:sp>
      <p:sp>
        <p:nvSpPr>
          <p:cNvPr id="5" name="Alatunnisteen paikkamerkki 4">
            <a:extLst>
              <a:ext uri="{FF2B5EF4-FFF2-40B4-BE49-F238E27FC236}">
                <a16:creationId xmlns:a16="http://schemas.microsoft.com/office/drawing/2014/main" id="{9C9D8ECF-7E82-698C-54E6-8A07C6A27486}"/>
              </a:ext>
            </a:extLst>
          </p:cNvPr>
          <p:cNvSpPr>
            <a:spLocks noGrp="1"/>
          </p:cNvSpPr>
          <p:nvPr>
            <p:ph type="ftr" sz="quarter" idx="11"/>
          </p:nvPr>
        </p:nvSpPr>
        <p:spPr/>
        <p:txBody>
          <a:bodyPr/>
          <a:lstStyle/>
          <a:p>
            <a:r>
              <a:rPr lang="fi-FI"/>
              <a:t>oppisopimus.fi</a:t>
            </a:r>
          </a:p>
        </p:txBody>
      </p:sp>
      <p:sp>
        <p:nvSpPr>
          <p:cNvPr id="6" name="Dian numeron paikkamerkki 5">
            <a:extLst>
              <a:ext uri="{FF2B5EF4-FFF2-40B4-BE49-F238E27FC236}">
                <a16:creationId xmlns:a16="http://schemas.microsoft.com/office/drawing/2014/main" id="{6C0B7052-9203-B95B-D23C-4FEE5196B843}"/>
              </a:ext>
            </a:extLst>
          </p:cNvPr>
          <p:cNvSpPr>
            <a:spLocks noGrp="1"/>
          </p:cNvSpPr>
          <p:nvPr>
            <p:ph type="sldNum" sz="quarter" idx="12"/>
          </p:nvPr>
        </p:nvSpPr>
        <p:spPr/>
        <p:txBody>
          <a:bodyPr/>
          <a:lstStyle/>
          <a:p>
            <a:fld id="{E90ECEFE-9EBE-5C48-AEF1-069F6E23D443}" type="slidenum">
              <a:rPr lang="fi-FI" smtClean="0"/>
              <a:t>9</a:t>
            </a:fld>
            <a:endParaRPr lang="fi-FI"/>
          </a:p>
        </p:txBody>
      </p:sp>
    </p:spTree>
    <p:extLst>
      <p:ext uri="{BB962C8B-B14F-4D97-AF65-F5344CB8AC3E}">
        <p14:creationId xmlns:p14="http://schemas.microsoft.com/office/powerpoint/2010/main" val="38903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E744B9D-1963-57D1-817E-6316699FF86A}"/>
              </a:ext>
            </a:extLst>
          </p:cNvPr>
          <p:cNvSpPr>
            <a:spLocks noGrp="1"/>
          </p:cNvSpPr>
          <p:nvPr>
            <p:ph type="title"/>
          </p:nvPr>
        </p:nvSpPr>
        <p:spPr/>
        <p:txBody>
          <a:bodyPr/>
          <a:lstStyle/>
          <a:p>
            <a:r>
              <a:rPr lang="fi-FI" dirty="0">
                <a:solidFill>
                  <a:schemeClr val="accent3"/>
                </a:solidFill>
              </a:rPr>
              <a:t>Opintososiaaliset etuudet​</a:t>
            </a:r>
          </a:p>
        </p:txBody>
      </p:sp>
      <p:sp>
        <p:nvSpPr>
          <p:cNvPr id="3" name="Sisällön paikkamerkki 2">
            <a:extLst>
              <a:ext uri="{FF2B5EF4-FFF2-40B4-BE49-F238E27FC236}">
                <a16:creationId xmlns:a16="http://schemas.microsoft.com/office/drawing/2014/main" id="{4C8F19F5-624E-B852-59F8-3F6D5B889517}"/>
              </a:ext>
            </a:extLst>
          </p:cNvPr>
          <p:cNvSpPr>
            <a:spLocks noGrp="1"/>
          </p:cNvSpPr>
          <p:nvPr>
            <p:ph idx="1"/>
          </p:nvPr>
        </p:nvSpPr>
        <p:spPr/>
        <p:txBody>
          <a:bodyPr>
            <a:normAutofit fontScale="92500" lnSpcReduction="20000"/>
          </a:bodyPr>
          <a:lstStyle/>
          <a:p>
            <a:pPr marL="342900" indent="-342900">
              <a:buFont typeface="Arial" panose="020B0604020202020204" pitchFamily="34" charset="0"/>
              <a:buChar char="•"/>
            </a:pPr>
            <a:r>
              <a:rPr lang="fi-FI" dirty="0"/>
              <a:t>Opiskelijalla on 25t työ/oppisopimus. Opiskelija tekee 4-päiväistä työviikkoa ja on opetuksessa viidentenä päivänä. Viidennen päivän osalta opiskelija ei saa palkkaa mutta myöskään ansionmenetystä ei aiheudu, koska työtunnit tehty muina päivinä. Onko opiskelija oikeutettu päivärahaan?</a:t>
            </a:r>
          </a:p>
          <a:p>
            <a:pPr marL="342900" indent="-342900">
              <a:buFont typeface="Arial" panose="020B0604020202020204" pitchFamily="34" charset="0"/>
              <a:buChar char="•"/>
            </a:pPr>
            <a:r>
              <a:rPr lang="fi-FI" dirty="0"/>
              <a:t>Opintososiaalisista etuuksista on säädetty asetuksessa, jonka perusteella opiskelijalla on subjektiivinen oikeus hakea etuuksia osallistuessaan lähiopetukseen. Ammatillisen koulutuksen rahoitusmuutoksen myötä ei voida enää ajatella, että </a:t>
            </a:r>
            <a:r>
              <a:rPr lang="fi-FI" dirty="0" err="1"/>
              <a:t>vos</a:t>
            </a:r>
            <a:r>
              <a:rPr lang="fi-FI" dirty="0"/>
              <a:t>-rahoitus kattaa nämä menoerät jatkossa myös niiden opiskelijoiden koulutuksessa, joista perusrahoitusta ei enää kerry.</a:t>
            </a:r>
          </a:p>
          <a:p>
            <a:pPr marL="358775"/>
            <a:r>
              <a:rPr lang="fi-FI" dirty="0"/>
              <a:t>Voisiko asetusta muuttaa niin, että oppilaitoksella on maksuvelvoite olisi linjassa tulevan rahoitusmuutoksen kanssa?</a:t>
            </a:r>
          </a:p>
          <a:p>
            <a:pPr marL="342900" indent="-342900">
              <a:buFont typeface="Arial" panose="020B0604020202020204" pitchFamily="34" charset="0"/>
              <a:buChar char="•"/>
            </a:pPr>
            <a:endParaRPr lang="fi-FI" dirty="0"/>
          </a:p>
          <a:p>
            <a:pPr marL="342900" indent="-342900">
              <a:buFont typeface="Arial" panose="020B0604020202020204" pitchFamily="34" charset="0"/>
              <a:buChar char="•"/>
            </a:pPr>
            <a:endParaRPr lang="fi-FI" dirty="0"/>
          </a:p>
          <a:p>
            <a:pPr marL="358775" indent="-342900">
              <a:buFont typeface="Arial" panose="020B0604020202020204" pitchFamily="34" charset="0"/>
              <a:buChar char="•"/>
            </a:pPr>
            <a:endParaRPr lang="fi-FI" dirty="0"/>
          </a:p>
        </p:txBody>
      </p:sp>
      <p:sp>
        <p:nvSpPr>
          <p:cNvPr id="4" name="Päivämäärän paikkamerkki 3">
            <a:extLst>
              <a:ext uri="{FF2B5EF4-FFF2-40B4-BE49-F238E27FC236}">
                <a16:creationId xmlns:a16="http://schemas.microsoft.com/office/drawing/2014/main" id="{37FE1481-4E73-DED0-10A2-13A425B6F9A7}"/>
              </a:ext>
            </a:extLst>
          </p:cNvPr>
          <p:cNvSpPr>
            <a:spLocks noGrp="1"/>
          </p:cNvSpPr>
          <p:nvPr>
            <p:ph type="dt" sz="half" idx="10"/>
          </p:nvPr>
        </p:nvSpPr>
        <p:spPr/>
        <p:txBody>
          <a:bodyPr/>
          <a:lstStyle/>
          <a:p>
            <a:fld id="{D697E60B-ED85-9D4E-B1D5-4A0C6C69C367}" type="datetime3">
              <a:rPr lang="fi-FI" smtClean="0"/>
              <a:t>14/11/24</a:t>
            </a:fld>
            <a:endParaRPr lang="fi-FI"/>
          </a:p>
        </p:txBody>
      </p:sp>
      <p:sp>
        <p:nvSpPr>
          <p:cNvPr id="5" name="Alatunnisteen paikkamerkki 4">
            <a:extLst>
              <a:ext uri="{FF2B5EF4-FFF2-40B4-BE49-F238E27FC236}">
                <a16:creationId xmlns:a16="http://schemas.microsoft.com/office/drawing/2014/main" id="{9C9D8ECF-7E82-698C-54E6-8A07C6A27486}"/>
              </a:ext>
            </a:extLst>
          </p:cNvPr>
          <p:cNvSpPr>
            <a:spLocks noGrp="1"/>
          </p:cNvSpPr>
          <p:nvPr>
            <p:ph type="ftr" sz="quarter" idx="11"/>
          </p:nvPr>
        </p:nvSpPr>
        <p:spPr/>
        <p:txBody>
          <a:bodyPr/>
          <a:lstStyle/>
          <a:p>
            <a:r>
              <a:rPr lang="fi-FI"/>
              <a:t>oppisopimus.fi</a:t>
            </a:r>
          </a:p>
        </p:txBody>
      </p:sp>
      <p:sp>
        <p:nvSpPr>
          <p:cNvPr id="6" name="Dian numeron paikkamerkki 5">
            <a:extLst>
              <a:ext uri="{FF2B5EF4-FFF2-40B4-BE49-F238E27FC236}">
                <a16:creationId xmlns:a16="http://schemas.microsoft.com/office/drawing/2014/main" id="{6C0B7052-9203-B95B-D23C-4FEE5196B843}"/>
              </a:ext>
            </a:extLst>
          </p:cNvPr>
          <p:cNvSpPr>
            <a:spLocks noGrp="1"/>
          </p:cNvSpPr>
          <p:nvPr>
            <p:ph type="sldNum" sz="quarter" idx="12"/>
          </p:nvPr>
        </p:nvSpPr>
        <p:spPr/>
        <p:txBody>
          <a:bodyPr/>
          <a:lstStyle/>
          <a:p>
            <a:fld id="{E90ECEFE-9EBE-5C48-AEF1-069F6E23D443}" type="slidenum">
              <a:rPr lang="fi-FI" smtClean="0"/>
              <a:t>10</a:t>
            </a:fld>
            <a:endParaRPr lang="fi-FI"/>
          </a:p>
        </p:txBody>
      </p:sp>
    </p:spTree>
    <p:extLst>
      <p:ext uri="{BB962C8B-B14F-4D97-AF65-F5344CB8AC3E}">
        <p14:creationId xmlns:p14="http://schemas.microsoft.com/office/powerpoint/2010/main" val="6129480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21EE649-0CF2-59B0-E566-32771E6E7667}"/>
              </a:ext>
            </a:extLst>
          </p:cNvPr>
          <p:cNvSpPr>
            <a:spLocks noGrp="1"/>
          </p:cNvSpPr>
          <p:nvPr>
            <p:ph type="title"/>
          </p:nvPr>
        </p:nvSpPr>
        <p:spPr/>
        <p:txBody>
          <a:bodyPr/>
          <a:lstStyle/>
          <a:p>
            <a:r>
              <a:rPr lang="fi-FI" dirty="0">
                <a:solidFill>
                  <a:schemeClr val="accent3"/>
                </a:solidFill>
              </a:rPr>
              <a:t>Oppisopimuskoulutuksen kansainvälisyys</a:t>
            </a:r>
          </a:p>
        </p:txBody>
      </p:sp>
      <p:sp>
        <p:nvSpPr>
          <p:cNvPr id="3" name="Sisällön paikkamerkki 2">
            <a:extLst>
              <a:ext uri="{FF2B5EF4-FFF2-40B4-BE49-F238E27FC236}">
                <a16:creationId xmlns:a16="http://schemas.microsoft.com/office/drawing/2014/main" id="{BF6D1B17-43DC-234E-B951-DACBD209463B}"/>
              </a:ext>
            </a:extLst>
          </p:cNvPr>
          <p:cNvSpPr>
            <a:spLocks noGrp="1"/>
          </p:cNvSpPr>
          <p:nvPr>
            <p:ph idx="1"/>
          </p:nvPr>
        </p:nvSpPr>
        <p:spPr/>
        <p:txBody>
          <a:bodyPr>
            <a:normAutofit/>
          </a:bodyPr>
          <a:lstStyle/>
          <a:p>
            <a:pPr marL="342900" indent="-342900">
              <a:buFont typeface="Arial" panose="020B0604020202020204" pitchFamily="34" charset="0"/>
              <a:buChar char="•"/>
            </a:pPr>
            <a:r>
              <a:rPr lang="fi-FI" dirty="0"/>
              <a:t>Voiko ulkomailla olevalle yritykselle tehdä koko oppisopimuksen? Entä Suomessa vakituisesti asuvalle opiskelijalle, joka haluaa tehdä esim. Espanjassa tutkintoaan Aurinkorannikolla ja asua siellä tutkintoa suorittaessaan? OPH:n ohjeistuksissa puhutaan </a:t>
            </a:r>
            <a:r>
              <a:rPr lang="fi-FI" dirty="0" err="1"/>
              <a:t>kv</a:t>
            </a:r>
            <a:r>
              <a:rPr lang="fi-FI" dirty="0"/>
              <a:t>-jaksoista, mutta ei itse tutkinnon suorittamisesta. Tämä ohjeistus EI ANNA vastauksia edellä mainittuun. Työpaikkaohjaamisen varmistaminen erityisesti perustutkintojen kohdalla? </a:t>
            </a:r>
          </a:p>
          <a:p>
            <a:pPr marL="342900" indent="-342900">
              <a:buFont typeface="Arial" panose="020B0604020202020204" pitchFamily="34" charset="0"/>
              <a:buChar char="•"/>
            </a:pPr>
            <a:r>
              <a:rPr lang="fi-FI" dirty="0"/>
              <a:t>KV-opiskelija Suomessa oppisopimuksella, lapsi esim. Filippiineillä. Maksetaanko perheavustusta? </a:t>
            </a:r>
          </a:p>
        </p:txBody>
      </p:sp>
      <p:sp>
        <p:nvSpPr>
          <p:cNvPr id="4" name="Päivämäärän paikkamerkki 3">
            <a:extLst>
              <a:ext uri="{FF2B5EF4-FFF2-40B4-BE49-F238E27FC236}">
                <a16:creationId xmlns:a16="http://schemas.microsoft.com/office/drawing/2014/main" id="{46A1984A-2B4B-6378-93F0-E91012761328}"/>
              </a:ext>
            </a:extLst>
          </p:cNvPr>
          <p:cNvSpPr>
            <a:spLocks noGrp="1"/>
          </p:cNvSpPr>
          <p:nvPr>
            <p:ph type="dt" sz="half" idx="10"/>
          </p:nvPr>
        </p:nvSpPr>
        <p:spPr/>
        <p:txBody>
          <a:bodyPr/>
          <a:lstStyle/>
          <a:p>
            <a:fld id="{D697E60B-ED85-9D4E-B1D5-4A0C6C69C367}" type="datetime3">
              <a:rPr lang="fi-FI" smtClean="0"/>
              <a:t>14/11/24</a:t>
            </a:fld>
            <a:endParaRPr lang="fi-FI"/>
          </a:p>
        </p:txBody>
      </p:sp>
      <p:sp>
        <p:nvSpPr>
          <p:cNvPr id="5" name="Alatunnisteen paikkamerkki 4">
            <a:extLst>
              <a:ext uri="{FF2B5EF4-FFF2-40B4-BE49-F238E27FC236}">
                <a16:creationId xmlns:a16="http://schemas.microsoft.com/office/drawing/2014/main" id="{E27C8954-A098-EB95-D166-B1E8BB16E87F}"/>
              </a:ext>
            </a:extLst>
          </p:cNvPr>
          <p:cNvSpPr>
            <a:spLocks noGrp="1"/>
          </p:cNvSpPr>
          <p:nvPr>
            <p:ph type="ftr" sz="quarter" idx="11"/>
          </p:nvPr>
        </p:nvSpPr>
        <p:spPr/>
        <p:txBody>
          <a:bodyPr/>
          <a:lstStyle/>
          <a:p>
            <a:r>
              <a:rPr lang="fi-FI"/>
              <a:t>oppisopimus.fi</a:t>
            </a:r>
          </a:p>
        </p:txBody>
      </p:sp>
      <p:sp>
        <p:nvSpPr>
          <p:cNvPr id="6" name="Dian numeron paikkamerkki 5">
            <a:extLst>
              <a:ext uri="{FF2B5EF4-FFF2-40B4-BE49-F238E27FC236}">
                <a16:creationId xmlns:a16="http://schemas.microsoft.com/office/drawing/2014/main" id="{B91A43E6-F5D7-659E-8B1F-5161F89EF3BB}"/>
              </a:ext>
            </a:extLst>
          </p:cNvPr>
          <p:cNvSpPr>
            <a:spLocks noGrp="1"/>
          </p:cNvSpPr>
          <p:nvPr>
            <p:ph type="sldNum" sz="quarter" idx="12"/>
          </p:nvPr>
        </p:nvSpPr>
        <p:spPr/>
        <p:txBody>
          <a:bodyPr/>
          <a:lstStyle/>
          <a:p>
            <a:fld id="{E90ECEFE-9EBE-5C48-AEF1-069F6E23D443}" type="slidenum">
              <a:rPr lang="fi-FI" smtClean="0"/>
              <a:t>11</a:t>
            </a:fld>
            <a:endParaRPr lang="fi-FI"/>
          </a:p>
        </p:txBody>
      </p:sp>
    </p:spTree>
    <p:extLst>
      <p:ext uri="{BB962C8B-B14F-4D97-AF65-F5344CB8AC3E}">
        <p14:creationId xmlns:p14="http://schemas.microsoft.com/office/powerpoint/2010/main" val="207068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21EE649-0CF2-59B0-E566-32771E6E7667}"/>
              </a:ext>
            </a:extLst>
          </p:cNvPr>
          <p:cNvSpPr>
            <a:spLocks noGrp="1"/>
          </p:cNvSpPr>
          <p:nvPr>
            <p:ph type="title"/>
          </p:nvPr>
        </p:nvSpPr>
        <p:spPr/>
        <p:txBody>
          <a:bodyPr/>
          <a:lstStyle/>
          <a:p>
            <a:r>
              <a:rPr lang="fi-FI" dirty="0">
                <a:solidFill>
                  <a:schemeClr val="accent3"/>
                </a:solidFill>
              </a:rPr>
              <a:t>Oppisopimuskoulutuksen kansainvälisyys</a:t>
            </a:r>
          </a:p>
        </p:txBody>
      </p:sp>
      <p:sp>
        <p:nvSpPr>
          <p:cNvPr id="3" name="Sisällön paikkamerkki 2">
            <a:extLst>
              <a:ext uri="{FF2B5EF4-FFF2-40B4-BE49-F238E27FC236}">
                <a16:creationId xmlns:a16="http://schemas.microsoft.com/office/drawing/2014/main" id="{BF6D1B17-43DC-234E-B951-DACBD209463B}"/>
              </a:ext>
            </a:extLst>
          </p:cNvPr>
          <p:cNvSpPr>
            <a:spLocks noGrp="1"/>
          </p:cNvSpPr>
          <p:nvPr>
            <p:ph idx="1"/>
          </p:nvPr>
        </p:nvSpPr>
        <p:spPr/>
        <p:txBody>
          <a:bodyPr>
            <a:normAutofit fontScale="70000" lnSpcReduction="20000"/>
          </a:bodyPr>
          <a:lstStyle/>
          <a:p>
            <a:pPr marL="342900" indent="-342900">
              <a:buFont typeface="Arial" panose="020B0604020202020204" pitchFamily="34" charset="0"/>
              <a:buChar char="•"/>
            </a:pPr>
            <a:r>
              <a:rPr lang="fi-FI" dirty="0"/>
              <a:t>Jos opiskelija saa oppisopimuspaikan ulkomailta, niin miten käytännössä arvioidaan palkan kohtuullisuus (ulkomainen yritys ei kuulu Suomen yleissitovien </a:t>
            </a:r>
            <a:r>
              <a:rPr lang="fi-FI" dirty="0" err="1"/>
              <a:t>TES:ien</a:t>
            </a:r>
            <a:r>
              <a:rPr lang="fi-FI" dirty="0"/>
              <a:t> piiriin)?</a:t>
            </a:r>
          </a:p>
          <a:p>
            <a:pPr marL="358775"/>
            <a:r>
              <a:rPr lang="fi-FI" dirty="0"/>
              <a:t>Esim. Ranskassa oppisopimusopiskelijan palkka määräytyy ikään ja kokemukseen perustuen, ei alakohtaisesti kuten Suomessa. Oppisopimusopiskelijan palkan määräytymisperusteet Ranskassa:</a:t>
            </a:r>
          </a:p>
          <a:p>
            <a:pPr marL="358775"/>
            <a:r>
              <a:rPr lang="fi-FI" dirty="0"/>
              <a:t>26-vuotta täyttäneen palkka 1766,92€/kk, ja sitä nuorempien palkka on prosentuaalinen osuus edellä mainitusta. Esim. 21-25-vuotiaan 3. vuoden opiskelijan palkka on 1 378,20€, 18-20-vuotiaan 3.-vuoden opiskelijan palkka on 1 183,84 € ja sitä nuoremman 3.-vuoden opiskelijan palkka on 971,81 €. Vastaavasti palkka huonompi jos opinnot vielä aluilla, esim. 15-17-v. 1. vuoden opiskelijan palkka on 477,07 € (27% täysimääräisestä palkasta)</a:t>
            </a:r>
          </a:p>
          <a:p>
            <a:pPr marL="358775"/>
            <a:r>
              <a:rPr lang="fi-FI" dirty="0"/>
              <a:t>Kuinka ratkaistaan palkan kohtuullisuuden näkökulmasta voiko oppisopimuksen Ranskaan solmia?</a:t>
            </a:r>
          </a:p>
          <a:p>
            <a:pPr marL="358775"/>
            <a:r>
              <a:rPr lang="fi-FI" dirty="0"/>
              <a:t>Lähde: https://www.cegedim-business-services.com/ressources-humaines/remuneration/</a:t>
            </a:r>
          </a:p>
        </p:txBody>
      </p:sp>
      <p:sp>
        <p:nvSpPr>
          <p:cNvPr id="4" name="Päivämäärän paikkamerkki 3">
            <a:extLst>
              <a:ext uri="{FF2B5EF4-FFF2-40B4-BE49-F238E27FC236}">
                <a16:creationId xmlns:a16="http://schemas.microsoft.com/office/drawing/2014/main" id="{46A1984A-2B4B-6378-93F0-E91012761328}"/>
              </a:ext>
            </a:extLst>
          </p:cNvPr>
          <p:cNvSpPr>
            <a:spLocks noGrp="1"/>
          </p:cNvSpPr>
          <p:nvPr>
            <p:ph type="dt" sz="half" idx="10"/>
          </p:nvPr>
        </p:nvSpPr>
        <p:spPr/>
        <p:txBody>
          <a:bodyPr/>
          <a:lstStyle/>
          <a:p>
            <a:fld id="{D697E60B-ED85-9D4E-B1D5-4A0C6C69C367}" type="datetime3">
              <a:rPr lang="fi-FI" smtClean="0"/>
              <a:t>14/11/24</a:t>
            </a:fld>
            <a:endParaRPr lang="fi-FI"/>
          </a:p>
        </p:txBody>
      </p:sp>
      <p:sp>
        <p:nvSpPr>
          <p:cNvPr id="5" name="Alatunnisteen paikkamerkki 4">
            <a:extLst>
              <a:ext uri="{FF2B5EF4-FFF2-40B4-BE49-F238E27FC236}">
                <a16:creationId xmlns:a16="http://schemas.microsoft.com/office/drawing/2014/main" id="{E27C8954-A098-EB95-D166-B1E8BB16E87F}"/>
              </a:ext>
            </a:extLst>
          </p:cNvPr>
          <p:cNvSpPr>
            <a:spLocks noGrp="1"/>
          </p:cNvSpPr>
          <p:nvPr>
            <p:ph type="ftr" sz="quarter" idx="11"/>
          </p:nvPr>
        </p:nvSpPr>
        <p:spPr/>
        <p:txBody>
          <a:bodyPr/>
          <a:lstStyle/>
          <a:p>
            <a:r>
              <a:rPr lang="fi-FI"/>
              <a:t>oppisopimus.fi</a:t>
            </a:r>
          </a:p>
        </p:txBody>
      </p:sp>
      <p:sp>
        <p:nvSpPr>
          <p:cNvPr id="6" name="Dian numeron paikkamerkki 5">
            <a:extLst>
              <a:ext uri="{FF2B5EF4-FFF2-40B4-BE49-F238E27FC236}">
                <a16:creationId xmlns:a16="http://schemas.microsoft.com/office/drawing/2014/main" id="{B91A43E6-F5D7-659E-8B1F-5161F89EF3BB}"/>
              </a:ext>
            </a:extLst>
          </p:cNvPr>
          <p:cNvSpPr>
            <a:spLocks noGrp="1"/>
          </p:cNvSpPr>
          <p:nvPr>
            <p:ph type="sldNum" sz="quarter" idx="12"/>
          </p:nvPr>
        </p:nvSpPr>
        <p:spPr/>
        <p:txBody>
          <a:bodyPr/>
          <a:lstStyle/>
          <a:p>
            <a:fld id="{E90ECEFE-9EBE-5C48-AEF1-069F6E23D443}" type="slidenum">
              <a:rPr lang="fi-FI" smtClean="0"/>
              <a:t>12</a:t>
            </a:fld>
            <a:endParaRPr lang="fi-FI"/>
          </a:p>
        </p:txBody>
      </p:sp>
    </p:spTree>
    <p:extLst>
      <p:ext uri="{BB962C8B-B14F-4D97-AF65-F5344CB8AC3E}">
        <p14:creationId xmlns:p14="http://schemas.microsoft.com/office/powerpoint/2010/main" val="23388891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21EE649-0CF2-59B0-E566-32771E6E7667}"/>
              </a:ext>
            </a:extLst>
          </p:cNvPr>
          <p:cNvSpPr>
            <a:spLocks noGrp="1"/>
          </p:cNvSpPr>
          <p:nvPr>
            <p:ph type="title"/>
          </p:nvPr>
        </p:nvSpPr>
        <p:spPr/>
        <p:txBody>
          <a:bodyPr/>
          <a:lstStyle/>
          <a:p>
            <a:r>
              <a:rPr lang="fi-FI" dirty="0">
                <a:solidFill>
                  <a:schemeClr val="accent3"/>
                </a:solidFill>
              </a:rPr>
              <a:t>Oppisopimuskoulutuksen kansainvälisyys</a:t>
            </a:r>
          </a:p>
        </p:txBody>
      </p:sp>
      <p:sp>
        <p:nvSpPr>
          <p:cNvPr id="3" name="Sisällön paikkamerkki 2">
            <a:extLst>
              <a:ext uri="{FF2B5EF4-FFF2-40B4-BE49-F238E27FC236}">
                <a16:creationId xmlns:a16="http://schemas.microsoft.com/office/drawing/2014/main" id="{BF6D1B17-43DC-234E-B951-DACBD209463B}"/>
              </a:ext>
            </a:extLst>
          </p:cNvPr>
          <p:cNvSpPr>
            <a:spLocks noGrp="1"/>
          </p:cNvSpPr>
          <p:nvPr>
            <p:ph idx="1"/>
          </p:nvPr>
        </p:nvSpPr>
        <p:spPr/>
        <p:txBody>
          <a:bodyPr>
            <a:normAutofit lnSpcReduction="10000"/>
          </a:bodyPr>
          <a:lstStyle/>
          <a:p>
            <a:pPr marL="342900" lvl="0" indent="-342900">
              <a:lnSpc>
                <a:spcPct val="107000"/>
              </a:lnSpc>
              <a:spcAft>
                <a:spcPts val="800"/>
              </a:spcAft>
              <a:buFont typeface="Arial" panose="020B0604020202020204" pitchFamily="34" charset="0"/>
              <a:buChar char="•"/>
            </a:pPr>
            <a:r>
              <a:rPr lang="fi-FI" sz="2000" kern="100" dirty="0">
                <a:effectLst/>
                <a:latin typeface="Arial" panose="020B0604020202020204" pitchFamily="34" charset="0"/>
                <a:ea typeface="Calibri" panose="020F0502020204030204" pitchFamily="34" charset="0"/>
                <a:cs typeface="Arial" panose="020B0604020202020204" pitchFamily="34" charset="0"/>
              </a:rPr>
              <a:t>Voiko oppisopimuksen tehdä ulkomaisessa yrityksessä vai tuleeko yrityksen olla suomalainen, jolla ulkomainen yksikkö?</a:t>
            </a:r>
          </a:p>
          <a:p>
            <a:pPr marL="342900" lvl="0" indent="-342900">
              <a:lnSpc>
                <a:spcPct val="107000"/>
              </a:lnSpc>
              <a:spcAft>
                <a:spcPts val="800"/>
              </a:spcAft>
              <a:buFont typeface="Arial" panose="020B0604020202020204" pitchFamily="34" charset="0"/>
              <a:buChar char="•"/>
            </a:pPr>
            <a:r>
              <a:rPr lang="fi-FI" dirty="0">
                <a:latin typeface="Arial" panose="020B0604020202020204" pitchFamily="34" charset="0"/>
                <a:cs typeface="Arial" panose="020B0604020202020204" pitchFamily="34" charset="0"/>
              </a:rPr>
              <a:t>Onko tulossa selkokielistä opasta </a:t>
            </a:r>
            <a:r>
              <a:rPr lang="fi-FI" dirty="0" err="1">
                <a:latin typeface="Arial" panose="020B0604020202020204" pitchFamily="34" charset="0"/>
                <a:cs typeface="Arial" panose="020B0604020202020204" pitchFamily="34" charset="0"/>
              </a:rPr>
              <a:t>kv</a:t>
            </a:r>
            <a:r>
              <a:rPr lang="fi-FI" dirty="0">
                <a:latin typeface="Arial" panose="020B0604020202020204" pitchFamily="34" charset="0"/>
                <a:cs typeface="Arial" panose="020B0604020202020204" pitchFamily="34" charset="0"/>
              </a:rPr>
              <a:t>-vaihdosta opiskelijalle, työantajalle koulutuksen järjestäjälle/oppisopimusviranomaiselle (vastuut ja velvoitteet)?</a:t>
            </a:r>
          </a:p>
          <a:p>
            <a:pPr marL="342900" indent="-342900">
              <a:lnSpc>
                <a:spcPct val="107000"/>
              </a:lnSpc>
              <a:spcAft>
                <a:spcPts val="800"/>
              </a:spcAft>
              <a:buFont typeface="Arial" panose="020B0604020202020204" pitchFamily="34" charset="0"/>
              <a:buChar char="•"/>
            </a:pPr>
            <a:r>
              <a:rPr lang="fi-FI" sz="1800" kern="100" dirty="0">
                <a:effectLst/>
                <a:latin typeface="Arial" panose="020B0604020202020204" pitchFamily="34" charset="0"/>
                <a:ea typeface="Calibri" panose="020F0502020204030204" pitchFamily="34" charset="0"/>
                <a:cs typeface="Arial" panose="020B0604020202020204" pitchFamily="34" charset="0"/>
              </a:rPr>
              <a:t>Pitääkö yhä paikkaansa, jos suomalaisen </a:t>
            </a:r>
            <a:r>
              <a:rPr lang="fi-FI" sz="1800" kern="100" dirty="0" err="1">
                <a:effectLst/>
                <a:latin typeface="Arial" panose="020B0604020202020204" pitchFamily="34" charset="0"/>
                <a:ea typeface="Calibri" panose="020F0502020204030204" pitchFamily="34" charset="0"/>
                <a:cs typeface="Arial" panose="020B0604020202020204" pitchFamily="34" charset="0"/>
              </a:rPr>
              <a:t>HETUn</a:t>
            </a:r>
            <a:r>
              <a:rPr lang="fi-FI" sz="1800" kern="100" dirty="0">
                <a:effectLst/>
                <a:latin typeface="Arial" panose="020B0604020202020204" pitchFamily="34" charset="0"/>
                <a:ea typeface="Calibri" panose="020F0502020204030204" pitchFamily="34" charset="0"/>
                <a:cs typeface="Arial" panose="020B0604020202020204" pitchFamily="34" charset="0"/>
              </a:rPr>
              <a:t> omaava asuu ulkomailla mutta työskentelee Suomen puolella suomalaisessa yrityksessä, että oppisopimus on mahdollista solmia ja oppisopimuskoulutuksen etuudet maksetaan esim. Suomen ja Ruotsin rajalta oppilaitokseen? </a:t>
            </a:r>
          </a:p>
          <a:p>
            <a:pPr marL="342900" lvl="0" indent="-342900">
              <a:lnSpc>
                <a:spcPct val="107000"/>
              </a:lnSpc>
              <a:spcAft>
                <a:spcPts val="800"/>
              </a:spcAft>
              <a:buFont typeface="Arial" panose="020B0604020202020204" pitchFamily="34" charset="0"/>
              <a:buChar char="•"/>
            </a:pPr>
            <a:endParaRPr lang="fi-FI" dirty="0">
              <a:solidFill>
                <a:srgbClr val="FF0000"/>
              </a:solidFill>
              <a:latin typeface="+mn-lt"/>
            </a:endParaRPr>
          </a:p>
        </p:txBody>
      </p:sp>
      <p:sp>
        <p:nvSpPr>
          <p:cNvPr id="4" name="Päivämäärän paikkamerkki 3">
            <a:extLst>
              <a:ext uri="{FF2B5EF4-FFF2-40B4-BE49-F238E27FC236}">
                <a16:creationId xmlns:a16="http://schemas.microsoft.com/office/drawing/2014/main" id="{46A1984A-2B4B-6378-93F0-E91012761328}"/>
              </a:ext>
            </a:extLst>
          </p:cNvPr>
          <p:cNvSpPr>
            <a:spLocks noGrp="1"/>
          </p:cNvSpPr>
          <p:nvPr>
            <p:ph type="dt" sz="half" idx="10"/>
          </p:nvPr>
        </p:nvSpPr>
        <p:spPr/>
        <p:txBody>
          <a:bodyPr/>
          <a:lstStyle/>
          <a:p>
            <a:fld id="{D697E60B-ED85-9D4E-B1D5-4A0C6C69C367}" type="datetime3">
              <a:rPr lang="fi-FI" smtClean="0"/>
              <a:t>14/11/24</a:t>
            </a:fld>
            <a:endParaRPr lang="fi-FI"/>
          </a:p>
        </p:txBody>
      </p:sp>
      <p:sp>
        <p:nvSpPr>
          <p:cNvPr id="5" name="Alatunnisteen paikkamerkki 4">
            <a:extLst>
              <a:ext uri="{FF2B5EF4-FFF2-40B4-BE49-F238E27FC236}">
                <a16:creationId xmlns:a16="http://schemas.microsoft.com/office/drawing/2014/main" id="{E27C8954-A098-EB95-D166-B1E8BB16E87F}"/>
              </a:ext>
            </a:extLst>
          </p:cNvPr>
          <p:cNvSpPr>
            <a:spLocks noGrp="1"/>
          </p:cNvSpPr>
          <p:nvPr>
            <p:ph type="ftr" sz="quarter" idx="11"/>
          </p:nvPr>
        </p:nvSpPr>
        <p:spPr/>
        <p:txBody>
          <a:bodyPr/>
          <a:lstStyle/>
          <a:p>
            <a:r>
              <a:rPr lang="fi-FI"/>
              <a:t>oppisopimus.fi</a:t>
            </a:r>
          </a:p>
        </p:txBody>
      </p:sp>
      <p:sp>
        <p:nvSpPr>
          <p:cNvPr id="6" name="Dian numeron paikkamerkki 5">
            <a:extLst>
              <a:ext uri="{FF2B5EF4-FFF2-40B4-BE49-F238E27FC236}">
                <a16:creationId xmlns:a16="http://schemas.microsoft.com/office/drawing/2014/main" id="{B91A43E6-F5D7-659E-8B1F-5161F89EF3BB}"/>
              </a:ext>
            </a:extLst>
          </p:cNvPr>
          <p:cNvSpPr>
            <a:spLocks noGrp="1"/>
          </p:cNvSpPr>
          <p:nvPr>
            <p:ph type="sldNum" sz="quarter" idx="12"/>
          </p:nvPr>
        </p:nvSpPr>
        <p:spPr/>
        <p:txBody>
          <a:bodyPr/>
          <a:lstStyle/>
          <a:p>
            <a:fld id="{E90ECEFE-9EBE-5C48-AEF1-069F6E23D443}" type="slidenum">
              <a:rPr lang="fi-FI" smtClean="0"/>
              <a:t>13</a:t>
            </a:fld>
            <a:endParaRPr lang="fi-FI"/>
          </a:p>
        </p:txBody>
      </p:sp>
    </p:spTree>
    <p:extLst>
      <p:ext uri="{BB962C8B-B14F-4D97-AF65-F5344CB8AC3E}">
        <p14:creationId xmlns:p14="http://schemas.microsoft.com/office/powerpoint/2010/main" val="12576047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21EE649-0CF2-59B0-E566-32771E6E7667}"/>
              </a:ext>
            </a:extLst>
          </p:cNvPr>
          <p:cNvSpPr>
            <a:spLocks noGrp="1"/>
          </p:cNvSpPr>
          <p:nvPr>
            <p:ph type="title"/>
          </p:nvPr>
        </p:nvSpPr>
        <p:spPr/>
        <p:txBody>
          <a:bodyPr/>
          <a:lstStyle/>
          <a:p>
            <a:r>
              <a:rPr lang="fi-FI" dirty="0">
                <a:solidFill>
                  <a:schemeClr val="accent3"/>
                </a:solidFill>
              </a:rPr>
              <a:t>Yrittäjän oppisopimus</a:t>
            </a:r>
          </a:p>
        </p:txBody>
      </p:sp>
      <p:sp>
        <p:nvSpPr>
          <p:cNvPr id="3" name="Sisällön paikkamerkki 2">
            <a:extLst>
              <a:ext uri="{FF2B5EF4-FFF2-40B4-BE49-F238E27FC236}">
                <a16:creationId xmlns:a16="http://schemas.microsoft.com/office/drawing/2014/main" id="{BF6D1B17-43DC-234E-B951-DACBD209463B}"/>
              </a:ext>
            </a:extLst>
          </p:cNvPr>
          <p:cNvSpPr>
            <a:spLocks noGrp="1"/>
          </p:cNvSpPr>
          <p:nvPr>
            <p:ph idx="1"/>
          </p:nvPr>
        </p:nvSpPr>
        <p:spPr/>
        <p:txBody>
          <a:bodyPr>
            <a:normAutofit/>
          </a:bodyPr>
          <a:lstStyle/>
          <a:p>
            <a:pPr marL="342900" indent="-342900">
              <a:buFont typeface="Arial" panose="020B0604020202020204" pitchFamily="34" charset="0"/>
              <a:buChar char="•"/>
            </a:pPr>
            <a:r>
              <a:rPr lang="fi-FI" dirty="0"/>
              <a:t>Pitääkö yrittäjän oppisopimukseen kirjata yrittäjän palkka? Voiko asian jättää kokonaan kysymättä (eli myös oppisopimuksen lomakkeelta pois)? </a:t>
            </a:r>
            <a:endParaRPr lang="fi-FI" sz="1200" dirty="0"/>
          </a:p>
          <a:p>
            <a:pPr marL="342900" indent="-342900">
              <a:buFont typeface="Arial" panose="020B0604020202020204" pitchFamily="34" charset="0"/>
              <a:buChar char="•"/>
            </a:pPr>
            <a:endParaRPr lang="fi-FI" dirty="0"/>
          </a:p>
          <a:p>
            <a:pPr marL="342900" indent="-342900">
              <a:buFont typeface="Arial" panose="020B0604020202020204" pitchFamily="34" charset="0"/>
              <a:buChar char="•"/>
            </a:pPr>
            <a:endParaRPr lang="fi-FI" dirty="0"/>
          </a:p>
        </p:txBody>
      </p:sp>
      <p:sp>
        <p:nvSpPr>
          <p:cNvPr id="4" name="Päivämäärän paikkamerkki 3">
            <a:extLst>
              <a:ext uri="{FF2B5EF4-FFF2-40B4-BE49-F238E27FC236}">
                <a16:creationId xmlns:a16="http://schemas.microsoft.com/office/drawing/2014/main" id="{46A1984A-2B4B-6378-93F0-E91012761328}"/>
              </a:ext>
            </a:extLst>
          </p:cNvPr>
          <p:cNvSpPr>
            <a:spLocks noGrp="1"/>
          </p:cNvSpPr>
          <p:nvPr>
            <p:ph type="dt" sz="half" idx="10"/>
          </p:nvPr>
        </p:nvSpPr>
        <p:spPr/>
        <p:txBody>
          <a:bodyPr/>
          <a:lstStyle/>
          <a:p>
            <a:fld id="{D697E60B-ED85-9D4E-B1D5-4A0C6C69C367}" type="datetime3">
              <a:rPr lang="fi-FI" smtClean="0"/>
              <a:t>14/11/24</a:t>
            </a:fld>
            <a:endParaRPr lang="fi-FI"/>
          </a:p>
        </p:txBody>
      </p:sp>
      <p:sp>
        <p:nvSpPr>
          <p:cNvPr id="5" name="Alatunnisteen paikkamerkki 4">
            <a:extLst>
              <a:ext uri="{FF2B5EF4-FFF2-40B4-BE49-F238E27FC236}">
                <a16:creationId xmlns:a16="http://schemas.microsoft.com/office/drawing/2014/main" id="{E27C8954-A098-EB95-D166-B1E8BB16E87F}"/>
              </a:ext>
            </a:extLst>
          </p:cNvPr>
          <p:cNvSpPr>
            <a:spLocks noGrp="1"/>
          </p:cNvSpPr>
          <p:nvPr>
            <p:ph type="ftr" sz="quarter" idx="11"/>
          </p:nvPr>
        </p:nvSpPr>
        <p:spPr/>
        <p:txBody>
          <a:bodyPr/>
          <a:lstStyle/>
          <a:p>
            <a:r>
              <a:rPr lang="fi-FI"/>
              <a:t>oppisopimus.fi</a:t>
            </a:r>
          </a:p>
        </p:txBody>
      </p:sp>
      <p:sp>
        <p:nvSpPr>
          <p:cNvPr id="6" name="Dian numeron paikkamerkki 5">
            <a:extLst>
              <a:ext uri="{FF2B5EF4-FFF2-40B4-BE49-F238E27FC236}">
                <a16:creationId xmlns:a16="http://schemas.microsoft.com/office/drawing/2014/main" id="{B91A43E6-F5D7-659E-8B1F-5161F89EF3BB}"/>
              </a:ext>
            </a:extLst>
          </p:cNvPr>
          <p:cNvSpPr>
            <a:spLocks noGrp="1"/>
          </p:cNvSpPr>
          <p:nvPr>
            <p:ph type="sldNum" sz="quarter" idx="12"/>
          </p:nvPr>
        </p:nvSpPr>
        <p:spPr/>
        <p:txBody>
          <a:bodyPr/>
          <a:lstStyle/>
          <a:p>
            <a:fld id="{E90ECEFE-9EBE-5C48-AEF1-069F6E23D443}" type="slidenum">
              <a:rPr lang="fi-FI" smtClean="0"/>
              <a:t>14</a:t>
            </a:fld>
            <a:endParaRPr lang="fi-FI"/>
          </a:p>
        </p:txBody>
      </p:sp>
    </p:spTree>
    <p:extLst>
      <p:ext uri="{BB962C8B-B14F-4D97-AF65-F5344CB8AC3E}">
        <p14:creationId xmlns:p14="http://schemas.microsoft.com/office/powerpoint/2010/main" val="19829346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21EE649-0CF2-59B0-E566-32771E6E7667}"/>
              </a:ext>
            </a:extLst>
          </p:cNvPr>
          <p:cNvSpPr>
            <a:spLocks noGrp="1"/>
          </p:cNvSpPr>
          <p:nvPr>
            <p:ph type="title"/>
          </p:nvPr>
        </p:nvSpPr>
        <p:spPr/>
        <p:txBody>
          <a:bodyPr/>
          <a:lstStyle/>
          <a:p>
            <a:r>
              <a:rPr lang="fi-FI" dirty="0">
                <a:solidFill>
                  <a:schemeClr val="accent3"/>
                </a:solidFill>
              </a:rPr>
              <a:t>Näyttö, </a:t>
            </a:r>
            <a:r>
              <a:rPr lang="fi-FI">
                <a:solidFill>
                  <a:schemeClr val="accent3"/>
                </a:solidFill>
              </a:rPr>
              <a:t>sen kirjaaminen</a:t>
            </a:r>
            <a:endParaRPr lang="fi-FI" dirty="0">
              <a:solidFill>
                <a:schemeClr val="accent3"/>
              </a:solidFill>
            </a:endParaRPr>
          </a:p>
        </p:txBody>
      </p:sp>
      <p:sp>
        <p:nvSpPr>
          <p:cNvPr id="3" name="Sisällön paikkamerkki 2">
            <a:extLst>
              <a:ext uri="{FF2B5EF4-FFF2-40B4-BE49-F238E27FC236}">
                <a16:creationId xmlns:a16="http://schemas.microsoft.com/office/drawing/2014/main" id="{BF6D1B17-43DC-234E-B951-DACBD209463B}"/>
              </a:ext>
            </a:extLst>
          </p:cNvPr>
          <p:cNvSpPr>
            <a:spLocks noGrp="1"/>
          </p:cNvSpPr>
          <p:nvPr>
            <p:ph idx="1"/>
          </p:nvPr>
        </p:nvSpPr>
        <p:spPr/>
        <p:txBody>
          <a:bodyPr>
            <a:normAutofit/>
          </a:bodyPr>
          <a:lstStyle/>
          <a:p>
            <a:pPr marL="358775" indent="-358775">
              <a:lnSpc>
                <a:spcPct val="107000"/>
              </a:lnSpc>
              <a:buFont typeface="Arial" panose="020B0604020202020204" pitchFamily="34" charset="0"/>
              <a:buChar char="•"/>
            </a:pPr>
            <a:r>
              <a:rPr lang="fi-FI" sz="1800" kern="100" dirty="0">
                <a:effectLst/>
                <a:latin typeface="Arial" panose="020B0604020202020204" pitchFamily="34" charset="0"/>
                <a:ea typeface="Calibri" panose="020F0502020204030204" pitchFamily="34" charset="0"/>
                <a:cs typeface="Arial" panose="020B0604020202020204" pitchFamily="34" charset="0"/>
              </a:rPr>
              <a:t>Miten näyttö tulee kirjata? Joillakin koulutuksen järjestäjällä näyttö on koko oppisopimusaika. Onko tämä ok, koska tällöinhän koko oppisopimusaika olisi näyttöä eikä lainkaan ammattitaidon hankkimista. Olisi hyvä että kaikilla koulutuksenjärjestäjillä olisi samanlainen toimintatapa. </a:t>
            </a:r>
          </a:p>
          <a:p>
            <a:pPr marL="358775" indent="-358775">
              <a:lnSpc>
                <a:spcPct val="107000"/>
              </a:lnSpc>
              <a:buFont typeface="Arial" panose="020B0604020202020204" pitchFamily="34" charset="0"/>
              <a:buChar char="•"/>
            </a:pPr>
            <a:endParaRPr lang="fi-FI"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800"/>
              </a:spcAft>
            </a:pPr>
            <a:r>
              <a:rPr lang="fi-FI"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marL="342900" indent="-342900">
              <a:buFont typeface="Arial" panose="020B0604020202020204" pitchFamily="34" charset="0"/>
              <a:buChar char="•"/>
            </a:pPr>
            <a:endParaRPr lang="fi-FI" dirty="0"/>
          </a:p>
          <a:p>
            <a:pPr marL="342900" indent="-342900">
              <a:buFont typeface="Arial" panose="020B0604020202020204" pitchFamily="34" charset="0"/>
              <a:buChar char="•"/>
            </a:pPr>
            <a:endParaRPr lang="fi-FI" dirty="0"/>
          </a:p>
        </p:txBody>
      </p:sp>
      <p:sp>
        <p:nvSpPr>
          <p:cNvPr id="4" name="Päivämäärän paikkamerkki 3">
            <a:extLst>
              <a:ext uri="{FF2B5EF4-FFF2-40B4-BE49-F238E27FC236}">
                <a16:creationId xmlns:a16="http://schemas.microsoft.com/office/drawing/2014/main" id="{46A1984A-2B4B-6378-93F0-E91012761328}"/>
              </a:ext>
            </a:extLst>
          </p:cNvPr>
          <p:cNvSpPr>
            <a:spLocks noGrp="1"/>
          </p:cNvSpPr>
          <p:nvPr>
            <p:ph type="dt" sz="half" idx="10"/>
          </p:nvPr>
        </p:nvSpPr>
        <p:spPr/>
        <p:txBody>
          <a:bodyPr/>
          <a:lstStyle/>
          <a:p>
            <a:fld id="{D697E60B-ED85-9D4E-B1D5-4A0C6C69C367}" type="datetime3">
              <a:rPr lang="fi-FI" smtClean="0"/>
              <a:t>14/11/24</a:t>
            </a:fld>
            <a:endParaRPr lang="fi-FI"/>
          </a:p>
        </p:txBody>
      </p:sp>
      <p:sp>
        <p:nvSpPr>
          <p:cNvPr id="5" name="Alatunnisteen paikkamerkki 4">
            <a:extLst>
              <a:ext uri="{FF2B5EF4-FFF2-40B4-BE49-F238E27FC236}">
                <a16:creationId xmlns:a16="http://schemas.microsoft.com/office/drawing/2014/main" id="{E27C8954-A098-EB95-D166-B1E8BB16E87F}"/>
              </a:ext>
            </a:extLst>
          </p:cNvPr>
          <p:cNvSpPr>
            <a:spLocks noGrp="1"/>
          </p:cNvSpPr>
          <p:nvPr>
            <p:ph type="ftr" sz="quarter" idx="11"/>
          </p:nvPr>
        </p:nvSpPr>
        <p:spPr/>
        <p:txBody>
          <a:bodyPr/>
          <a:lstStyle/>
          <a:p>
            <a:r>
              <a:rPr lang="fi-FI"/>
              <a:t>oppisopimus.fi</a:t>
            </a:r>
          </a:p>
        </p:txBody>
      </p:sp>
      <p:sp>
        <p:nvSpPr>
          <p:cNvPr id="6" name="Dian numeron paikkamerkki 5">
            <a:extLst>
              <a:ext uri="{FF2B5EF4-FFF2-40B4-BE49-F238E27FC236}">
                <a16:creationId xmlns:a16="http://schemas.microsoft.com/office/drawing/2014/main" id="{B91A43E6-F5D7-659E-8B1F-5161F89EF3BB}"/>
              </a:ext>
            </a:extLst>
          </p:cNvPr>
          <p:cNvSpPr>
            <a:spLocks noGrp="1"/>
          </p:cNvSpPr>
          <p:nvPr>
            <p:ph type="sldNum" sz="quarter" idx="12"/>
          </p:nvPr>
        </p:nvSpPr>
        <p:spPr/>
        <p:txBody>
          <a:bodyPr/>
          <a:lstStyle/>
          <a:p>
            <a:fld id="{E90ECEFE-9EBE-5C48-AEF1-069F6E23D443}" type="slidenum">
              <a:rPr lang="fi-FI" smtClean="0"/>
              <a:t>15</a:t>
            </a:fld>
            <a:endParaRPr lang="fi-FI"/>
          </a:p>
        </p:txBody>
      </p:sp>
    </p:spTree>
    <p:extLst>
      <p:ext uri="{BB962C8B-B14F-4D97-AF65-F5344CB8AC3E}">
        <p14:creationId xmlns:p14="http://schemas.microsoft.com/office/powerpoint/2010/main" val="6566719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21EE649-0CF2-59B0-E566-32771E6E7667}"/>
              </a:ext>
            </a:extLst>
          </p:cNvPr>
          <p:cNvSpPr>
            <a:spLocks noGrp="1"/>
          </p:cNvSpPr>
          <p:nvPr>
            <p:ph type="title"/>
          </p:nvPr>
        </p:nvSpPr>
        <p:spPr/>
        <p:txBody>
          <a:bodyPr/>
          <a:lstStyle/>
          <a:p>
            <a:r>
              <a:rPr lang="fi-FI" dirty="0">
                <a:solidFill>
                  <a:schemeClr val="accent3"/>
                </a:solidFill>
              </a:rPr>
              <a:t>Muut kysymykset</a:t>
            </a:r>
          </a:p>
        </p:txBody>
      </p:sp>
      <p:sp>
        <p:nvSpPr>
          <p:cNvPr id="3" name="Sisällön paikkamerkki 2">
            <a:extLst>
              <a:ext uri="{FF2B5EF4-FFF2-40B4-BE49-F238E27FC236}">
                <a16:creationId xmlns:a16="http://schemas.microsoft.com/office/drawing/2014/main" id="{BF6D1B17-43DC-234E-B951-DACBD209463B}"/>
              </a:ext>
            </a:extLst>
          </p:cNvPr>
          <p:cNvSpPr>
            <a:spLocks noGrp="1"/>
          </p:cNvSpPr>
          <p:nvPr>
            <p:ph idx="1"/>
          </p:nvPr>
        </p:nvSpPr>
        <p:spPr/>
        <p:txBody>
          <a:bodyPr>
            <a:normAutofit/>
          </a:bodyPr>
          <a:lstStyle/>
          <a:p>
            <a:pPr marL="342900" indent="-342900">
              <a:buFont typeface="Arial" panose="020B0604020202020204" pitchFamily="34" charset="0"/>
              <a:buChar char="•"/>
            </a:pPr>
            <a:r>
              <a:rPr lang="fi-FI" dirty="0"/>
              <a:t>Valtakunnallista Ohjaan.fi sivustoa ja verkoston järjestämiä verkkokoulutuksia sekä niihin liittyvää kehittämistyötä on valtakunnallisesti pidetty merkittävänä. Palvelua pyörittää osa koulutuksen järjestäjistä ja Ohjaan.fi toiminta ja kehittämistyö on tukeutunut vahvasti perusrahoituksen harkinnanvaraisen korotukseen jota ei ensi vuodelle ole haettavissa. Onko tulossa kehittämisrahaa tai muuta avustusta millä toimintaa jatketaan, tai millaisena OKM/OPH näkee Ohjaan.fi verkoston tulevaisuuden?</a:t>
            </a:r>
          </a:p>
        </p:txBody>
      </p:sp>
      <p:sp>
        <p:nvSpPr>
          <p:cNvPr id="4" name="Päivämäärän paikkamerkki 3">
            <a:extLst>
              <a:ext uri="{FF2B5EF4-FFF2-40B4-BE49-F238E27FC236}">
                <a16:creationId xmlns:a16="http://schemas.microsoft.com/office/drawing/2014/main" id="{46A1984A-2B4B-6378-93F0-E91012761328}"/>
              </a:ext>
            </a:extLst>
          </p:cNvPr>
          <p:cNvSpPr>
            <a:spLocks noGrp="1"/>
          </p:cNvSpPr>
          <p:nvPr>
            <p:ph type="dt" sz="half" idx="10"/>
          </p:nvPr>
        </p:nvSpPr>
        <p:spPr/>
        <p:txBody>
          <a:bodyPr/>
          <a:lstStyle/>
          <a:p>
            <a:fld id="{D697E60B-ED85-9D4E-B1D5-4A0C6C69C367}" type="datetime3">
              <a:rPr lang="fi-FI" smtClean="0"/>
              <a:t>14/11/24</a:t>
            </a:fld>
            <a:endParaRPr lang="fi-FI"/>
          </a:p>
        </p:txBody>
      </p:sp>
      <p:sp>
        <p:nvSpPr>
          <p:cNvPr id="5" name="Alatunnisteen paikkamerkki 4">
            <a:extLst>
              <a:ext uri="{FF2B5EF4-FFF2-40B4-BE49-F238E27FC236}">
                <a16:creationId xmlns:a16="http://schemas.microsoft.com/office/drawing/2014/main" id="{E27C8954-A098-EB95-D166-B1E8BB16E87F}"/>
              </a:ext>
            </a:extLst>
          </p:cNvPr>
          <p:cNvSpPr>
            <a:spLocks noGrp="1"/>
          </p:cNvSpPr>
          <p:nvPr>
            <p:ph type="ftr" sz="quarter" idx="11"/>
          </p:nvPr>
        </p:nvSpPr>
        <p:spPr/>
        <p:txBody>
          <a:bodyPr/>
          <a:lstStyle/>
          <a:p>
            <a:r>
              <a:rPr lang="fi-FI"/>
              <a:t>oppisopimus.fi</a:t>
            </a:r>
          </a:p>
        </p:txBody>
      </p:sp>
      <p:sp>
        <p:nvSpPr>
          <p:cNvPr id="6" name="Dian numeron paikkamerkki 5">
            <a:extLst>
              <a:ext uri="{FF2B5EF4-FFF2-40B4-BE49-F238E27FC236}">
                <a16:creationId xmlns:a16="http://schemas.microsoft.com/office/drawing/2014/main" id="{B91A43E6-F5D7-659E-8B1F-5161F89EF3BB}"/>
              </a:ext>
            </a:extLst>
          </p:cNvPr>
          <p:cNvSpPr>
            <a:spLocks noGrp="1"/>
          </p:cNvSpPr>
          <p:nvPr>
            <p:ph type="sldNum" sz="quarter" idx="12"/>
          </p:nvPr>
        </p:nvSpPr>
        <p:spPr/>
        <p:txBody>
          <a:bodyPr/>
          <a:lstStyle/>
          <a:p>
            <a:fld id="{E90ECEFE-9EBE-5C48-AEF1-069F6E23D443}" type="slidenum">
              <a:rPr lang="fi-FI" smtClean="0"/>
              <a:t>16</a:t>
            </a:fld>
            <a:endParaRPr lang="fi-FI"/>
          </a:p>
        </p:txBody>
      </p:sp>
    </p:spTree>
    <p:extLst>
      <p:ext uri="{BB962C8B-B14F-4D97-AF65-F5344CB8AC3E}">
        <p14:creationId xmlns:p14="http://schemas.microsoft.com/office/powerpoint/2010/main" val="33789597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21EE649-0CF2-59B0-E566-32771E6E7667}"/>
              </a:ext>
            </a:extLst>
          </p:cNvPr>
          <p:cNvSpPr>
            <a:spLocks noGrp="1"/>
          </p:cNvSpPr>
          <p:nvPr>
            <p:ph type="title"/>
          </p:nvPr>
        </p:nvSpPr>
        <p:spPr/>
        <p:txBody>
          <a:bodyPr/>
          <a:lstStyle/>
          <a:p>
            <a:r>
              <a:rPr lang="fi-FI" dirty="0">
                <a:solidFill>
                  <a:schemeClr val="accent3"/>
                </a:solidFill>
              </a:rPr>
              <a:t>Muut kysymykset</a:t>
            </a:r>
          </a:p>
        </p:txBody>
      </p:sp>
      <p:sp>
        <p:nvSpPr>
          <p:cNvPr id="3" name="Sisällön paikkamerkki 2">
            <a:extLst>
              <a:ext uri="{FF2B5EF4-FFF2-40B4-BE49-F238E27FC236}">
                <a16:creationId xmlns:a16="http://schemas.microsoft.com/office/drawing/2014/main" id="{BF6D1B17-43DC-234E-B951-DACBD209463B}"/>
              </a:ext>
            </a:extLst>
          </p:cNvPr>
          <p:cNvSpPr>
            <a:spLocks noGrp="1"/>
          </p:cNvSpPr>
          <p:nvPr>
            <p:ph idx="1"/>
          </p:nvPr>
        </p:nvSpPr>
        <p:spPr/>
        <p:txBody>
          <a:bodyPr>
            <a:normAutofit/>
          </a:bodyPr>
          <a:lstStyle/>
          <a:p>
            <a:pPr marL="342900" indent="-342900">
              <a:buFont typeface="Arial" panose="020B0604020202020204" pitchFamily="34" charset="0"/>
              <a:buChar char="•"/>
            </a:pPr>
            <a:r>
              <a:rPr lang="fi-FI" dirty="0"/>
              <a:t>Arvopalautteiden saamiseksi käytetään paljon aikaa ja resursseja oppilaitoksissa. Silti vastausprosentit jäävät alhaisiksi. Voisi kuvitella, että vastaajat kyllästyvät vuosien saatossa entistä enemmän kyselyihin. Onko tähän tulossa oppilaitosten kannalta helpotusta tai miten rahoitus uudistuu?</a:t>
            </a:r>
          </a:p>
          <a:p>
            <a:pPr marL="342900" indent="-342900">
              <a:buFont typeface="Arial" panose="020B0604020202020204" pitchFamily="34" charset="0"/>
              <a:buChar char="•"/>
            </a:pPr>
            <a:r>
              <a:rPr lang="fi-FI" kern="100" dirty="0">
                <a:effectLst/>
                <a:latin typeface="Arial" panose="020B0604020202020204" pitchFamily="34" charset="0"/>
                <a:ea typeface="Calibri" panose="020F0502020204030204" pitchFamily="34" charset="0"/>
                <a:cs typeface="Arial" panose="020B0604020202020204" pitchFamily="34" charset="0"/>
              </a:rPr>
              <a:t>Miten käy yrittäjän oppisopimuksen hallituksen linjausten jälkeen?</a:t>
            </a:r>
          </a:p>
          <a:p>
            <a:pPr marL="342900" indent="-342900">
              <a:buFont typeface="Arial" panose="020B0604020202020204" pitchFamily="34" charset="0"/>
              <a:buChar char="•"/>
            </a:pPr>
            <a:r>
              <a:rPr lang="fi-FI" kern="100" dirty="0">
                <a:effectLst/>
                <a:latin typeface="Arial" panose="020B0604020202020204" pitchFamily="34" charset="0"/>
                <a:ea typeface="Calibri" panose="020F0502020204030204" pitchFamily="34" charset="0"/>
                <a:cs typeface="Arial" panose="020B0604020202020204" pitchFamily="34" charset="0"/>
              </a:rPr>
              <a:t>Miten hallituksen linjaukset vaikuttavat jatkossa oppisopimuksiin, onko tätä visioitu?</a:t>
            </a:r>
            <a:endParaRPr lang="fi-FI"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buFont typeface="Arial" panose="020B0604020202020204" pitchFamily="34" charset="0"/>
              <a:buChar char="•"/>
            </a:pPr>
            <a:endParaRPr lang="fi-FI" kern="100" dirty="0">
              <a:effectLst/>
              <a:latin typeface="Arial" panose="020B0604020202020204" pitchFamily="34" charset="0"/>
              <a:ea typeface="Calibri" panose="020F0502020204030204" pitchFamily="34" charset="0"/>
              <a:cs typeface="Arial" panose="020B0604020202020204" pitchFamily="34" charset="0"/>
            </a:endParaRPr>
          </a:p>
          <a:p>
            <a:pPr marL="342900" indent="-342900">
              <a:buFont typeface="Arial" panose="020B0604020202020204" pitchFamily="34" charset="0"/>
              <a:buChar char="•"/>
            </a:pPr>
            <a:endParaRPr lang="fi-FI" dirty="0"/>
          </a:p>
        </p:txBody>
      </p:sp>
      <p:sp>
        <p:nvSpPr>
          <p:cNvPr id="4" name="Päivämäärän paikkamerkki 3">
            <a:extLst>
              <a:ext uri="{FF2B5EF4-FFF2-40B4-BE49-F238E27FC236}">
                <a16:creationId xmlns:a16="http://schemas.microsoft.com/office/drawing/2014/main" id="{46A1984A-2B4B-6378-93F0-E91012761328}"/>
              </a:ext>
            </a:extLst>
          </p:cNvPr>
          <p:cNvSpPr>
            <a:spLocks noGrp="1"/>
          </p:cNvSpPr>
          <p:nvPr>
            <p:ph type="dt" sz="half" idx="10"/>
          </p:nvPr>
        </p:nvSpPr>
        <p:spPr/>
        <p:txBody>
          <a:bodyPr/>
          <a:lstStyle/>
          <a:p>
            <a:fld id="{D697E60B-ED85-9D4E-B1D5-4A0C6C69C367}" type="datetime3">
              <a:rPr lang="fi-FI" smtClean="0"/>
              <a:t>14/11/24</a:t>
            </a:fld>
            <a:endParaRPr lang="fi-FI"/>
          </a:p>
        </p:txBody>
      </p:sp>
      <p:sp>
        <p:nvSpPr>
          <p:cNvPr id="5" name="Alatunnisteen paikkamerkki 4">
            <a:extLst>
              <a:ext uri="{FF2B5EF4-FFF2-40B4-BE49-F238E27FC236}">
                <a16:creationId xmlns:a16="http://schemas.microsoft.com/office/drawing/2014/main" id="{E27C8954-A098-EB95-D166-B1E8BB16E87F}"/>
              </a:ext>
            </a:extLst>
          </p:cNvPr>
          <p:cNvSpPr>
            <a:spLocks noGrp="1"/>
          </p:cNvSpPr>
          <p:nvPr>
            <p:ph type="ftr" sz="quarter" idx="11"/>
          </p:nvPr>
        </p:nvSpPr>
        <p:spPr/>
        <p:txBody>
          <a:bodyPr/>
          <a:lstStyle/>
          <a:p>
            <a:r>
              <a:rPr lang="fi-FI"/>
              <a:t>oppisopimus.fi</a:t>
            </a:r>
          </a:p>
        </p:txBody>
      </p:sp>
      <p:sp>
        <p:nvSpPr>
          <p:cNvPr id="6" name="Dian numeron paikkamerkki 5">
            <a:extLst>
              <a:ext uri="{FF2B5EF4-FFF2-40B4-BE49-F238E27FC236}">
                <a16:creationId xmlns:a16="http://schemas.microsoft.com/office/drawing/2014/main" id="{B91A43E6-F5D7-659E-8B1F-5161F89EF3BB}"/>
              </a:ext>
            </a:extLst>
          </p:cNvPr>
          <p:cNvSpPr>
            <a:spLocks noGrp="1"/>
          </p:cNvSpPr>
          <p:nvPr>
            <p:ph type="sldNum" sz="quarter" idx="12"/>
          </p:nvPr>
        </p:nvSpPr>
        <p:spPr/>
        <p:txBody>
          <a:bodyPr/>
          <a:lstStyle/>
          <a:p>
            <a:fld id="{E90ECEFE-9EBE-5C48-AEF1-069F6E23D443}" type="slidenum">
              <a:rPr lang="fi-FI" smtClean="0"/>
              <a:t>17</a:t>
            </a:fld>
            <a:endParaRPr lang="fi-FI"/>
          </a:p>
        </p:txBody>
      </p:sp>
    </p:spTree>
    <p:extLst>
      <p:ext uri="{BB962C8B-B14F-4D97-AF65-F5344CB8AC3E}">
        <p14:creationId xmlns:p14="http://schemas.microsoft.com/office/powerpoint/2010/main" val="2449392464"/>
      </p:ext>
    </p:extLst>
  </p:cSld>
  <p:clrMapOvr>
    <a:masterClrMapping/>
  </p:clrMapOvr>
</p:sld>
</file>

<file path=ppt/theme/theme1.xml><?xml version="1.0" encoding="utf-8"?>
<a:theme xmlns:a="http://schemas.openxmlformats.org/drawingml/2006/main" name="Office-teema">
  <a:themeElements>
    <a:clrScheme name="Oppisopimus">
      <a:dk1>
        <a:sysClr val="windowText" lastClr="000000"/>
      </a:dk1>
      <a:lt1>
        <a:sysClr val="window" lastClr="FFFFFF"/>
      </a:lt1>
      <a:dk2>
        <a:srgbClr val="0D223F"/>
      </a:dk2>
      <a:lt2>
        <a:srgbClr val="EEECE1"/>
      </a:lt2>
      <a:accent1>
        <a:srgbClr val="95D600"/>
      </a:accent1>
      <a:accent2>
        <a:srgbClr val="FFE500"/>
      </a:accent2>
      <a:accent3>
        <a:srgbClr val="E50071"/>
      </a:accent3>
      <a:accent4>
        <a:srgbClr val="3FAE2A"/>
      </a:accent4>
      <a:accent5>
        <a:srgbClr val="F9B000"/>
      </a:accent5>
      <a:accent6>
        <a:srgbClr val="BA0345"/>
      </a:accent6>
      <a:hlink>
        <a:srgbClr val="004380"/>
      </a:hlink>
      <a:folHlink>
        <a:srgbClr val="0043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te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Asiakirja" ma:contentTypeID="0x0101002A5AF6D6AC6D324E8137945DA933818F" ma:contentTypeVersion="4" ma:contentTypeDescription="Luo uusi asiakirja." ma:contentTypeScope="" ma:versionID="49f483a1d4363d9d1bfb4ba6d5c8fa06">
  <xsd:schema xmlns:xsd="http://www.w3.org/2001/XMLSchema" xmlns:xs="http://www.w3.org/2001/XMLSchema" xmlns:p="http://schemas.microsoft.com/office/2006/metadata/properties" xmlns:ns2="e107fbd8-6eea-4bf8-abbd-1ce195f4aff9" targetNamespace="http://schemas.microsoft.com/office/2006/metadata/properties" ma:root="true" ma:fieldsID="1375446ee877dcddcc5e7794eba4182b" ns2:_="">
    <xsd:import namespace="e107fbd8-6eea-4bf8-abbd-1ce195f4aff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107fbd8-6eea-4bf8-abbd-1ce195f4aff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09F4D35-4312-43E4-89F8-96450FC31EE9}">
  <ds:schemaRefs>
    <ds:schemaRef ds:uri="http://purl.org/dc/terms/"/>
    <ds:schemaRef ds:uri="http://purl.org/dc/elements/1.1/"/>
    <ds:schemaRef ds:uri="http://www.w3.org/XML/1998/namespace"/>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e107fbd8-6eea-4bf8-abbd-1ce195f4aff9"/>
    <ds:schemaRef ds:uri="http://purl.org/dc/dcmitype/"/>
  </ds:schemaRefs>
</ds:datastoreItem>
</file>

<file path=customXml/itemProps2.xml><?xml version="1.0" encoding="utf-8"?>
<ds:datastoreItem xmlns:ds="http://schemas.openxmlformats.org/officeDocument/2006/customXml" ds:itemID="{FE31998D-B37F-4A3E-955F-8F3E7AB5C32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107fbd8-6eea-4bf8-abbd-1ce195f4aff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2506DA7-C0DC-4BA3-97F8-422468D9FB4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1082</TotalTime>
  <Words>1313</Words>
  <Application>Microsoft Office PowerPoint</Application>
  <PresentationFormat>Näytössä katseltava esitys (16:9)</PresentationFormat>
  <Paragraphs>109</Paragraphs>
  <Slides>17</Slides>
  <Notes>0</Notes>
  <HiddenSlides>0</HiddenSlides>
  <MMClips>0</MMClips>
  <ScaleCrop>false</ScaleCrop>
  <HeadingPairs>
    <vt:vector size="6" baseType="variant">
      <vt:variant>
        <vt:lpstr>Käytetyt fontit</vt:lpstr>
      </vt:variant>
      <vt:variant>
        <vt:i4>2</vt:i4>
      </vt:variant>
      <vt:variant>
        <vt:lpstr>Teema</vt:lpstr>
      </vt:variant>
      <vt:variant>
        <vt:i4>1</vt:i4>
      </vt:variant>
      <vt:variant>
        <vt:lpstr>Dian otsikot</vt:lpstr>
      </vt:variant>
      <vt:variant>
        <vt:i4>17</vt:i4>
      </vt:variant>
    </vt:vector>
  </HeadingPairs>
  <TitlesOfParts>
    <vt:vector size="20" baseType="lpstr">
      <vt:lpstr>Arial</vt:lpstr>
      <vt:lpstr>Calibri</vt:lpstr>
      <vt:lpstr>Office-teema</vt:lpstr>
      <vt:lpstr>”Marin ja Riikan kyselytunti”</vt:lpstr>
      <vt:lpstr>Työpaikan edellytykset oppisopimuskoulutukseen</vt:lpstr>
      <vt:lpstr>Työ- ja koeaika</vt:lpstr>
      <vt:lpstr>Monityönantajainen oppisopimus</vt:lpstr>
      <vt:lpstr>Oppisopimuksen muutokset</vt:lpstr>
      <vt:lpstr>Oppisopimuksen muutokset</vt:lpstr>
      <vt:lpstr>Oppisopimuksen muutokset</vt:lpstr>
      <vt:lpstr>Opintososiaaliset etuudet​</vt:lpstr>
      <vt:lpstr>Opintososiaaliset etuudet​</vt:lpstr>
      <vt:lpstr>Opintososiaaliset etuudet​</vt:lpstr>
      <vt:lpstr>Oppisopimuskoulutuksen kansainvälisyys</vt:lpstr>
      <vt:lpstr>Oppisopimuskoulutuksen kansainvälisyys</vt:lpstr>
      <vt:lpstr>Oppisopimuskoulutuksen kansainvälisyys</vt:lpstr>
      <vt:lpstr>Yrittäjän oppisopimus</vt:lpstr>
      <vt:lpstr>Näyttö, sen kirjaaminen</vt:lpstr>
      <vt:lpstr>Muut kysymykset</vt:lpstr>
      <vt:lpstr>Muut kysymykset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PowerPoint-esitys</dc:title>
  <dc:creator>Toni</dc:creator>
  <cp:lastModifiedBy>Gasbarra Margit-Kristi</cp:lastModifiedBy>
  <cp:revision>41</cp:revision>
  <dcterms:created xsi:type="dcterms:W3CDTF">2016-02-29T08:09:55Z</dcterms:created>
  <dcterms:modified xsi:type="dcterms:W3CDTF">2024-11-14T10:49:13Z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1da9c32a-bfae-405a-8b24-7b98e9ab8c95_Enabled">
    <vt:lpwstr>true</vt:lpwstr>
  </property>
  <property fmtid="{D5CDD505-2E9C-101B-9397-08002B2CF9AE}" pid="3" name="MSIP_Label_1da9c32a-bfae-405a-8b24-7b98e9ab8c95_SetDate">
    <vt:lpwstr>2021-10-08T12:57:19Z</vt:lpwstr>
  </property>
  <property fmtid="{D5CDD505-2E9C-101B-9397-08002B2CF9AE}" pid="4" name="MSIP_Label_1da9c32a-bfae-405a-8b24-7b98e9ab8c95_Method">
    <vt:lpwstr>Standard</vt:lpwstr>
  </property>
  <property fmtid="{D5CDD505-2E9C-101B-9397-08002B2CF9AE}" pid="5" name="MSIP_Label_1da9c32a-bfae-405a-8b24-7b98e9ab8c95_Name">
    <vt:lpwstr>Poke oletus</vt:lpwstr>
  </property>
  <property fmtid="{D5CDD505-2E9C-101B-9397-08002B2CF9AE}" pid="6" name="MSIP_Label_1da9c32a-bfae-405a-8b24-7b98e9ab8c95_SiteId">
    <vt:lpwstr>d9b5edb3-7859-4978-89c3-cadf9e5176b7</vt:lpwstr>
  </property>
  <property fmtid="{D5CDD505-2E9C-101B-9397-08002B2CF9AE}" pid="7" name="MSIP_Label_1da9c32a-bfae-405a-8b24-7b98e9ab8c95_ActionId">
    <vt:lpwstr>663bbfd2-bc6e-4f0b-9ccd-e5ced604ee74</vt:lpwstr>
  </property>
  <property fmtid="{D5CDD505-2E9C-101B-9397-08002B2CF9AE}" pid="8" name="MSIP_Label_1da9c32a-bfae-405a-8b24-7b98e9ab8c95_ContentBits">
    <vt:lpwstr>0</vt:lpwstr>
  </property>
  <property fmtid="{D5CDD505-2E9C-101B-9397-08002B2CF9AE}" pid="9" name="ContentTypeId">
    <vt:lpwstr>0x0101002A5AF6D6AC6D324E8137945DA933818F</vt:lpwstr>
  </property>
  <property fmtid="{D5CDD505-2E9C-101B-9397-08002B2CF9AE}" pid="10" name="MSIP_Label_f35e945f-875f-47b7-87fa-10b3524d17f5_Enabled">
    <vt:lpwstr>true</vt:lpwstr>
  </property>
  <property fmtid="{D5CDD505-2E9C-101B-9397-08002B2CF9AE}" pid="11" name="MSIP_Label_f35e945f-875f-47b7-87fa-10b3524d17f5_SetDate">
    <vt:lpwstr>2024-03-15T11:26:21Z</vt:lpwstr>
  </property>
  <property fmtid="{D5CDD505-2E9C-101B-9397-08002B2CF9AE}" pid="12" name="MSIP_Label_f35e945f-875f-47b7-87fa-10b3524d17f5_Method">
    <vt:lpwstr>Standard</vt:lpwstr>
  </property>
  <property fmtid="{D5CDD505-2E9C-101B-9397-08002B2CF9AE}" pid="13" name="MSIP_Label_f35e945f-875f-47b7-87fa-10b3524d17f5_Name">
    <vt:lpwstr>Julkinen (harkinnanvaraisesti)</vt:lpwstr>
  </property>
  <property fmtid="{D5CDD505-2E9C-101B-9397-08002B2CF9AE}" pid="14" name="MSIP_Label_f35e945f-875f-47b7-87fa-10b3524d17f5_SiteId">
    <vt:lpwstr>3feb6bc1-d722-4726-966c-5b58b64df752</vt:lpwstr>
  </property>
  <property fmtid="{D5CDD505-2E9C-101B-9397-08002B2CF9AE}" pid="15" name="MSIP_Label_f35e945f-875f-47b7-87fa-10b3524d17f5_ActionId">
    <vt:lpwstr>5e47f0b2-da38-499a-9d07-0cbc4b4cf816</vt:lpwstr>
  </property>
  <property fmtid="{D5CDD505-2E9C-101B-9397-08002B2CF9AE}" pid="16" name="MSIP_Label_f35e945f-875f-47b7-87fa-10b3524d17f5_ContentBits">
    <vt:lpwstr>0</vt:lpwstr>
  </property>
</Properties>
</file>