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9" d="100"/>
          <a:sy n="69" d="100"/>
        </p:scale>
        <p:origin x="5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smtClean="0"/>
              <a:t>Muokkaa perustyyl. napsautt.</a:t>
            </a:r>
            <a:endParaRPr lang="fi-FI"/>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smtClean="0"/>
              <a:t>Muokkaa alaotsikon perustyyliä napsautt.</a:t>
            </a:r>
            <a:endParaRPr lang="fi-FI"/>
          </a:p>
        </p:txBody>
      </p:sp>
      <p:sp>
        <p:nvSpPr>
          <p:cNvPr id="4" name="Päivämäärän paikkamerkki 3"/>
          <p:cNvSpPr>
            <a:spLocks noGrp="1"/>
          </p:cNvSpPr>
          <p:nvPr>
            <p:ph type="dt" sz="half" idx="10"/>
          </p:nvPr>
        </p:nvSpPr>
        <p:spPr/>
        <p:txBody>
          <a:bodyPr/>
          <a:lstStyle/>
          <a:p>
            <a:fld id="{8191B424-8D2E-4753-8DD2-8D4358678D3A}" type="datetimeFigureOut">
              <a:rPr lang="fi-FI" smtClean="0"/>
              <a:t>30.10.2020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A75983D3-DB70-46ED-90F7-E3535C77D703}" type="slidenum">
              <a:rPr lang="fi-FI" smtClean="0"/>
              <a:t>‹#›</a:t>
            </a:fld>
            <a:endParaRPr lang="fi-FI"/>
          </a:p>
        </p:txBody>
      </p:sp>
    </p:spTree>
    <p:extLst>
      <p:ext uri="{BB962C8B-B14F-4D97-AF65-F5344CB8AC3E}">
        <p14:creationId xmlns:p14="http://schemas.microsoft.com/office/powerpoint/2010/main" val="2032697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idx="1"/>
          </p:nvPr>
        </p:nvSpPr>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8191B424-8D2E-4753-8DD2-8D4358678D3A}" type="datetimeFigureOut">
              <a:rPr lang="fi-FI" smtClean="0"/>
              <a:t>30.10.2020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A75983D3-DB70-46ED-90F7-E3535C77D703}" type="slidenum">
              <a:rPr lang="fi-FI" smtClean="0"/>
              <a:t>‹#›</a:t>
            </a:fld>
            <a:endParaRPr lang="fi-FI"/>
          </a:p>
        </p:txBody>
      </p:sp>
    </p:spTree>
    <p:extLst>
      <p:ext uri="{BB962C8B-B14F-4D97-AF65-F5344CB8AC3E}">
        <p14:creationId xmlns:p14="http://schemas.microsoft.com/office/powerpoint/2010/main" val="3588669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smtClean="0"/>
              <a:t>Muokkaa perustyyl. napsautt.</a:t>
            </a:r>
            <a:endParaRPr lang="fi-FI"/>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smtClean="0"/>
              <a:t>Muokkaa tekstin perustyylejä</a:t>
            </a:r>
          </a:p>
        </p:txBody>
      </p:sp>
      <p:sp>
        <p:nvSpPr>
          <p:cNvPr id="4" name="Päivämäärän paikkamerkki 3"/>
          <p:cNvSpPr>
            <a:spLocks noGrp="1"/>
          </p:cNvSpPr>
          <p:nvPr>
            <p:ph type="dt" sz="half" idx="10"/>
          </p:nvPr>
        </p:nvSpPr>
        <p:spPr/>
        <p:txBody>
          <a:bodyPr/>
          <a:lstStyle/>
          <a:p>
            <a:fld id="{8191B424-8D2E-4753-8DD2-8D4358678D3A}" type="datetimeFigureOut">
              <a:rPr lang="fi-FI" smtClean="0"/>
              <a:t>30.10.2020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A75983D3-DB70-46ED-90F7-E3535C77D703}" type="slidenum">
              <a:rPr lang="fi-FI" smtClean="0"/>
              <a:t>‹#›</a:t>
            </a:fld>
            <a:endParaRPr lang="fi-FI"/>
          </a:p>
        </p:txBody>
      </p:sp>
    </p:spTree>
    <p:extLst>
      <p:ext uri="{BB962C8B-B14F-4D97-AF65-F5344CB8AC3E}">
        <p14:creationId xmlns:p14="http://schemas.microsoft.com/office/powerpoint/2010/main" val="1663354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sz="half" idx="1"/>
          </p:nvPr>
        </p:nvSpPr>
        <p:spPr>
          <a:xfrm>
            <a:off x="838200" y="1825625"/>
            <a:ext cx="5181600" cy="4351338"/>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6172200" y="1825625"/>
            <a:ext cx="5181600" cy="4351338"/>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Päivämäärän paikkamerkki 4"/>
          <p:cNvSpPr>
            <a:spLocks noGrp="1"/>
          </p:cNvSpPr>
          <p:nvPr>
            <p:ph type="dt" sz="half" idx="10"/>
          </p:nvPr>
        </p:nvSpPr>
        <p:spPr/>
        <p:txBody>
          <a:bodyPr/>
          <a:lstStyle/>
          <a:p>
            <a:fld id="{8191B424-8D2E-4753-8DD2-8D4358678D3A}" type="datetimeFigureOut">
              <a:rPr lang="fi-FI" smtClean="0"/>
              <a:t>30.10.2020</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A75983D3-DB70-46ED-90F7-E3535C77D703}" type="slidenum">
              <a:rPr lang="fi-FI" smtClean="0"/>
              <a:t>‹#›</a:t>
            </a:fld>
            <a:endParaRPr lang="fi-FI"/>
          </a:p>
        </p:txBody>
      </p:sp>
    </p:spTree>
    <p:extLst>
      <p:ext uri="{BB962C8B-B14F-4D97-AF65-F5344CB8AC3E}">
        <p14:creationId xmlns:p14="http://schemas.microsoft.com/office/powerpoint/2010/main" val="2389738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smtClean="0"/>
              <a:t>Muokkaa perustyyl. napsautt.</a:t>
            </a:r>
            <a:endParaRPr lang="fi-FI"/>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4" name="Sisällön paikkamerkki 3"/>
          <p:cNvSpPr>
            <a:spLocks noGrp="1"/>
          </p:cNvSpPr>
          <p:nvPr>
            <p:ph sz="half" idx="2"/>
          </p:nvPr>
        </p:nvSpPr>
        <p:spPr>
          <a:xfrm>
            <a:off x="839788" y="2505075"/>
            <a:ext cx="5157787" cy="3684588"/>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6" name="Sisällön paikkamerkki 5"/>
          <p:cNvSpPr>
            <a:spLocks noGrp="1"/>
          </p:cNvSpPr>
          <p:nvPr>
            <p:ph sz="quarter" idx="4"/>
          </p:nvPr>
        </p:nvSpPr>
        <p:spPr>
          <a:xfrm>
            <a:off x="6172200" y="2505075"/>
            <a:ext cx="5183188" cy="3684588"/>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6"/>
          <p:cNvSpPr>
            <a:spLocks noGrp="1"/>
          </p:cNvSpPr>
          <p:nvPr>
            <p:ph type="dt" sz="half" idx="10"/>
          </p:nvPr>
        </p:nvSpPr>
        <p:spPr/>
        <p:txBody>
          <a:bodyPr/>
          <a:lstStyle/>
          <a:p>
            <a:fld id="{8191B424-8D2E-4753-8DD2-8D4358678D3A}" type="datetimeFigureOut">
              <a:rPr lang="fi-FI" smtClean="0"/>
              <a:t>30.10.2020</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A75983D3-DB70-46ED-90F7-E3535C77D703}" type="slidenum">
              <a:rPr lang="fi-FI" smtClean="0"/>
              <a:t>‹#›</a:t>
            </a:fld>
            <a:endParaRPr lang="fi-FI"/>
          </a:p>
        </p:txBody>
      </p:sp>
    </p:spTree>
    <p:extLst>
      <p:ext uri="{BB962C8B-B14F-4D97-AF65-F5344CB8AC3E}">
        <p14:creationId xmlns:p14="http://schemas.microsoft.com/office/powerpoint/2010/main" val="1525111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äivämäärän paikkamerkki 2"/>
          <p:cNvSpPr>
            <a:spLocks noGrp="1"/>
          </p:cNvSpPr>
          <p:nvPr>
            <p:ph type="dt" sz="half" idx="10"/>
          </p:nvPr>
        </p:nvSpPr>
        <p:spPr/>
        <p:txBody>
          <a:bodyPr/>
          <a:lstStyle/>
          <a:p>
            <a:fld id="{8191B424-8D2E-4753-8DD2-8D4358678D3A}" type="datetimeFigureOut">
              <a:rPr lang="fi-FI" smtClean="0"/>
              <a:t>30.10.2020</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A75983D3-DB70-46ED-90F7-E3535C77D703}" type="slidenum">
              <a:rPr lang="fi-FI" smtClean="0"/>
              <a:t>‹#›</a:t>
            </a:fld>
            <a:endParaRPr lang="fi-FI"/>
          </a:p>
        </p:txBody>
      </p:sp>
    </p:spTree>
    <p:extLst>
      <p:ext uri="{BB962C8B-B14F-4D97-AF65-F5344CB8AC3E}">
        <p14:creationId xmlns:p14="http://schemas.microsoft.com/office/powerpoint/2010/main" val="3077662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8191B424-8D2E-4753-8DD2-8D4358678D3A}" type="datetimeFigureOut">
              <a:rPr lang="fi-FI" smtClean="0"/>
              <a:t>30.10.2020</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A75983D3-DB70-46ED-90F7-E3535C77D703}" type="slidenum">
              <a:rPr lang="fi-FI" smtClean="0"/>
              <a:t>‹#›</a:t>
            </a:fld>
            <a:endParaRPr lang="fi-FI"/>
          </a:p>
        </p:txBody>
      </p:sp>
    </p:spTree>
    <p:extLst>
      <p:ext uri="{BB962C8B-B14F-4D97-AF65-F5344CB8AC3E}">
        <p14:creationId xmlns:p14="http://schemas.microsoft.com/office/powerpoint/2010/main" val="3635067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smtClean="0"/>
              <a:t>Muokkaa perustyyl. napsautt.</a:t>
            </a:r>
            <a:endParaRPr lang="fi-FI"/>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a:t>
            </a:r>
          </a:p>
        </p:txBody>
      </p:sp>
      <p:sp>
        <p:nvSpPr>
          <p:cNvPr id="5" name="Päivämäärän paikkamerkki 4"/>
          <p:cNvSpPr>
            <a:spLocks noGrp="1"/>
          </p:cNvSpPr>
          <p:nvPr>
            <p:ph type="dt" sz="half" idx="10"/>
          </p:nvPr>
        </p:nvSpPr>
        <p:spPr/>
        <p:txBody>
          <a:bodyPr/>
          <a:lstStyle/>
          <a:p>
            <a:fld id="{8191B424-8D2E-4753-8DD2-8D4358678D3A}" type="datetimeFigureOut">
              <a:rPr lang="fi-FI" smtClean="0"/>
              <a:t>30.10.2020</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A75983D3-DB70-46ED-90F7-E3535C77D703}" type="slidenum">
              <a:rPr lang="fi-FI" smtClean="0"/>
              <a:t>‹#›</a:t>
            </a:fld>
            <a:endParaRPr lang="fi-FI"/>
          </a:p>
        </p:txBody>
      </p:sp>
    </p:spTree>
    <p:extLst>
      <p:ext uri="{BB962C8B-B14F-4D97-AF65-F5344CB8AC3E}">
        <p14:creationId xmlns:p14="http://schemas.microsoft.com/office/powerpoint/2010/main" val="3440756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smtClean="0"/>
              <a:t>Muokkaa perustyyl. napsautt.</a:t>
            </a:r>
            <a:endParaRPr lang="fi-FI"/>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a:t>
            </a:r>
          </a:p>
        </p:txBody>
      </p:sp>
      <p:sp>
        <p:nvSpPr>
          <p:cNvPr id="5" name="Päivämäärän paikkamerkki 4"/>
          <p:cNvSpPr>
            <a:spLocks noGrp="1"/>
          </p:cNvSpPr>
          <p:nvPr>
            <p:ph type="dt" sz="half" idx="10"/>
          </p:nvPr>
        </p:nvSpPr>
        <p:spPr/>
        <p:txBody>
          <a:bodyPr/>
          <a:lstStyle/>
          <a:p>
            <a:fld id="{8191B424-8D2E-4753-8DD2-8D4358678D3A}" type="datetimeFigureOut">
              <a:rPr lang="fi-FI" smtClean="0"/>
              <a:t>30.10.2020</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A75983D3-DB70-46ED-90F7-E3535C77D703}" type="slidenum">
              <a:rPr lang="fi-FI" smtClean="0"/>
              <a:t>‹#›</a:t>
            </a:fld>
            <a:endParaRPr lang="fi-FI"/>
          </a:p>
        </p:txBody>
      </p:sp>
    </p:spTree>
    <p:extLst>
      <p:ext uri="{BB962C8B-B14F-4D97-AF65-F5344CB8AC3E}">
        <p14:creationId xmlns:p14="http://schemas.microsoft.com/office/powerpoint/2010/main" val="3792199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ystysuoran tekstin paikkamerkki 2"/>
          <p:cNvSpPr>
            <a:spLocks noGrp="1"/>
          </p:cNvSpPr>
          <p:nvPr>
            <p:ph type="body" orient="vert" idx="1"/>
          </p:nvPr>
        </p:nvSpPr>
        <p:spPr/>
        <p:txBody>
          <a:bodyPr vert="eaVert"/>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8191B424-8D2E-4753-8DD2-8D4358678D3A}" type="datetimeFigureOut">
              <a:rPr lang="fi-FI" smtClean="0"/>
              <a:t>30.10.2020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A75983D3-DB70-46ED-90F7-E3535C77D703}" type="slidenum">
              <a:rPr lang="fi-FI" smtClean="0"/>
              <a:t>‹#›</a:t>
            </a:fld>
            <a:endParaRPr lang="fi-FI"/>
          </a:p>
        </p:txBody>
      </p:sp>
    </p:spTree>
    <p:extLst>
      <p:ext uri="{BB962C8B-B14F-4D97-AF65-F5344CB8AC3E}">
        <p14:creationId xmlns:p14="http://schemas.microsoft.com/office/powerpoint/2010/main" val="40110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smtClean="0"/>
              <a:t>Muokkaa perustyyl. napsautt.</a:t>
            </a:r>
            <a:endParaRPr lang="fi-FI"/>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8191B424-8D2E-4753-8DD2-8D4358678D3A}" type="datetimeFigureOut">
              <a:rPr lang="fi-FI" smtClean="0"/>
              <a:t>30.10.2020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A75983D3-DB70-46ED-90F7-E3535C77D703}" type="slidenum">
              <a:rPr lang="fi-FI" smtClean="0"/>
              <a:t>‹#›</a:t>
            </a:fld>
            <a:endParaRPr lang="fi-FI"/>
          </a:p>
        </p:txBody>
      </p:sp>
    </p:spTree>
    <p:extLst>
      <p:ext uri="{BB962C8B-B14F-4D97-AF65-F5344CB8AC3E}">
        <p14:creationId xmlns:p14="http://schemas.microsoft.com/office/powerpoint/2010/main" val="2579928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smtClean="0"/>
              <a:t>Muokkaa perustyyl. napsautt.</a:t>
            </a:r>
            <a:endParaRPr lang="fi-FI"/>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91B424-8D2E-4753-8DD2-8D4358678D3A}" type="datetimeFigureOut">
              <a:rPr lang="fi-FI" smtClean="0"/>
              <a:t>30.10.2020</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5983D3-DB70-46ED-90F7-E3535C77D703}" type="slidenum">
              <a:rPr lang="fi-FI" smtClean="0"/>
              <a:t>‹#›</a:t>
            </a:fld>
            <a:endParaRPr lang="fi-FI"/>
          </a:p>
        </p:txBody>
      </p:sp>
    </p:spTree>
    <p:extLst>
      <p:ext uri="{BB962C8B-B14F-4D97-AF65-F5344CB8AC3E}">
        <p14:creationId xmlns:p14="http://schemas.microsoft.com/office/powerpoint/2010/main" val="36975566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lstStyle/>
          <a:p>
            <a:r>
              <a:rPr lang="fi-FI" sz="4800" b="1" spc="-200" dirty="0">
                <a:solidFill>
                  <a:srgbClr val="61A28C"/>
                </a:solidFill>
                <a:latin typeface="Arial"/>
                <a:cs typeface="Arial"/>
              </a:rPr>
              <a:t>Kyselytunnin kysymykset</a:t>
            </a:r>
            <a:endParaRPr lang="fi-FI" dirty="0"/>
          </a:p>
        </p:txBody>
      </p:sp>
      <p:sp>
        <p:nvSpPr>
          <p:cNvPr id="3" name="Alaotsikko 2"/>
          <p:cNvSpPr>
            <a:spLocks noGrp="1"/>
          </p:cNvSpPr>
          <p:nvPr>
            <p:ph type="subTitle" idx="1"/>
          </p:nvPr>
        </p:nvSpPr>
        <p:spPr/>
        <p:txBody>
          <a:bodyPr/>
          <a:lstStyle/>
          <a:p>
            <a:r>
              <a:rPr lang="fi-FI" dirty="0" err="1" smtClean="0"/>
              <a:t>Opso</a:t>
            </a:r>
            <a:r>
              <a:rPr lang="fi-FI" dirty="0" smtClean="0"/>
              <a:t> ry </a:t>
            </a:r>
            <a:r>
              <a:rPr lang="fi-FI" dirty="0" err="1" smtClean="0"/>
              <a:t>webinaari</a:t>
            </a:r>
            <a:r>
              <a:rPr lang="fi-FI" dirty="0" smtClean="0"/>
              <a:t> 5.11.2020</a:t>
            </a:r>
            <a:endParaRPr lang="fi-FI" dirty="0"/>
          </a:p>
        </p:txBody>
      </p:sp>
    </p:spTree>
    <p:extLst>
      <p:ext uri="{BB962C8B-B14F-4D97-AF65-F5344CB8AC3E}">
        <p14:creationId xmlns:p14="http://schemas.microsoft.com/office/powerpoint/2010/main" val="290208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838200" y="267855"/>
            <a:ext cx="10515600" cy="6354618"/>
          </a:xfrm>
        </p:spPr>
        <p:txBody>
          <a:bodyPr>
            <a:normAutofit fontScale="92500" lnSpcReduction="10000"/>
          </a:bodyPr>
          <a:lstStyle/>
          <a:p>
            <a:pPr marL="514350" lvl="0" indent="-514350" defTabSz="609585">
              <a:lnSpc>
                <a:spcPct val="100000"/>
              </a:lnSpc>
              <a:spcBef>
                <a:spcPct val="20000"/>
              </a:spcBef>
              <a:buFont typeface="+mj-lt"/>
              <a:buAutoNum type="arabicPeriod"/>
            </a:pPr>
            <a:r>
              <a:rPr lang="fi-FI" sz="2500" dirty="0">
                <a:solidFill>
                  <a:prstClr val="black"/>
                </a:solidFill>
                <a:latin typeface="Arial"/>
                <a:cs typeface="Arial"/>
              </a:rPr>
              <a:t>Miten </a:t>
            </a:r>
            <a:r>
              <a:rPr lang="fi-FI" sz="2500" dirty="0" err="1">
                <a:solidFill>
                  <a:prstClr val="black"/>
                </a:solidFill>
                <a:latin typeface="Arial"/>
                <a:cs typeface="Arial"/>
              </a:rPr>
              <a:t>opva</a:t>
            </a:r>
            <a:r>
              <a:rPr lang="fi-FI" sz="2500" dirty="0">
                <a:solidFill>
                  <a:prstClr val="black"/>
                </a:solidFill>
                <a:latin typeface="Arial"/>
                <a:cs typeface="Arial"/>
              </a:rPr>
              <a:t>-opinnot voidaan teknisesti rakentaa osaksi oppisopimuskoulutusta sellaiselle opiskelijalle, jolla on jo työpaikka? Tällaisessa tilanteessa opiskelijan ei ole mahdollista osallistua oppisopimusta edeltävään </a:t>
            </a:r>
            <a:r>
              <a:rPr lang="fi-FI" sz="2500" dirty="0" err="1">
                <a:solidFill>
                  <a:prstClr val="black"/>
                </a:solidFill>
                <a:latin typeface="Arial"/>
                <a:cs typeface="Arial"/>
              </a:rPr>
              <a:t>opva</a:t>
            </a:r>
            <a:r>
              <a:rPr lang="fi-FI" sz="2500" dirty="0">
                <a:solidFill>
                  <a:prstClr val="black"/>
                </a:solidFill>
                <a:latin typeface="Arial"/>
                <a:cs typeface="Arial"/>
              </a:rPr>
              <a:t>-jaksoon.</a:t>
            </a:r>
          </a:p>
          <a:p>
            <a:pPr marL="514350" lvl="0" indent="-514350" defTabSz="609585">
              <a:lnSpc>
                <a:spcPct val="100000"/>
              </a:lnSpc>
              <a:spcBef>
                <a:spcPct val="20000"/>
              </a:spcBef>
              <a:buFont typeface="+mj-lt"/>
              <a:buAutoNum type="arabicPeriod"/>
            </a:pPr>
            <a:r>
              <a:rPr lang="fi-FI" sz="2500" dirty="0">
                <a:solidFill>
                  <a:prstClr val="black"/>
                </a:solidFill>
                <a:latin typeface="Arial"/>
                <a:cs typeface="Arial"/>
              </a:rPr>
              <a:t>Teknisistä syistä, kun tilastoja siirretään Koskeen, oppisopimuksen tilapäinen keskeyttäminen ei enää ole mahdollista. Oppisopimus purettaisiin ja jos se aloitetaan uudelleen, tehdään uusi oppisopimus. Onko näin?</a:t>
            </a:r>
          </a:p>
          <a:p>
            <a:pPr marL="514350" lvl="0" indent="-514350" defTabSz="609585">
              <a:lnSpc>
                <a:spcPct val="100000"/>
              </a:lnSpc>
              <a:spcBef>
                <a:spcPct val="20000"/>
              </a:spcBef>
              <a:buFont typeface="+mj-lt"/>
              <a:buAutoNum type="arabicPeriod"/>
            </a:pPr>
            <a:r>
              <a:rPr lang="fi-FI" sz="2500" dirty="0">
                <a:solidFill>
                  <a:prstClr val="black"/>
                </a:solidFill>
                <a:latin typeface="Arial"/>
                <a:cs typeface="Arial"/>
              </a:rPr>
              <a:t>Jos oppilaitoksessa on käytössä kaksi oppilashallintojärjestelmää, esim. oppisopimukset </a:t>
            </a:r>
            <a:r>
              <a:rPr lang="fi-FI" sz="2500" dirty="0" err="1">
                <a:solidFill>
                  <a:prstClr val="black"/>
                </a:solidFill>
                <a:latin typeface="Arial"/>
                <a:cs typeface="Arial"/>
              </a:rPr>
              <a:t>Soprossa</a:t>
            </a:r>
            <a:r>
              <a:rPr lang="fi-FI" sz="2500" dirty="0">
                <a:solidFill>
                  <a:prstClr val="black"/>
                </a:solidFill>
                <a:latin typeface="Arial"/>
                <a:cs typeface="Arial"/>
              </a:rPr>
              <a:t> ja muut Wilmassa, riittääkö että </a:t>
            </a:r>
            <a:r>
              <a:rPr lang="fi-FI" sz="2500" dirty="0" err="1">
                <a:solidFill>
                  <a:prstClr val="black"/>
                </a:solidFill>
                <a:latin typeface="Arial"/>
                <a:cs typeface="Arial"/>
              </a:rPr>
              <a:t>Sopron</a:t>
            </a:r>
            <a:r>
              <a:rPr lang="fi-FI" sz="2500" dirty="0">
                <a:solidFill>
                  <a:prstClr val="black"/>
                </a:solidFill>
                <a:latin typeface="Arial"/>
                <a:cs typeface="Arial"/>
              </a:rPr>
              <a:t> </a:t>
            </a:r>
            <a:r>
              <a:rPr lang="fi-FI" sz="2500" dirty="0" err="1">
                <a:solidFill>
                  <a:prstClr val="black"/>
                </a:solidFill>
                <a:latin typeface="Arial"/>
                <a:cs typeface="Arial"/>
              </a:rPr>
              <a:t>hoksiin</a:t>
            </a:r>
            <a:r>
              <a:rPr lang="fi-FI" sz="2500" dirty="0">
                <a:solidFill>
                  <a:prstClr val="black"/>
                </a:solidFill>
                <a:latin typeface="Arial"/>
                <a:cs typeface="Arial"/>
              </a:rPr>
              <a:t> otetaan kaikkien osapuolten allekirjoitukset ja opettajan </a:t>
            </a:r>
            <a:r>
              <a:rPr lang="fi-FI" sz="2500" dirty="0" err="1">
                <a:solidFill>
                  <a:prstClr val="black"/>
                </a:solidFill>
                <a:latin typeface="Arial"/>
                <a:cs typeface="Arial"/>
              </a:rPr>
              <a:t>wilmaan</a:t>
            </a:r>
            <a:r>
              <a:rPr lang="fi-FI" sz="2500" dirty="0">
                <a:solidFill>
                  <a:prstClr val="black"/>
                </a:solidFill>
                <a:latin typeface="Arial"/>
                <a:cs typeface="Arial"/>
              </a:rPr>
              <a:t> tekemä </a:t>
            </a:r>
            <a:r>
              <a:rPr lang="fi-FI" sz="2500" dirty="0" err="1">
                <a:solidFill>
                  <a:prstClr val="black"/>
                </a:solidFill>
                <a:latin typeface="Arial"/>
                <a:cs typeface="Arial"/>
              </a:rPr>
              <a:t>hoks</a:t>
            </a:r>
            <a:r>
              <a:rPr lang="fi-FI" sz="2500" dirty="0">
                <a:solidFill>
                  <a:prstClr val="black"/>
                </a:solidFill>
                <a:latin typeface="Arial"/>
                <a:cs typeface="Arial"/>
              </a:rPr>
              <a:t> on sen liitteenä ilman allekirjoituksia?</a:t>
            </a:r>
          </a:p>
          <a:p>
            <a:pPr marL="514350" lvl="0" indent="-514350" defTabSz="609585">
              <a:lnSpc>
                <a:spcPct val="100000"/>
              </a:lnSpc>
              <a:spcBef>
                <a:spcPct val="20000"/>
              </a:spcBef>
              <a:buFont typeface="+mj-lt"/>
              <a:buAutoNum type="arabicPeriod"/>
            </a:pPr>
            <a:r>
              <a:rPr lang="fi-FI" sz="2500" dirty="0">
                <a:solidFill>
                  <a:prstClr val="black"/>
                </a:solidFill>
                <a:latin typeface="Arial"/>
                <a:cs typeface="Arial"/>
              </a:rPr>
              <a:t>Metsäteollisuus irtautui työehtosopimuksista. Oppisopimuksissa on kuitenkin laitettu tieto alalla käytössä olevasta työehtosopimuksesta. Jos työehtosopimuksista irtautuminen yleistyy, miten vaikuttaa? Tuleeko tähän muutoksia?</a:t>
            </a:r>
          </a:p>
          <a:p>
            <a:pPr marL="514350" lvl="0" indent="-514350" defTabSz="609585">
              <a:lnSpc>
                <a:spcPct val="100000"/>
              </a:lnSpc>
              <a:spcBef>
                <a:spcPct val="20000"/>
              </a:spcBef>
              <a:buFont typeface="+mj-lt"/>
              <a:buAutoNum type="arabicPeriod"/>
            </a:pPr>
            <a:r>
              <a:rPr lang="fi-FI" sz="2500" dirty="0">
                <a:solidFill>
                  <a:prstClr val="black"/>
                </a:solidFill>
                <a:latin typeface="Arial"/>
                <a:cs typeface="Arial"/>
              </a:rPr>
              <a:t>Oppisopimus ja työtodistus: Voimassa olevan lain mukaan työnantajan ei tarvitse antaa työtodistusta oppisopimusopiskelijalle. Onko tähän tulossa muutos? </a:t>
            </a:r>
          </a:p>
          <a:p>
            <a:endParaRPr lang="fi-FI" dirty="0"/>
          </a:p>
        </p:txBody>
      </p:sp>
    </p:spTree>
    <p:extLst>
      <p:ext uri="{BB962C8B-B14F-4D97-AF65-F5344CB8AC3E}">
        <p14:creationId xmlns:p14="http://schemas.microsoft.com/office/powerpoint/2010/main" val="1154517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838200" y="360218"/>
            <a:ext cx="10515600" cy="6197600"/>
          </a:xfrm>
        </p:spPr>
        <p:txBody>
          <a:bodyPr>
            <a:normAutofit lnSpcReduction="10000"/>
          </a:bodyPr>
          <a:lstStyle/>
          <a:p>
            <a:pPr marL="0" lvl="0" indent="0" defTabSz="609585">
              <a:lnSpc>
                <a:spcPct val="100000"/>
              </a:lnSpc>
              <a:spcBef>
                <a:spcPct val="20000"/>
              </a:spcBef>
              <a:buNone/>
            </a:pPr>
            <a:r>
              <a:rPr lang="fi-FI" sz="2667" u="sng" dirty="0">
                <a:solidFill>
                  <a:prstClr val="black"/>
                </a:solidFill>
                <a:latin typeface="Arial"/>
                <a:cs typeface="Arial"/>
              </a:rPr>
              <a:t>Yrittäjän oppisopimuskoulutus</a:t>
            </a:r>
          </a:p>
          <a:p>
            <a:pPr marL="514350" lvl="0" indent="-514350" defTabSz="609585">
              <a:lnSpc>
                <a:spcPct val="100000"/>
              </a:lnSpc>
              <a:spcBef>
                <a:spcPct val="20000"/>
              </a:spcBef>
              <a:buFont typeface="+mj-lt"/>
              <a:buAutoNum type="arabicPeriod" startAt="6"/>
            </a:pPr>
            <a:r>
              <a:rPr lang="fi-FI" sz="2667" dirty="0">
                <a:solidFill>
                  <a:prstClr val="black"/>
                </a:solidFill>
                <a:latin typeface="Arial"/>
                <a:cs typeface="Arial"/>
              </a:rPr>
              <a:t>Voiko osa-aikaiselle yrittäjälle solmia oppisopimuksen? Tätäkin jotkut oppilaitokset mainostavat sivuillaan.</a:t>
            </a:r>
          </a:p>
          <a:p>
            <a:pPr marL="514350" lvl="0" indent="-514350" defTabSz="609585">
              <a:lnSpc>
                <a:spcPct val="100000"/>
              </a:lnSpc>
              <a:spcBef>
                <a:spcPct val="20000"/>
              </a:spcBef>
              <a:buFont typeface="+mj-lt"/>
              <a:buAutoNum type="arabicPeriod" startAt="6"/>
            </a:pPr>
            <a:r>
              <a:rPr lang="fi-FI" sz="2667" dirty="0">
                <a:solidFill>
                  <a:prstClr val="black"/>
                </a:solidFill>
                <a:latin typeface="Arial"/>
                <a:cs typeface="Arial"/>
              </a:rPr>
              <a:t>Yrittäjälle voidaan tehdä oppisopimus. Onko koulutussopimuksen teko mitenkään mahdollista yrittäjälle?</a:t>
            </a:r>
          </a:p>
          <a:p>
            <a:pPr marL="514350" lvl="0" indent="-514350" defTabSz="609585">
              <a:lnSpc>
                <a:spcPct val="100000"/>
              </a:lnSpc>
              <a:spcBef>
                <a:spcPct val="20000"/>
              </a:spcBef>
              <a:buFont typeface="+mj-lt"/>
              <a:buAutoNum type="arabicPeriod" startAt="6"/>
            </a:pPr>
            <a:r>
              <a:rPr lang="fi-FI" sz="2667" dirty="0">
                <a:solidFill>
                  <a:prstClr val="black"/>
                </a:solidFill>
                <a:latin typeface="Arial"/>
                <a:cs typeface="Arial"/>
              </a:rPr>
              <a:t>Kevytyrittäjät ovat väliinputoajia oppisopimuskoulutuksessa, he eivät ole työsuhteessa yritykseen, mutta eivät ole yrittäjiäkään. Jos kevytyrittäjä tekee töitä isommalle yrittäjälle, voisiko yrittäjän oppisopimuksen tehdä tässä tapauksessa niin, että kevytyrittäjälle yritykseksi laitettaisiin isompi yritys, josta kuitenkin tulisi työpaikkaohjaaja. Vai mitä suosittelisitte, jotta oppisopimus olisi mahdollista?</a:t>
            </a:r>
          </a:p>
          <a:p>
            <a:pPr marL="514350" lvl="0" indent="-514350" defTabSz="609585">
              <a:lnSpc>
                <a:spcPct val="100000"/>
              </a:lnSpc>
              <a:spcBef>
                <a:spcPct val="20000"/>
              </a:spcBef>
              <a:buFont typeface="+mj-lt"/>
              <a:buAutoNum type="arabicPeriod" startAt="6"/>
            </a:pPr>
            <a:r>
              <a:rPr lang="fi-FI" sz="2667" dirty="0">
                <a:solidFill>
                  <a:prstClr val="black"/>
                </a:solidFill>
                <a:latin typeface="Arial"/>
                <a:cs typeface="Arial"/>
              </a:rPr>
              <a:t>Voiko oppi- tai koulutussopimuksia tehdä yksityiselle työnantajalle tai kevytyrittäjälle, jolla ei ole y-tunnusta? Lakihan ei käsittääkseni edellytä tätä?</a:t>
            </a:r>
          </a:p>
          <a:p>
            <a:endParaRPr lang="fi-FI" dirty="0"/>
          </a:p>
        </p:txBody>
      </p:sp>
    </p:spTree>
    <p:extLst>
      <p:ext uri="{BB962C8B-B14F-4D97-AF65-F5344CB8AC3E}">
        <p14:creationId xmlns:p14="http://schemas.microsoft.com/office/powerpoint/2010/main" val="489653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838200" y="221674"/>
            <a:ext cx="10515600" cy="6511636"/>
          </a:xfrm>
        </p:spPr>
        <p:txBody>
          <a:bodyPr>
            <a:normAutofit fontScale="92500" lnSpcReduction="10000"/>
          </a:bodyPr>
          <a:lstStyle/>
          <a:p>
            <a:pPr marL="0" lvl="0" indent="0" defTabSz="609585">
              <a:lnSpc>
                <a:spcPct val="100000"/>
              </a:lnSpc>
              <a:spcBef>
                <a:spcPct val="20000"/>
              </a:spcBef>
              <a:buNone/>
            </a:pPr>
            <a:r>
              <a:rPr lang="fi-FI" u="sng" dirty="0">
                <a:solidFill>
                  <a:prstClr val="black"/>
                </a:solidFill>
                <a:latin typeface="Arial"/>
                <a:cs typeface="Arial"/>
              </a:rPr>
              <a:t>Oppisopimuksen viikoittainen työaika </a:t>
            </a:r>
            <a:endParaRPr lang="fi-FI" dirty="0">
              <a:solidFill>
                <a:prstClr val="black"/>
              </a:solidFill>
              <a:latin typeface="Arial"/>
              <a:cs typeface="Arial"/>
            </a:endParaRPr>
          </a:p>
          <a:p>
            <a:pPr marL="514350" lvl="0" indent="-514350" defTabSz="609585">
              <a:lnSpc>
                <a:spcPct val="100000"/>
              </a:lnSpc>
              <a:spcBef>
                <a:spcPct val="20000"/>
              </a:spcBef>
              <a:buFont typeface="+mj-lt"/>
              <a:buAutoNum type="arabicPeriod" startAt="10"/>
            </a:pPr>
            <a:r>
              <a:rPr lang="fi-FI" sz="2667" dirty="0">
                <a:solidFill>
                  <a:prstClr val="black"/>
                </a:solidFill>
                <a:latin typeface="Arial"/>
                <a:cs typeface="Arial"/>
              </a:rPr>
              <a:t>Rinnastetaanko oppilaitoksen oppimisympäristöissä tapahtuva oppiminen (esim. lähipäivät) työaikaan ja sisällytetäänkö ne oppisopimuksessa vaadittavaan 25 h viikkotyötuntimäärään? Entä vaikuttaako asiaan se, maksaako työnantaja palkkaa lähipäiviltä vai ei?</a:t>
            </a:r>
          </a:p>
          <a:p>
            <a:pPr marL="514350" lvl="0" indent="-514350" defTabSz="609585">
              <a:lnSpc>
                <a:spcPct val="100000"/>
              </a:lnSpc>
              <a:spcBef>
                <a:spcPct val="20000"/>
              </a:spcBef>
              <a:buFont typeface="+mj-lt"/>
              <a:buAutoNum type="arabicPeriod" startAt="10"/>
            </a:pPr>
            <a:r>
              <a:rPr lang="fi-FI" sz="2667" dirty="0">
                <a:solidFill>
                  <a:prstClr val="black"/>
                </a:solidFill>
                <a:latin typeface="Arial"/>
                <a:cs typeface="Arial"/>
              </a:rPr>
              <a:t>Tarkoittaako tämä palkallista vai palkatonta oppilaitosopiskelua/tietopuolisia opintoja, ja miten tuntimäärään suhteutetaan todellinen työpaikalla toteutuva työtuntimäärä? </a:t>
            </a:r>
          </a:p>
          <a:p>
            <a:pPr marL="514350" lvl="0" indent="-514350" defTabSz="609585">
              <a:lnSpc>
                <a:spcPct val="100000"/>
              </a:lnSpc>
              <a:spcBef>
                <a:spcPct val="20000"/>
              </a:spcBef>
              <a:buFont typeface="+mj-lt"/>
              <a:buAutoNum type="arabicPeriod" startAt="10"/>
            </a:pPr>
            <a:r>
              <a:rPr lang="fi-FI" sz="2667" dirty="0">
                <a:solidFill>
                  <a:prstClr val="black"/>
                </a:solidFill>
                <a:latin typeface="Arial"/>
                <a:cs typeface="Arial"/>
              </a:rPr>
              <a:t>Jos oppisopimuskoulutettavan lähipäivät oppilaitoksessa eivät sisälly viikkotyöaikaan ollessaan opiskelijalle palkattomia, vaikuttaisi kumoavan osaltaan asetuksen oppisopimuskoulutuksessa olevan opiskelijan opintososiaalisista etuuksista. Jos lähipäivät ollessaan palkattomia eivät sisälly </a:t>
            </a:r>
            <a:r>
              <a:rPr lang="fi-FI" sz="2667" dirty="0" err="1">
                <a:solidFill>
                  <a:prstClr val="black"/>
                </a:solidFill>
                <a:latin typeface="Arial"/>
                <a:cs typeface="Arial"/>
              </a:rPr>
              <a:t>opso</a:t>
            </a:r>
            <a:r>
              <a:rPr lang="fi-FI" sz="2667" dirty="0">
                <a:solidFill>
                  <a:prstClr val="black"/>
                </a:solidFill>
                <a:latin typeface="Arial"/>
                <a:cs typeface="Arial"/>
              </a:rPr>
              <a:t>-opiskelijan viikkotyöaikaan, tällöin myöskään ansionmenetystä ei opiskelijalle synny. Näin ollen yksikään </a:t>
            </a:r>
            <a:r>
              <a:rPr lang="fi-FI" sz="2667" dirty="0" err="1">
                <a:solidFill>
                  <a:prstClr val="black"/>
                </a:solidFill>
                <a:latin typeface="Arial"/>
                <a:cs typeface="Arial"/>
              </a:rPr>
              <a:t>opso</a:t>
            </a:r>
            <a:r>
              <a:rPr lang="fi-FI" sz="2667" dirty="0">
                <a:solidFill>
                  <a:prstClr val="black"/>
                </a:solidFill>
                <a:latin typeface="Arial"/>
                <a:cs typeface="Arial"/>
              </a:rPr>
              <a:t>-opiskelija ei ole oikeutettu opintososiaalisiin etuuksiin kuuluvaan päivärahaan. </a:t>
            </a:r>
          </a:p>
          <a:p>
            <a:endParaRPr lang="fi-FI" dirty="0"/>
          </a:p>
        </p:txBody>
      </p:sp>
    </p:spTree>
    <p:extLst>
      <p:ext uri="{BB962C8B-B14F-4D97-AF65-F5344CB8AC3E}">
        <p14:creationId xmlns:p14="http://schemas.microsoft.com/office/powerpoint/2010/main" val="4043657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508000" y="249382"/>
            <a:ext cx="10845800" cy="6299200"/>
          </a:xfrm>
        </p:spPr>
        <p:txBody>
          <a:bodyPr/>
          <a:lstStyle/>
          <a:p>
            <a:pPr marL="0" lvl="0" indent="0" defTabSz="609585">
              <a:lnSpc>
                <a:spcPct val="100000"/>
              </a:lnSpc>
              <a:spcBef>
                <a:spcPct val="20000"/>
              </a:spcBef>
              <a:buNone/>
            </a:pPr>
            <a:r>
              <a:rPr lang="fi-FI" sz="2600" u="sng" dirty="0">
                <a:solidFill>
                  <a:prstClr val="black"/>
                </a:solidFill>
                <a:latin typeface="Arial"/>
                <a:cs typeface="Arial"/>
              </a:rPr>
              <a:t>Oppisopimuksen viikoittainen työaika </a:t>
            </a:r>
          </a:p>
          <a:p>
            <a:pPr marL="514350" lvl="0" indent="-514350" defTabSz="609585">
              <a:lnSpc>
                <a:spcPct val="100000"/>
              </a:lnSpc>
              <a:spcBef>
                <a:spcPct val="20000"/>
              </a:spcBef>
              <a:buFont typeface="+mj-lt"/>
              <a:buAutoNum type="arabicPeriod" startAt="13"/>
            </a:pPr>
            <a:r>
              <a:rPr lang="fi-FI" sz="2667" dirty="0">
                <a:solidFill>
                  <a:prstClr val="black"/>
                </a:solidFill>
                <a:latin typeface="Arial"/>
                <a:cs typeface="Arial"/>
              </a:rPr>
              <a:t>Jos koulutuksen järjestäjän oppimisympäristöissä tapahtuva oppiminen ei sisälly oppisopimuskoulutettavan viikkotyöaikaan ollessaan palkatonta, voiko tilanteesta seurata se, että oppisopimuskoulutettava tekee työpaikalla viikossa 40 h työtä, jonka päälle mahdollisesti esim. 1-2 lähipäivää oppilaitoksessa. Näin ollen tilanteesta voi muodostua opiskelijalle kohtuuton. </a:t>
            </a:r>
          </a:p>
          <a:p>
            <a:pPr marL="514350" lvl="0" indent="-514350" defTabSz="609585">
              <a:lnSpc>
                <a:spcPct val="100000"/>
              </a:lnSpc>
              <a:spcBef>
                <a:spcPct val="20000"/>
              </a:spcBef>
              <a:buFont typeface="+mj-lt"/>
              <a:buAutoNum type="arabicPeriod" startAt="13"/>
            </a:pPr>
            <a:r>
              <a:rPr lang="fi-FI" sz="2667" dirty="0">
                <a:solidFill>
                  <a:prstClr val="black"/>
                </a:solidFill>
                <a:latin typeface="Arial"/>
                <a:cs typeface="Arial"/>
              </a:rPr>
              <a:t>Mikäli koulutuksen järjestäjän oppimisympäristöissä tapahtuva oppiminen ollessaan palkatonta, ei kuulu opiskelijan viikkotyöaikaan, tällöin työnantajalla ei ole </a:t>
            </a:r>
            <a:r>
              <a:rPr lang="fi-FI" sz="2667" dirty="0" err="1">
                <a:solidFill>
                  <a:prstClr val="black"/>
                </a:solidFill>
                <a:latin typeface="Arial"/>
                <a:cs typeface="Arial"/>
              </a:rPr>
              <a:t>direktio</a:t>
            </a:r>
            <a:r>
              <a:rPr lang="fi-FI" sz="2667" dirty="0">
                <a:solidFill>
                  <a:prstClr val="black"/>
                </a:solidFill>
                <a:latin typeface="Arial"/>
                <a:cs typeface="Arial"/>
              </a:rPr>
              <a:t>-oikeutta siihen, osallistuuko oppisopimusopiskelija esimerkiksi koulutuksen järjestäjän lähipäiviin oppilaitoksessa. Tilanteesta voi näin ollen muodostua ongelmallinen.   </a:t>
            </a:r>
          </a:p>
          <a:p>
            <a:endParaRPr lang="fi-FI" dirty="0"/>
          </a:p>
        </p:txBody>
      </p:sp>
    </p:spTree>
    <p:extLst>
      <p:ext uri="{BB962C8B-B14F-4D97-AF65-F5344CB8AC3E}">
        <p14:creationId xmlns:p14="http://schemas.microsoft.com/office/powerpoint/2010/main" val="2313280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838200" y="175491"/>
            <a:ext cx="10515600" cy="6456218"/>
          </a:xfrm>
        </p:spPr>
        <p:txBody>
          <a:bodyPr>
            <a:normAutofit lnSpcReduction="10000"/>
          </a:bodyPr>
          <a:lstStyle/>
          <a:p>
            <a:pPr marL="0" lvl="0" indent="0" defTabSz="609585">
              <a:lnSpc>
                <a:spcPct val="100000"/>
              </a:lnSpc>
              <a:spcBef>
                <a:spcPct val="20000"/>
              </a:spcBef>
              <a:buNone/>
            </a:pPr>
            <a:r>
              <a:rPr lang="fi-FI" sz="2700" u="sng" dirty="0">
                <a:solidFill>
                  <a:prstClr val="black"/>
                </a:solidFill>
                <a:latin typeface="Arial"/>
                <a:cs typeface="Arial"/>
              </a:rPr>
              <a:t>Oppisopimuksen viikoittainen työaika </a:t>
            </a:r>
          </a:p>
          <a:p>
            <a:pPr marL="514350" lvl="0" indent="-514350" defTabSz="609585">
              <a:lnSpc>
                <a:spcPct val="100000"/>
              </a:lnSpc>
              <a:spcBef>
                <a:spcPct val="20000"/>
              </a:spcBef>
              <a:buFont typeface="+mj-lt"/>
              <a:buAutoNum type="arabicPeriod" startAt="15"/>
            </a:pPr>
            <a:r>
              <a:rPr lang="fi-FI" sz="2667" dirty="0">
                <a:solidFill>
                  <a:prstClr val="black"/>
                </a:solidFill>
                <a:latin typeface="Arial"/>
                <a:cs typeface="Arial"/>
              </a:rPr>
              <a:t>Jos koulutuksen järjestäjän muissa oppimisympäristöissä tapahtuva oppiminen liittyy olennaisesti työpaikalla tapahtuvan osaamisen kehittämiseen ja työnantaja siihen velvoittaa, se tulisi sisältyä opiskelijan kokonaistyöaikaan ja siitä tulisi maksaa palkka. Oppisopimuskoulutus rakentuu tähän </a:t>
            </a:r>
            <a:r>
              <a:rPr lang="fi-FI" sz="2667" dirty="0" err="1">
                <a:solidFill>
                  <a:prstClr val="black"/>
                </a:solidFill>
                <a:latin typeface="Arial"/>
                <a:cs typeface="Arial"/>
              </a:rPr>
              <a:t>kj:n</a:t>
            </a:r>
            <a:r>
              <a:rPr lang="fi-FI" sz="2667" dirty="0">
                <a:solidFill>
                  <a:prstClr val="black"/>
                </a:solidFill>
                <a:latin typeface="Arial"/>
                <a:cs typeface="Arial"/>
              </a:rPr>
              <a:t> muissa oppimisympäristöissä ja työpaikalla tapahtuvan oppimisen synteesiin ja tiedon soveltamiseen, joten liittyvät olennaisesti ja kiinteästi toisiinsa. Tämä toteutuu aina oppisopimuskoulutuksessa.  Oppisopimuksessa  sovitaan ja liitteenä olevaan </a:t>
            </a:r>
            <a:r>
              <a:rPr lang="fi-FI" sz="2667" dirty="0" err="1">
                <a:solidFill>
                  <a:prstClr val="black"/>
                </a:solidFill>
                <a:latin typeface="Arial"/>
                <a:cs typeface="Arial"/>
              </a:rPr>
              <a:t>hoksiin</a:t>
            </a:r>
            <a:r>
              <a:rPr lang="fi-FI" sz="2667" dirty="0">
                <a:solidFill>
                  <a:prstClr val="black"/>
                </a:solidFill>
                <a:latin typeface="Arial"/>
                <a:cs typeface="Arial"/>
              </a:rPr>
              <a:t> kirjataan työpaikalla tapahtuvan oppimiseen ja </a:t>
            </a:r>
            <a:r>
              <a:rPr lang="fi-FI" sz="2667" dirty="0" err="1">
                <a:solidFill>
                  <a:prstClr val="black"/>
                </a:solidFill>
                <a:latin typeface="Arial"/>
                <a:cs typeface="Arial"/>
              </a:rPr>
              <a:t>kj:n</a:t>
            </a:r>
            <a:r>
              <a:rPr lang="fi-FI" sz="2667" dirty="0">
                <a:solidFill>
                  <a:prstClr val="black"/>
                </a:solidFill>
                <a:latin typeface="Arial"/>
                <a:cs typeface="Arial"/>
              </a:rPr>
              <a:t> muissa oppimisympäristöissä tapahtuvat asiat. Osapuolet allekirjoittavat nämä, voiko tässä tulkita velvoittavuutta "lähipäiviin" ja miten/kenen osalta? Palkanmaksun velvoite? Miten tulkinnat linjaavat  opintososiaalisten etuuksien merkityksestä, </a:t>
            </a:r>
            <a:r>
              <a:rPr lang="fi-FI" sz="2667" dirty="0" err="1">
                <a:solidFill>
                  <a:prstClr val="black"/>
                </a:solidFill>
                <a:latin typeface="Arial"/>
                <a:cs typeface="Arial"/>
              </a:rPr>
              <a:t>direktio</a:t>
            </a:r>
            <a:r>
              <a:rPr lang="fi-FI" sz="2667" dirty="0">
                <a:solidFill>
                  <a:prstClr val="black"/>
                </a:solidFill>
                <a:latin typeface="Arial"/>
                <a:cs typeface="Arial"/>
              </a:rPr>
              <a:t>-oikeudesta, työajan päälle tulevista esim. lähipäivistä jne.?</a:t>
            </a:r>
          </a:p>
          <a:p>
            <a:endParaRPr lang="fi-FI" dirty="0"/>
          </a:p>
        </p:txBody>
      </p:sp>
    </p:spTree>
    <p:extLst>
      <p:ext uri="{BB962C8B-B14F-4D97-AF65-F5344CB8AC3E}">
        <p14:creationId xmlns:p14="http://schemas.microsoft.com/office/powerpoint/2010/main" val="3069043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838200" y="323273"/>
            <a:ext cx="10515600" cy="6363854"/>
          </a:xfrm>
        </p:spPr>
        <p:txBody>
          <a:bodyPr>
            <a:normAutofit lnSpcReduction="10000"/>
          </a:bodyPr>
          <a:lstStyle/>
          <a:p>
            <a:pPr marL="0" lvl="0" indent="0" defTabSz="609585">
              <a:lnSpc>
                <a:spcPct val="100000"/>
              </a:lnSpc>
              <a:spcBef>
                <a:spcPct val="20000"/>
              </a:spcBef>
              <a:buNone/>
            </a:pPr>
            <a:r>
              <a:rPr lang="fi-FI" sz="2500" u="sng" dirty="0">
                <a:solidFill>
                  <a:prstClr val="black"/>
                </a:solidFill>
                <a:latin typeface="Arial"/>
                <a:cs typeface="Arial"/>
              </a:rPr>
              <a:t>Oppisopimuksen viikoittainen työaika </a:t>
            </a:r>
            <a:endParaRPr lang="fi-FI" sz="2500" dirty="0">
              <a:solidFill>
                <a:prstClr val="black"/>
              </a:solidFill>
              <a:latin typeface="Arial"/>
              <a:cs typeface="Arial"/>
            </a:endParaRPr>
          </a:p>
          <a:p>
            <a:pPr marL="514350" lvl="0" indent="-514350" defTabSz="609585">
              <a:lnSpc>
                <a:spcPct val="100000"/>
              </a:lnSpc>
              <a:spcBef>
                <a:spcPct val="20000"/>
              </a:spcBef>
              <a:buFont typeface="+mj-lt"/>
              <a:buAutoNum type="arabicPeriod" startAt="16"/>
            </a:pPr>
            <a:r>
              <a:rPr lang="fi-FI" sz="2667" dirty="0">
                <a:solidFill>
                  <a:prstClr val="black"/>
                </a:solidFill>
                <a:latin typeface="Arial"/>
                <a:cs typeface="Arial"/>
              </a:rPr>
              <a:t>Oppisopimusopiskelija tekee työsopimuksen mukaan 25 työtuntia viikossa. Osaamisen hankkiminen oppilaitoksen oppimisympäristössä tarvitaan ja tämä tapahtuu yleensä 5 peräkkäisenä päivänä,  eli työtunteja = 0 ”kouluviikolla”.  Työnantaja ei maksa palkkaa näistä ”koulupäivistä”. Opiskelija ei millään ehtisi saada tasaantuneeksi tuntimääräksi aikaan yhtä työvuorolistaa kohden. Joudunko sanomaan työelämän edustajille että oppisopimuskoulutusta ei voida järjestää tällaisissa tapauksissa?</a:t>
            </a:r>
          </a:p>
          <a:p>
            <a:pPr marL="514350" lvl="0" indent="-514350" defTabSz="609585">
              <a:lnSpc>
                <a:spcPct val="100000"/>
              </a:lnSpc>
              <a:spcBef>
                <a:spcPct val="20000"/>
              </a:spcBef>
              <a:buFont typeface="+mj-lt"/>
              <a:buAutoNum type="arabicPeriod" startAt="16"/>
            </a:pPr>
            <a:r>
              <a:rPr lang="fi-FI" sz="2667" dirty="0">
                <a:solidFill>
                  <a:prstClr val="black"/>
                </a:solidFill>
                <a:latin typeface="Arial"/>
                <a:cs typeface="Arial"/>
              </a:rPr>
              <a:t>Lain mukaan oppisopimuskoulutuksessa olevan opiskelijan viikoittaisen työajan tulee olla keskimäärin vähintään 25 tuntia. Voiko tähän viikoittaiseen tuntimäärään sisältyä missä määrin/lainkaan oppilaitoksessa tapahtuvaa tietopuolista koulutusta? Tuleeko oppisopimukseen kirjattavan viikoittaisen työajan olla siis vähintään 25 tuntia?</a:t>
            </a:r>
          </a:p>
          <a:p>
            <a:endParaRPr lang="fi-FI" dirty="0"/>
          </a:p>
        </p:txBody>
      </p:sp>
    </p:spTree>
    <p:extLst>
      <p:ext uri="{BB962C8B-B14F-4D97-AF65-F5344CB8AC3E}">
        <p14:creationId xmlns:p14="http://schemas.microsoft.com/office/powerpoint/2010/main" val="2091087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838200" y="221673"/>
            <a:ext cx="10515600" cy="6520872"/>
          </a:xfrm>
        </p:spPr>
        <p:txBody>
          <a:bodyPr/>
          <a:lstStyle/>
          <a:p>
            <a:pPr marL="0" lvl="0" indent="0" defTabSz="609585">
              <a:lnSpc>
                <a:spcPct val="100000"/>
              </a:lnSpc>
              <a:spcBef>
                <a:spcPct val="20000"/>
              </a:spcBef>
              <a:buNone/>
            </a:pPr>
            <a:r>
              <a:rPr lang="fi-FI" sz="2667" u="sng" dirty="0">
                <a:solidFill>
                  <a:prstClr val="black"/>
                </a:solidFill>
                <a:latin typeface="Arial"/>
                <a:cs typeface="Arial"/>
              </a:rPr>
              <a:t>Koronatilanne ja oppisopimuskoulutus</a:t>
            </a:r>
          </a:p>
          <a:p>
            <a:pPr marL="514350" lvl="0" indent="-514350" defTabSz="609585">
              <a:lnSpc>
                <a:spcPct val="100000"/>
              </a:lnSpc>
              <a:spcBef>
                <a:spcPct val="20000"/>
              </a:spcBef>
              <a:buFont typeface="+mj-lt"/>
              <a:buAutoNum type="arabicPeriod" startAt="18"/>
            </a:pPr>
            <a:r>
              <a:rPr lang="fi-FI" sz="2667" dirty="0">
                <a:solidFill>
                  <a:prstClr val="black"/>
                </a:solidFill>
                <a:latin typeface="Arial"/>
                <a:cs typeface="Arial"/>
              </a:rPr>
              <a:t>Koska koronatilanne jatkuu ja jos työpaikalla työtuntien määrä ei riitä (25 h) esim. kolmen kk ajan. Voidaanko jatkaa oppisopimusta, jos oppimista oppilaitoksen kautta voidaan lisätä?</a:t>
            </a:r>
          </a:p>
          <a:p>
            <a:pPr marL="514350" lvl="0" indent="-514350" defTabSz="609585">
              <a:lnSpc>
                <a:spcPct val="100000"/>
              </a:lnSpc>
              <a:spcBef>
                <a:spcPct val="20000"/>
              </a:spcBef>
              <a:buFont typeface="+mj-lt"/>
              <a:buAutoNum type="arabicPeriod" startAt="18"/>
            </a:pPr>
            <a:r>
              <a:rPr lang="fi-FI" sz="2667" dirty="0">
                <a:solidFill>
                  <a:prstClr val="black"/>
                </a:solidFill>
                <a:latin typeface="Arial"/>
                <a:cs typeface="Arial"/>
              </a:rPr>
              <a:t>Onko edelleen laillista keskeyttää </a:t>
            </a:r>
            <a:r>
              <a:rPr lang="fi-FI" sz="2667" dirty="0" err="1">
                <a:solidFill>
                  <a:prstClr val="black"/>
                </a:solidFill>
                <a:latin typeface="Arial"/>
                <a:cs typeface="Arial"/>
              </a:rPr>
              <a:t>opso</a:t>
            </a:r>
            <a:r>
              <a:rPr lang="fi-FI" sz="2667" dirty="0">
                <a:solidFill>
                  <a:prstClr val="black"/>
                </a:solidFill>
                <a:latin typeface="Arial"/>
                <a:cs typeface="Arial"/>
              </a:rPr>
              <a:t>, jos esim. yritys laitetaan koronan vuoksi kokonaan kiinni tietyksi ajaksi ja koko henkilöstö lomautetaan (eikä siis työpaikalla oppiminen näin ollen ole edes mahdollista)?</a:t>
            </a:r>
          </a:p>
          <a:p>
            <a:pPr marL="514350" lvl="0" indent="-514350" defTabSz="609585">
              <a:lnSpc>
                <a:spcPct val="100000"/>
              </a:lnSpc>
              <a:spcBef>
                <a:spcPct val="20000"/>
              </a:spcBef>
              <a:buFont typeface="+mj-lt"/>
              <a:buAutoNum type="arabicPeriod" startAt="18"/>
            </a:pPr>
            <a:r>
              <a:rPr lang="fi-FI" sz="2667" dirty="0">
                <a:solidFill>
                  <a:prstClr val="black"/>
                </a:solidFill>
                <a:latin typeface="Arial"/>
                <a:cs typeface="Arial"/>
              </a:rPr>
              <a:t>Korona-aika &amp; oppisopimus: Miten hoitaa oppisopimuksia hyvin nopeasti muuttuvassa työtilanteessa (esim. lomautukset)?</a:t>
            </a:r>
          </a:p>
          <a:p>
            <a:pPr marL="0" indent="0">
              <a:buNone/>
            </a:pPr>
            <a:endParaRPr lang="fi-FI" dirty="0"/>
          </a:p>
        </p:txBody>
      </p:sp>
    </p:spTree>
    <p:extLst>
      <p:ext uri="{BB962C8B-B14F-4D97-AF65-F5344CB8AC3E}">
        <p14:creationId xmlns:p14="http://schemas.microsoft.com/office/powerpoint/2010/main" val="3261444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838200" y="406400"/>
            <a:ext cx="10515600" cy="6151418"/>
          </a:xfrm>
        </p:spPr>
        <p:txBody>
          <a:bodyPr>
            <a:normAutofit/>
          </a:bodyPr>
          <a:lstStyle/>
          <a:p>
            <a:pPr marL="514350" lvl="0" indent="-514350" defTabSz="609585">
              <a:lnSpc>
                <a:spcPct val="100000"/>
              </a:lnSpc>
              <a:spcBef>
                <a:spcPct val="20000"/>
              </a:spcBef>
              <a:buFont typeface="+mj-lt"/>
              <a:buAutoNum type="arabicPeriod" startAt="21"/>
            </a:pPr>
            <a:r>
              <a:rPr lang="fi-FI" sz="2667" dirty="0">
                <a:solidFill>
                  <a:prstClr val="black"/>
                </a:solidFill>
                <a:latin typeface="Arial"/>
                <a:cs typeface="Arial"/>
              </a:rPr>
              <a:t>Voiko pelkkää provisiopalkkaa saavalle henkilölle solmia oppisopimuksen? Yleisesti mainitaan, että oppisopimusopiskelijan tulee saada vähintään työehtosopimuksen mukaista palkkaa (esim. oppisopimus.fi, TE-palvelut). Miten toimitaan niiden alojen/työpaikkojen suhteen, joissa ei sovelleta mitään työehtosopimusta?</a:t>
            </a:r>
          </a:p>
          <a:p>
            <a:pPr marL="514350" lvl="0" indent="-514350" defTabSz="609585">
              <a:lnSpc>
                <a:spcPct val="100000"/>
              </a:lnSpc>
              <a:spcBef>
                <a:spcPct val="20000"/>
              </a:spcBef>
              <a:buFont typeface="+mj-lt"/>
              <a:buAutoNum type="arabicPeriod" startAt="21"/>
            </a:pPr>
            <a:r>
              <a:rPr lang="fi-FI" sz="2667" dirty="0">
                <a:solidFill>
                  <a:prstClr val="black"/>
                </a:solidFill>
                <a:latin typeface="Arial"/>
                <a:cs typeface="Arial"/>
              </a:rPr>
              <a:t>Oppisopimuskoulutukseen hakeutuvalla on historiassaan vakava tuomio, josta hän on aikoinaan rangaistuksensa suorittanut. Työnantaja on tietoinen henkilön tuomiosta, SORA-lainsäädännöstä ja on halukas kouluttamaan hänet oppisopimuksella SOTE-alan ammattiin. Jos opiskelija siirtyy opintojen aikana opiskelemaan oppisopimuksella, voiko oppilaitos evätä opiskelijalta oikeuden suorittaa opintoja SORA-lainsäädäntöön vedoten?</a:t>
            </a:r>
          </a:p>
          <a:p>
            <a:pPr marL="0" indent="0">
              <a:buNone/>
            </a:pPr>
            <a:endParaRPr lang="fi-FI" dirty="0"/>
          </a:p>
        </p:txBody>
      </p:sp>
    </p:spTree>
    <p:extLst>
      <p:ext uri="{BB962C8B-B14F-4D97-AF65-F5344CB8AC3E}">
        <p14:creationId xmlns:p14="http://schemas.microsoft.com/office/powerpoint/2010/main" val="4264498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838200" y="295564"/>
            <a:ext cx="10515600" cy="5881399"/>
          </a:xfrm>
        </p:spPr>
        <p:txBody>
          <a:bodyPr/>
          <a:lstStyle/>
          <a:p>
            <a:pPr marL="514350" lvl="0" indent="-514350" defTabSz="609585">
              <a:lnSpc>
                <a:spcPct val="100000"/>
              </a:lnSpc>
              <a:spcBef>
                <a:spcPct val="20000"/>
              </a:spcBef>
              <a:buFont typeface="+mj-lt"/>
              <a:buAutoNum type="arabicPeriod" startAt="22"/>
            </a:pPr>
            <a:r>
              <a:rPr lang="fi-FI" sz="2667" dirty="0">
                <a:solidFill>
                  <a:prstClr val="black"/>
                </a:solidFill>
                <a:latin typeface="Arial"/>
                <a:cs typeface="Arial"/>
              </a:rPr>
              <a:t>Opiskelija on oppisopimuksella 25h/viikko ja 15h/viikko koulutussopimuksella, jotta saisi tuloja. Miltä päiviltä opiskelija on oikeutettu opintososiaalisiin etuihin </a:t>
            </a:r>
            <a:r>
              <a:rPr lang="fi-FI" sz="2667" dirty="0" err="1">
                <a:solidFill>
                  <a:prstClr val="black"/>
                </a:solidFill>
                <a:latin typeface="Arial"/>
                <a:cs typeface="Arial"/>
              </a:rPr>
              <a:t>koulussaolopäivinä</a:t>
            </a:r>
            <a:r>
              <a:rPr lang="fi-FI" sz="2667" dirty="0">
                <a:solidFill>
                  <a:prstClr val="black"/>
                </a:solidFill>
                <a:latin typeface="Arial"/>
                <a:cs typeface="Arial"/>
              </a:rPr>
              <a:t>?</a:t>
            </a:r>
          </a:p>
          <a:p>
            <a:pPr marL="514350" lvl="0" indent="-514350" defTabSz="609585">
              <a:lnSpc>
                <a:spcPct val="100000"/>
              </a:lnSpc>
              <a:spcBef>
                <a:spcPct val="20000"/>
              </a:spcBef>
              <a:buFont typeface="+mj-lt"/>
              <a:buAutoNum type="arabicPeriod" startAt="24"/>
            </a:pPr>
            <a:r>
              <a:rPr lang="fi-FI" sz="2667" dirty="0">
                <a:solidFill>
                  <a:prstClr val="black"/>
                </a:solidFill>
                <a:latin typeface="Arial"/>
                <a:cs typeface="Arial"/>
              </a:rPr>
              <a:t>Millä edellytyksillä muuta ammatillista koulutusta voi toteuttaa oppisopimuskoulutuksena? Tarve työnantajilla olisi tutkinnon osaa pienempiin kokonaisuuksiin.</a:t>
            </a:r>
          </a:p>
          <a:p>
            <a:pPr marL="514350" lvl="0" indent="-514350" defTabSz="609585">
              <a:lnSpc>
                <a:spcPct val="100000"/>
              </a:lnSpc>
              <a:spcBef>
                <a:spcPct val="20000"/>
              </a:spcBef>
              <a:buFont typeface="+mj-lt"/>
              <a:buAutoNum type="arabicPeriod" startAt="24"/>
            </a:pPr>
            <a:r>
              <a:rPr lang="fi-FI" sz="2667" dirty="0">
                <a:solidFill>
                  <a:prstClr val="black"/>
                </a:solidFill>
                <a:latin typeface="Arial"/>
                <a:cs typeface="Arial"/>
              </a:rPr>
              <a:t>Jos oppisopimusopiskelija esim. loukkaa nilkkansa/joutuu liikenneonnettomuuteen tms. käydessään oppilaitoksessa </a:t>
            </a:r>
            <a:r>
              <a:rPr lang="fi-FI" sz="2667" dirty="0" err="1">
                <a:solidFill>
                  <a:prstClr val="black"/>
                </a:solidFill>
                <a:latin typeface="Arial"/>
                <a:cs typeface="Arial"/>
              </a:rPr>
              <a:t>opsoaikaan</a:t>
            </a:r>
            <a:r>
              <a:rPr lang="fi-FI" sz="2667" dirty="0">
                <a:solidFill>
                  <a:prstClr val="black"/>
                </a:solidFill>
                <a:latin typeface="Arial"/>
                <a:cs typeface="Arial"/>
              </a:rPr>
              <a:t> laskettuna aikana, kuka näistä tapaturmista vastaa? Onko sillä merkitystä korvausasioissa, maksaako työnantaja palkkaa näiden lähipäivien ajalta?</a:t>
            </a:r>
          </a:p>
          <a:p>
            <a:pPr marL="514350" lvl="0" indent="-514350" defTabSz="609585">
              <a:lnSpc>
                <a:spcPct val="100000"/>
              </a:lnSpc>
              <a:spcBef>
                <a:spcPct val="20000"/>
              </a:spcBef>
              <a:buFont typeface="+mj-lt"/>
              <a:buAutoNum type="arabicPeriod" startAt="24"/>
            </a:pPr>
            <a:r>
              <a:rPr lang="fi-FI" sz="2667" dirty="0">
                <a:solidFill>
                  <a:prstClr val="black"/>
                </a:solidFill>
                <a:latin typeface="Arial"/>
                <a:cs typeface="Arial"/>
              </a:rPr>
              <a:t>Milloin työelämäpalaute on tulossa, keneltä sitä kysytään ja mitä se käytännössä edellyttää koulutuksen järjestäjältä?</a:t>
            </a:r>
          </a:p>
          <a:p>
            <a:pPr marL="0" indent="0">
              <a:buNone/>
            </a:pPr>
            <a:endParaRPr lang="fi-FI" dirty="0"/>
          </a:p>
        </p:txBody>
      </p:sp>
    </p:spTree>
    <p:extLst>
      <p:ext uri="{BB962C8B-B14F-4D97-AF65-F5344CB8AC3E}">
        <p14:creationId xmlns:p14="http://schemas.microsoft.com/office/powerpoint/2010/main" val="3627392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838200" y="184727"/>
            <a:ext cx="10515600" cy="6446982"/>
          </a:xfrm>
        </p:spPr>
        <p:txBody>
          <a:bodyPr>
            <a:normAutofit fontScale="92500" lnSpcReduction="20000"/>
          </a:bodyPr>
          <a:lstStyle/>
          <a:p>
            <a:pPr marL="514350" indent="-514350">
              <a:buFont typeface="+mj-lt"/>
              <a:buAutoNum type="arabicPeriod" startAt="27"/>
            </a:pPr>
            <a:r>
              <a:rPr lang="fi-FI" sz="2900" dirty="0" err="1" smtClean="0">
                <a:latin typeface="Arial" panose="020B0604020202020204" pitchFamily="34" charset="0"/>
                <a:cs typeface="Arial" panose="020B0604020202020204" pitchFamily="34" charset="0"/>
              </a:rPr>
              <a:t>Koson</a:t>
            </a:r>
            <a:r>
              <a:rPr lang="fi-FI" sz="2900" dirty="0" smtClean="0">
                <a:latin typeface="Arial" panose="020B0604020202020204" pitchFamily="34" charset="0"/>
                <a:cs typeface="Arial" panose="020B0604020202020204" pitchFamily="34" charset="0"/>
              </a:rPr>
              <a:t> ja </a:t>
            </a:r>
            <a:r>
              <a:rPr lang="fi-FI" sz="2900" dirty="0" err="1" smtClean="0">
                <a:latin typeface="Arial" panose="020B0604020202020204" pitchFamily="34" charset="0"/>
                <a:cs typeface="Arial" panose="020B0604020202020204" pitchFamily="34" charset="0"/>
              </a:rPr>
              <a:t>opson</a:t>
            </a:r>
            <a:r>
              <a:rPr lang="fi-FI" sz="2900" dirty="0" smtClean="0">
                <a:latin typeface="Arial" panose="020B0604020202020204" pitchFamily="34" charset="0"/>
                <a:cs typeface="Arial" panose="020B0604020202020204" pitchFamily="34" charset="0"/>
              </a:rPr>
              <a:t> solmimisesta vain ulkopuoliselle työpaikalle  (”käytännön työtehtävien yhteydessä järjestettävää koulutusta voi järjestää koulutuksen järjestäjän ulkopuolisella työpaikalla oppisopimukseen tai koulutussopimukseen perustuvana koulutuksena.”) Pyydän selvennystä asiaan, koska saman Y-tunnuksen alla paljon muutakin toimintaa kuin opetustoimialat oppimisympäristöineen. Voidaanko oppisopimuksia omalle henkilökunnalle tehdä vai ei ja mihin lainkohtaan viitataan jos ei voi tehdä? Miksi koulutuksen järjestäjä ei voisi esim. ruokapalveluissaan kouluttaa omaa henkilöstöään oppisopimuksella? Vaikka oppilaitoksen ravintola on koulutuksen järjestäjän opiskelijoille mahdollisesti myös oppimisympäristö niin meille työntekijöille se on työpaikka. Onko ministeriön mahdollista lähettää selventävää kirjettä koulutuksen järjestäjien johdolle </a:t>
            </a:r>
            <a:r>
              <a:rPr lang="fi-FI" sz="2900" dirty="0" err="1" smtClean="0">
                <a:latin typeface="Arial" panose="020B0604020202020204" pitchFamily="34" charset="0"/>
                <a:cs typeface="Arial" panose="020B0604020202020204" pitchFamily="34" charset="0"/>
              </a:rPr>
              <a:t>koson</a:t>
            </a:r>
            <a:r>
              <a:rPr lang="fi-FI" sz="2900" dirty="0" smtClean="0">
                <a:latin typeface="Arial" panose="020B0604020202020204" pitchFamily="34" charset="0"/>
                <a:cs typeface="Arial" panose="020B0604020202020204" pitchFamily="34" charset="0"/>
              </a:rPr>
              <a:t>/</a:t>
            </a:r>
            <a:r>
              <a:rPr lang="fi-FI" sz="2900" dirty="0" err="1" smtClean="0">
                <a:latin typeface="Arial" panose="020B0604020202020204" pitchFamily="34" charset="0"/>
                <a:cs typeface="Arial" panose="020B0604020202020204" pitchFamily="34" charset="0"/>
              </a:rPr>
              <a:t>opson</a:t>
            </a:r>
            <a:r>
              <a:rPr lang="fi-FI" sz="2900" dirty="0" smtClean="0">
                <a:latin typeface="Arial" panose="020B0604020202020204" pitchFamily="34" charset="0"/>
                <a:cs typeface="Arial" panose="020B0604020202020204" pitchFamily="34" charset="0"/>
              </a:rPr>
              <a:t> järjestämisestä vain ulkopuolisella työpaikalla. Nyt nettisivuilla oleva ei ole riittävän seikkaperäinen ohjaamaan järjestäjiä oikeaan suuntaan. </a:t>
            </a:r>
          </a:p>
          <a:p>
            <a:pPr marL="514350" indent="-514350">
              <a:buFont typeface="+mj-lt"/>
              <a:buAutoNum type="arabicPeriod" startAt="27"/>
            </a:pPr>
            <a:r>
              <a:rPr lang="fi-FI" sz="2900" dirty="0" smtClean="0">
                <a:latin typeface="Arial" panose="020B0604020202020204" pitchFamily="34" charset="0"/>
                <a:cs typeface="Arial" panose="020B0604020202020204" pitchFamily="34" charset="0"/>
              </a:rPr>
              <a:t>Mikäli missään tapauksessa koulutuksen järjestäjän henkilökunnalle ei voida solmia oppisopimusta niin voidaanko näytöt kuitenkin antaa oppilaitoksen tiloissa/tehtävissä?</a:t>
            </a:r>
          </a:p>
          <a:p>
            <a:pPr marL="0" indent="0">
              <a:buNone/>
            </a:pPr>
            <a:endParaRPr lang="fi-FI" dirty="0"/>
          </a:p>
        </p:txBody>
      </p:sp>
    </p:spTree>
    <p:extLst>
      <p:ext uri="{BB962C8B-B14F-4D97-AF65-F5344CB8AC3E}">
        <p14:creationId xmlns:p14="http://schemas.microsoft.com/office/powerpoint/2010/main" val="2190955628"/>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1022</Words>
  <Application>Microsoft Office PowerPoint</Application>
  <PresentationFormat>Laajakuva</PresentationFormat>
  <Paragraphs>36</Paragraphs>
  <Slides>11</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11</vt:i4>
      </vt:variant>
    </vt:vector>
  </HeadingPairs>
  <TitlesOfParts>
    <vt:vector size="15" baseType="lpstr">
      <vt:lpstr>Arial</vt:lpstr>
      <vt:lpstr>Calibri</vt:lpstr>
      <vt:lpstr>Calibri Light</vt:lpstr>
      <vt:lpstr>Office-teema</vt:lpstr>
      <vt:lpstr>Kyselytunnin kysymykset</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Company>Suomen valtion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Kyselytunnin kysymykset</dc:title>
  <dc:creator>Pastila-Eklund Mari (OKM)</dc:creator>
  <cp:lastModifiedBy>Pastila-Eklund Mari (OKM)</cp:lastModifiedBy>
  <cp:revision>2</cp:revision>
  <dcterms:created xsi:type="dcterms:W3CDTF">2020-10-30T07:14:16Z</dcterms:created>
  <dcterms:modified xsi:type="dcterms:W3CDTF">2020-10-30T07:19:26Z</dcterms:modified>
</cp:coreProperties>
</file>