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2" r:id="rId2"/>
    <p:sldId id="296" r:id="rId3"/>
    <p:sldId id="290" r:id="rId4"/>
    <p:sldId id="295" r:id="rId5"/>
    <p:sldId id="285" r:id="rId6"/>
    <p:sldId id="297" r:id="rId7"/>
    <p:sldId id="287" r:id="rId8"/>
    <p:sldId id="298" r:id="rId9"/>
    <p:sldId id="294" r:id="rId10"/>
  </p:sldIdLst>
  <p:sldSz cx="9144000" cy="6858000" type="screen4x3"/>
  <p:notesSz cx="6797675" cy="9928225"/>
  <p:embeddedFontLst>
    <p:embeddedFont>
      <p:font typeface="Futura New Book" panose="020B0604020202020204" charset="0"/>
      <p:regular r:id="rId13"/>
      <p:italic r:id="rId14"/>
    </p:embeddedFont>
    <p:embeddedFont>
      <p:font typeface="Amatic SC" panose="020B0604020202020204" charset="0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8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01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2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49899" y="0"/>
            <a:ext cx="2946189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B46A0-B1DA-4719-ADD7-4A5CD266B92B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1" y="9429909"/>
            <a:ext cx="2946189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49899" y="9429909"/>
            <a:ext cx="2946189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2C911-E06F-44A2-8375-B9003806A3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7353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CD773-58C6-479F-A5D4-2518681DBBA5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009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4" y="943009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6E9DD-3CA4-4F2B-B705-0C67E298DEE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486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6E9DD-3CA4-4F2B-B705-0C67E298DEE6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9551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6E9DD-3CA4-4F2B-B705-0C67E298DEE6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9062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" y="0"/>
            <a:ext cx="913486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6192688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3886200"/>
            <a:ext cx="615272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4714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272808" cy="560263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E049-3052-4262-9E3C-0F63562AF857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EA34-573B-4F1E-A605-BA9BE931F6F7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4651248"/>
            <a:ext cx="9140952" cy="220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26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E049-3052-4262-9E3C-0F63562AF857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EA34-573B-4F1E-A605-BA9BE931F6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1689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E049-3052-4262-9E3C-0F63562AF857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EA34-573B-4F1E-A605-BA9BE931F6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6258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E049-3052-4262-9E3C-0F63562AF857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EA34-573B-4F1E-A605-BA9BE931F6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8121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E049-3052-4262-9E3C-0F63562AF857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EA34-573B-4F1E-A605-BA9BE931F6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0945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E049-3052-4262-9E3C-0F63562AF857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EA34-573B-4F1E-A605-BA9BE931F6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3916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E049-3052-4262-9E3C-0F63562AF857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EA34-573B-4F1E-A605-BA9BE931F6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6201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E049-3052-4262-9E3C-0F63562AF857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EA34-573B-4F1E-A605-BA9BE931F6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6931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E049-3052-4262-9E3C-0F63562AF857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EA34-573B-4F1E-A605-BA9BE931F6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1045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E049-3052-4262-9E3C-0F63562AF857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EA34-573B-4F1E-A605-BA9BE931F6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6048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DE049-3052-4262-9E3C-0F63562AF857}" type="datetimeFigureOut">
              <a:rPr lang="fi-FI" smtClean="0"/>
              <a:t>26.3.2019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5EA34-573B-4F1E-A605-BA9BE931F6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135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amia.fi/oppisopimu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vamia.fi/sv/laroavta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836713"/>
            <a:ext cx="7740352" cy="1512168"/>
          </a:xfrm>
        </p:spPr>
        <p:txBody>
          <a:bodyPr>
            <a:noAutofit/>
          </a:bodyPr>
          <a:lstStyle/>
          <a:p>
            <a:pPr algn="l"/>
            <a:r>
              <a:rPr lang="fi-FI" sz="8000" b="1" dirty="0" smtClean="0">
                <a:latin typeface="Amatic SC" pitchFamily="2" charset="0"/>
              </a:rPr>
              <a:t>Vamia </a:t>
            </a:r>
            <a:r>
              <a:rPr lang="fi-FI" sz="8000" b="1" dirty="0" smtClean="0">
                <a:latin typeface="Amatic SC" pitchFamily="2" charset="0"/>
              </a:rPr>
              <a:t>Oppisopimuspalvelut</a:t>
            </a:r>
            <a:endParaRPr lang="fi-FI" sz="8000" b="1" dirty="0">
              <a:latin typeface="Amatic SC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3140968"/>
            <a:ext cx="5256584" cy="1440160"/>
          </a:xfrm>
        </p:spPr>
        <p:txBody>
          <a:bodyPr>
            <a:no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F4587A"/>
              </a:buClr>
              <a:buSzPct val="140000"/>
            </a:pPr>
            <a:r>
              <a:rPr lang="fi-FI" altLang="fi-FI" dirty="0" smtClean="0">
                <a:solidFill>
                  <a:prstClr val="black"/>
                </a:solidFill>
                <a:latin typeface="Futura New Book" pitchFamily="34" charset="0"/>
              </a:rPr>
              <a:t>Peter </a:t>
            </a:r>
            <a:r>
              <a:rPr lang="fi-FI" altLang="fi-FI" dirty="0" smtClean="0">
                <a:solidFill>
                  <a:prstClr val="black"/>
                </a:solidFill>
                <a:latin typeface="Futura New Book" pitchFamily="34" charset="0"/>
              </a:rPr>
              <a:t>Beijar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F4587A"/>
              </a:buClr>
              <a:buSzPct val="140000"/>
            </a:pPr>
            <a:r>
              <a:rPr lang="fi-FI" altLang="fi-FI" dirty="0" smtClean="0">
                <a:solidFill>
                  <a:prstClr val="black"/>
                </a:solidFill>
                <a:latin typeface="Futura New Book" pitchFamily="34" charset="0"/>
              </a:rPr>
              <a:t>Oppisopimuspäällikkö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5085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878855"/>
            <a:ext cx="7524328" cy="1470025"/>
          </a:xfrm>
        </p:spPr>
        <p:txBody>
          <a:bodyPr>
            <a:noAutofit/>
          </a:bodyPr>
          <a:lstStyle/>
          <a:p>
            <a:pPr algn="l"/>
            <a:r>
              <a:rPr lang="fi-FI" sz="8000" b="1" dirty="0" smtClean="0">
                <a:latin typeface="Amatic SC" pitchFamily="2" charset="0"/>
              </a:rPr>
              <a:t>Vamia </a:t>
            </a:r>
            <a:r>
              <a:rPr lang="fi-FI" sz="8000" b="1" dirty="0" err="1" smtClean="0">
                <a:latin typeface="Amatic SC" pitchFamily="2" charset="0"/>
              </a:rPr>
              <a:t>Läroavtalstjänster</a:t>
            </a:r>
            <a:endParaRPr lang="fi-FI" sz="8000" b="1" dirty="0">
              <a:latin typeface="Amatic SC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068960"/>
            <a:ext cx="4896544" cy="1440160"/>
          </a:xfrm>
        </p:spPr>
        <p:txBody>
          <a:bodyPr>
            <a:no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F4587A"/>
              </a:buClr>
              <a:buSzPct val="140000"/>
            </a:pPr>
            <a:r>
              <a:rPr lang="fi-FI" altLang="fi-FI" dirty="0" smtClean="0">
                <a:solidFill>
                  <a:prstClr val="black"/>
                </a:solidFill>
                <a:latin typeface="Futura New Book" pitchFamily="34" charset="0"/>
              </a:rPr>
              <a:t>Peter Beijar, </a:t>
            </a:r>
            <a:endParaRPr lang="fi-FI" altLang="fi-FI" dirty="0" smtClean="0">
              <a:solidFill>
                <a:prstClr val="black"/>
              </a:solidFill>
              <a:latin typeface="Futura New Book" pitchFamily="34" charset="0"/>
            </a:endParaRPr>
          </a:p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F4587A"/>
              </a:buClr>
              <a:buSzPct val="140000"/>
            </a:pPr>
            <a:r>
              <a:rPr lang="fi-FI" altLang="fi-FI" dirty="0" err="1" smtClean="0">
                <a:solidFill>
                  <a:prstClr val="black"/>
                </a:solidFill>
                <a:latin typeface="Futura New Book" pitchFamily="34" charset="0"/>
              </a:rPr>
              <a:t>Läroavtalschef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5673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/>
          <p:cNvSpPr txBox="1">
            <a:spLocks/>
          </p:cNvSpPr>
          <p:nvPr/>
        </p:nvSpPr>
        <p:spPr>
          <a:xfrm>
            <a:off x="0" y="620688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8000" b="1" dirty="0" err="1">
                <a:latin typeface="Amatic SC" pitchFamily="2" charset="0"/>
              </a:rPr>
              <a:t>Vamia</a:t>
            </a:r>
            <a:r>
              <a:rPr lang="fi-FI" sz="8000" b="1" dirty="0">
                <a:latin typeface="Amatic SC" pitchFamily="2" charset="0"/>
              </a:rPr>
              <a:t> Oppisopimuspalvelut</a:t>
            </a:r>
            <a:endParaRPr lang="fi-FI" sz="8000" b="1" dirty="0">
              <a:solidFill>
                <a:prstClr val="black"/>
              </a:solidFill>
              <a:latin typeface="Amatic SC" pitchFamily="2" charset="0"/>
            </a:endParaRPr>
          </a:p>
        </p:txBody>
      </p:sp>
      <p:sp>
        <p:nvSpPr>
          <p:cNvPr id="4" name="Alaotsikko 2"/>
          <p:cNvSpPr txBox="1">
            <a:spLocks/>
          </p:cNvSpPr>
          <p:nvPr/>
        </p:nvSpPr>
        <p:spPr>
          <a:xfrm>
            <a:off x="611560" y="2276872"/>
            <a:ext cx="8280920" cy="374441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i-FI" dirty="0" smtClean="0"/>
              <a:t>Koulutussuunnittelijat </a:t>
            </a:r>
          </a:p>
          <a:p>
            <a:pPr lvl="1" fontAlgn="base"/>
            <a:r>
              <a:rPr lang="fi-FI" dirty="0" smtClean="0"/>
              <a:t>Siv Björklund</a:t>
            </a:r>
          </a:p>
          <a:p>
            <a:pPr lvl="1" fontAlgn="base"/>
            <a:r>
              <a:rPr lang="fi-FI" dirty="0" smtClean="0"/>
              <a:t>Pasi Kuhalampi</a:t>
            </a:r>
          </a:p>
          <a:p>
            <a:pPr lvl="1" fontAlgn="base"/>
            <a:r>
              <a:rPr lang="fi-FI" dirty="0" smtClean="0"/>
              <a:t>Ami Kuula</a:t>
            </a:r>
          </a:p>
          <a:p>
            <a:pPr lvl="1" fontAlgn="base"/>
            <a:r>
              <a:rPr lang="fi-FI" dirty="0" smtClean="0"/>
              <a:t>Mia Malmsten</a:t>
            </a:r>
          </a:p>
          <a:p>
            <a:pPr fontAlgn="base"/>
            <a:r>
              <a:rPr lang="fi-FI" dirty="0" smtClean="0"/>
              <a:t>Koulutussihteeri Riitta Seppälä</a:t>
            </a:r>
          </a:p>
          <a:p>
            <a:pPr fontAlgn="base"/>
            <a:r>
              <a:rPr lang="fi-FI" dirty="0" smtClean="0"/>
              <a:t>Oppisopimuspäällikkö Peter </a:t>
            </a:r>
            <a:r>
              <a:rPr lang="fi-FI" dirty="0" err="1" smtClean="0"/>
              <a:t>Beijar</a:t>
            </a:r>
            <a:r>
              <a:rPr lang="fi-FI" dirty="0"/>
              <a:t> </a:t>
            </a:r>
            <a:endParaRPr lang="fi-FI" dirty="0" smtClean="0"/>
          </a:p>
          <a:p>
            <a:pPr fontAlgn="base"/>
            <a:r>
              <a:rPr lang="fi-FI" dirty="0" smtClean="0">
                <a:hlinkClick r:id="rId2"/>
              </a:rPr>
              <a:t>www.vamia.fi/oppisopimus</a:t>
            </a:r>
            <a:r>
              <a:rPr lang="fi-FI" dirty="0" smtClean="0"/>
              <a:t> </a:t>
            </a:r>
            <a:endParaRPr lang="fi-FI" dirty="0"/>
          </a:p>
          <a:p>
            <a:pPr marL="457200" indent="-457200"/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46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/>
          <p:cNvSpPr txBox="1">
            <a:spLocks/>
          </p:cNvSpPr>
          <p:nvPr/>
        </p:nvSpPr>
        <p:spPr>
          <a:xfrm>
            <a:off x="0" y="620688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8000" b="1" dirty="0">
                <a:latin typeface="Amatic SC" pitchFamily="2" charset="0"/>
              </a:rPr>
              <a:t>Vamia </a:t>
            </a:r>
            <a:r>
              <a:rPr lang="fi-FI" sz="8000" b="1" dirty="0" err="1" smtClean="0">
                <a:latin typeface="Amatic SC" pitchFamily="2" charset="0"/>
              </a:rPr>
              <a:t>Läroavtalstjänster</a:t>
            </a:r>
            <a:endParaRPr lang="fi-FI" sz="8000" b="1" dirty="0">
              <a:solidFill>
                <a:prstClr val="black"/>
              </a:solidFill>
              <a:latin typeface="Amatic SC" pitchFamily="2" charset="0"/>
            </a:endParaRPr>
          </a:p>
        </p:txBody>
      </p:sp>
      <p:sp>
        <p:nvSpPr>
          <p:cNvPr id="4" name="Alaotsikko 2"/>
          <p:cNvSpPr txBox="1">
            <a:spLocks/>
          </p:cNvSpPr>
          <p:nvPr/>
        </p:nvSpPr>
        <p:spPr>
          <a:xfrm>
            <a:off x="611560" y="2276872"/>
            <a:ext cx="8280920" cy="36004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i-FI" dirty="0" err="1" smtClean="0"/>
              <a:t>Utbildningsplanerare</a:t>
            </a:r>
            <a:r>
              <a:rPr lang="fi-FI" dirty="0" smtClean="0"/>
              <a:t> </a:t>
            </a:r>
            <a:endParaRPr lang="fi-FI" dirty="0" smtClean="0"/>
          </a:p>
          <a:p>
            <a:pPr lvl="1" fontAlgn="base"/>
            <a:r>
              <a:rPr lang="fi-FI" dirty="0" smtClean="0"/>
              <a:t>Siv Björklund</a:t>
            </a:r>
          </a:p>
          <a:p>
            <a:pPr lvl="1" fontAlgn="base"/>
            <a:r>
              <a:rPr lang="fi-FI" dirty="0" smtClean="0"/>
              <a:t>Pasi Kuhalampi</a:t>
            </a:r>
          </a:p>
          <a:p>
            <a:pPr lvl="1" fontAlgn="base"/>
            <a:r>
              <a:rPr lang="fi-FI" dirty="0" smtClean="0"/>
              <a:t>Ami Kuula</a:t>
            </a:r>
          </a:p>
          <a:p>
            <a:pPr lvl="1" fontAlgn="base"/>
            <a:r>
              <a:rPr lang="fi-FI" dirty="0" smtClean="0"/>
              <a:t>Mia Malmsten</a:t>
            </a:r>
          </a:p>
          <a:p>
            <a:pPr fontAlgn="base"/>
            <a:r>
              <a:rPr lang="fi-FI" dirty="0" err="1" smtClean="0"/>
              <a:t>Utbildningssekreterare</a:t>
            </a:r>
            <a:r>
              <a:rPr lang="fi-FI" dirty="0" smtClean="0"/>
              <a:t> </a:t>
            </a:r>
            <a:r>
              <a:rPr lang="fi-FI" dirty="0" smtClean="0"/>
              <a:t>Riitta Seppälä</a:t>
            </a:r>
          </a:p>
          <a:p>
            <a:pPr fontAlgn="base"/>
            <a:r>
              <a:rPr lang="fi-FI" dirty="0" err="1" smtClean="0"/>
              <a:t>Läroavtalschef</a:t>
            </a:r>
            <a:r>
              <a:rPr lang="fi-FI" dirty="0" smtClean="0"/>
              <a:t> </a:t>
            </a:r>
            <a:r>
              <a:rPr lang="fi-FI" dirty="0" smtClean="0"/>
              <a:t>Peter Beijar</a:t>
            </a:r>
            <a:r>
              <a:rPr lang="fi-FI" dirty="0"/>
              <a:t> </a:t>
            </a:r>
            <a:endParaRPr lang="fi-FI" dirty="0" smtClean="0"/>
          </a:p>
          <a:p>
            <a:pPr fontAlgn="base"/>
            <a:r>
              <a:rPr lang="fi-FI" dirty="0" smtClean="0">
                <a:hlinkClick r:id="rId2"/>
              </a:rPr>
              <a:t>www.vamia.fi/sv/laroavtal/</a:t>
            </a:r>
            <a:r>
              <a:rPr lang="fi-FI" dirty="0" smtClean="0"/>
              <a:t> </a:t>
            </a:r>
            <a:endParaRPr lang="fi-FI" dirty="0"/>
          </a:p>
          <a:p>
            <a:pPr marL="457200" indent="-457200"/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55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/>
          <p:cNvSpPr txBox="1">
            <a:spLocks/>
          </p:cNvSpPr>
          <p:nvPr/>
        </p:nvSpPr>
        <p:spPr>
          <a:xfrm>
            <a:off x="0" y="620688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8000" b="1" dirty="0" err="1">
                <a:latin typeface="Amatic SC" pitchFamily="2" charset="0"/>
              </a:rPr>
              <a:t>Vamia</a:t>
            </a:r>
            <a:r>
              <a:rPr lang="fi-FI" sz="8000" b="1" dirty="0">
                <a:latin typeface="Amatic SC" pitchFamily="2" charset="0"/>
              </a:rPr>
              <a:t> Oppisopimuspalvelut</a:t>
            </a:r>
            <a:endParaRPr lang="fi-FI" sz="8000" b="1" dirty="0">
              <a:solidFill>
                <a:prstClr val="black"/>
              </a:solidFill>
              <a:latin typeface="Amatic SC" pitchFamily="2" charset="0"/>
            </a:endParaRPr>
          </a:p>
        </p:txBody>
      </p:sp>
      <p:sp>
        <p:nvSpPr>
          <p:cNvPr id="4" name="Alaotsikko 2"/>
          <p:cNvSpPr txBox="1">
            <a:spLocks/>
          </p:cNvSpPr>
          <p:nvPr/>
        </p:nvSpPr>
        <p:spPr>
          <a:xfrm>
            <a:off x="539552" y="3068960"/>
            <a:ext cx="8280920" cy="158417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i-FI" dirty="0"/>
              <a:t>Pitää tuntea historia, jotta voi ymmärtää </a:t>
            </a:r>
            <a:r>
              <a:rPr lang="fi-FI" dirty="0" smtClean="0"/>
              <a:t>nykyaikaa.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6452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/>
          <p:cNvSpPr txBox="1">
            <a:spLocks/>
          </p:cNvSpPr>
          <p:nvPr/>
        </p:nvSpPr>
        <p:spPr>
          <a:xfrm>
            <a:off x="0" y="620688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8000" b="1" dirty="0">
                <a:latin typeface="Amatic SC" pitchFamily="2" charset="0"/>
              </a:rPr>
              <a:t>Vamia </a:t>
            </a:r>
            <a:r>
              <a:rPr lang="fi-FI" sz="8000" b="1" dirty="0" err="1" smtClean="0">
                <a:latin typeface="Amatic SC" pitchFamily="2" charset="0"/>
              </a:rPr>
              <a:t>Läroavtalstjänster</a:t>
            </a:r>
            <a:endParaRPr lang="fi-FI" sz="8000" b="1" dirty="0">
              <a:solidFill>
                <a:prstClr val="black"/>
              </a:solidFill>
              <a:latin typeface="Amatic SC" pitchFamily="2" charset="0"/>
            </a:endParaRPr>
          </a:p>
        </p:txBody>
      </p:sp>
      <p:sp>
        <p:nvSpPr>
          <p:cNvPr id="4" name="Alaotsikko 2"/>
          <p:cNvSpPr txBox="1">
            <a:spLocks/>
          </p:cNvSpPr>
          <p:nvPr/>
        </p:nvSpPr>
        <p:spPr>
          <a:xfrm>
            <a:off x="539552" y="3068960"/>
            <a:ext cx="8280920" cy="13681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i-FI" dirty="0" smtClean="0"/>
              <a:t>Man </a:t>
            </a:r>
            <a:r>
              <a:rPr lang="fi-FI" dirty="0" err="1" smtClean="0"/>
              <a:t>måste</a:t>
            </a:r>
            <a:r>
              <a:rPr lang="fi-FI" dirty="0" smtClean="0"/>
              <a:t> </a:t>
            </a:r>
            <a:r>
              <a:rPr lang="fi-FI" dirty="0" err="1" smtClean="0"/>
              <a:t>känna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</a:t>
            </a:r>
            <a:r>
              <a:rPr lang="fi-FI" dirty="0" err="1" smtClean="0"/>
              <a:t>historien</a:t>
            </a:r>
            <a:r>
              <a:rPr lang="fi-FI" dirty="0" smtClean="0"/>
              <a:t>, </a:t>
            </a:r>
            <a:r>
              <a:rPr lang="fi-FI" dirty="0" err="1" smtClean="0"/>
              <a:t>så</a:t>
            </a:r>
            <a:r>
              <a:rPr lang="fi-FI" dirty="0" smtClean="0"/>
              <a:t> </a:t>
            </a:r>
            <a:r>
              <a:rPr lang="fi-FI" dirty="0" err="1" smtClean="0"/>
              <a:t>man</a:t>
            </a:r>
            <a:r>
              <a:rPr lang="fi-FI" dirty="0" smtClean="0"/>
              <a:t> </a:t>
            </a:r>
            <a:r>
              <a:rPr lang="fi-FI" dirty="0" err="1" smtClean="0"/>
              <a:t>kan</a:t>
            </a:r>
            <a:r>
              <a:rPr lang="fi-FI" dirty="0" smtClean="0"/>
              <a:t> </a:t>
            </a:r>
            <a:r>
              <a:rPr lang="fi-FI" dirty="0" err="1" smtClean="0"/>
              <a:t>förstå</a:t>
            </a:r>
            <a:r>
              <a:rPr lang="fi-FI" dirty="0" smtClean="0"/>
              <a:t> </a:t>
            </a:r>
            <a:r>
              <a:rPr lang="fi-FI" dirty="0" err="1" smtClean="0"/>
              <a:t>nutiden</a:t>
            </a:r>
            <a:r>
              <a:rPr lang="fi-FI" dirty="0" smtClean="0"/>
              <a:t>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3264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/>
          <p:cNvSpPr txBox="1">
            <a:spLocks/>
          </p:cNvSpPr>
          <p:nvPr/>
        </p:nvSpPr>
        <p:spPr>
          <a:xfrm>
            <a:off x="0" y="620688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8000" b="1" dirty="0" err="1">
                <a:latin typeface="Amatic SC" pitchFamily="2" charset="0"/>
              </a:rPr>
              <a:t>Vamia</a:t>
            </a:r>
            <a:r>
              <a:rPr lang="fi-FI" sz="8000" b="1" dirty="0">
                <a:latin typeface="Amatic SC" pitchFamily="2" charset="0"/>
              </a:rPr>
              <a:t> Oppisopimuspalvelut</a:t>
            </a:r>
            <a:endParaRPr lang="fi-FI" sz="8000" b="1" dirty="0">
              <a:solidFill>
                <a:prstClr val="black"/>
              </a:solidFill>
              <a:latin typeface="Amatic SC" pitchFamily="2" charset="0"/>
            </a:endParaRPr>
          </a:p>
        </p:txBody>
      </p:sp>
      <p:sp>
        <p:nvSpPr>
          <p:cNvPr id="4" name="Alaotsikko 2"/>
          <p:cNvSpPr txBox="1">
            <a:spLocks/>
          </p:cNvSpPr>
          <p:nvPr/>
        </p:nvSpPr>
        <p:spPr>
          <a:xfrm>
            <a:off x="683568" y="2276872"/>
            <a:ext cx="8208912" cy="3816424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fi-FI" altLang="fi-FI" sz="1600" b="1" dirty="0">
                <a:solidFill>
                  <a:srgbClr val="000000"/>
                </a:solidFill>
              </a:rPr>
              <a:t>	</a:t>
            </a:r>
            <a:r>
              <a:rPr lang="fi-FI" altLang="fi-FI" sz="2900" b="1" dirty="0">
                <a:solidFill>
                  <a:srgbClr val="000000"/>
                </a:solidFill>
              </a:rPr>
              <a:t>			</a:t>
            </a:r>
            <a:r>
              <a:rPr lang="fi-FI" altLang="fi-FI" sz="2900" b="1" dirty="0" smtClean="0">
                <a:solidFill>
                  <a:srgbClr val="000000"/>
                </a:solidFill>
              </a:rPr>
              <a:t>2017</a:t>
            </a:r>
            <a:r>
              <a:rPr lang="fi-FI" altLang="fi-FI" sz="2900" b="1" dirty="0">
                <a:solidFill>
                  <a:srgbClr val="000000"/>
                </a:solidFill>
              </a:rPr>
              <a:t>	2015	2013	2009	2003	2000</a:t>
            </a:r>
          </a:p>
          <a:p>
            <a:pPr>
              <a:buNone/>
              <a:defRPr/>
            </a:pPr>
            <a:endParaRPr lang="fi-FI" altLang="fi-FI" sz="800" b="1" dirty="0">
              <a:solidFill>
                <a:srgbClr val="000000"/>
              </a:solidFill>
            </a:endParaRPr>
          </a:p>
          <a:p>
            <a:pPr marL="457200" lvl="1" indent="0">
              <a:buNone/>
              <a:defRPr/>
            </a:pP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Oppisopimuksia 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voimassa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546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666	736	916	996	728</a:t>
            </a:r>
            <a:endParaRPr lang="fi-FI" altLang="fi-FI" sz="800" dirty="0">
              <a:solidFill>
                <a:srgbClr val="000000"/>
              </a:solidFill>
              <a:latin typeface="Verdana" pitchFamily="34" charset="0"/>
            </a:endParaRPr>
          </a:p>
          <a:p>
            <a:pPr marL="457200" lvl="1" indent="0">
              <a:buNone/>
              <a:defRPr/>
            </a:pPr>
            <a:endParaRPr lang="fi-FI" altLang="fi-FI" sz="800" dirty="0">
              <a:solidFill>
                <a:srgbClr val="000000"/>
              </a:solidFill>
              <a:latin typeface="Verdana" pitchFamily="34" charset="0"/>
            </a:endParaRPr>
          </a:p>
          <a:p>
            <a:pPr marL="457200" lvl="1" indent="0">
              <a:buNone/>
              <a:defRPr/>
            </a:pP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Kauppa &amp; 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hallinto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221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175	227	293	489	299</a:t>
            </a:r>
          </a:p>
          <a:p>
            <a:pPr marL="457200" lvl="1" indent="0">
              <a:buNone/>
              <a:defRPr/>
            </a:pPr>
            <a:r>
              <a:rPr lang="fi-FI" altLang="fi-FI" sz="2500" dirty="0">
                <a:solidFill>
                  <a:srgbClr val="000000"/>
                </a:solidFill>
                <a:latin typeface="Verdana" pitchFamily="34" charset="0"/>
              </a:rPr>
              <a:t>	Myynnin at		</a:t>
            </a:r>
            <a:r>
              <a:rPr lang="fi-FI" altLang="fi-FI" sz="2500" dirty="0" smtClean="0">
                <a:solidFill>
                  <a:srgbClr val="000000"/>
                </a:solidFill>
                <a:latin typeface="Verdana" pitchFamily="34" charset="0"/>
              </a:rPr>
              <a:t>19</a:t>
            </a:r>
            <a:r>
              <a:rPr lang="fi-FI" altLang="fi-FI" sz="2500" dirty="0">
                <a:solidFill>
                  <a:srgbClr val="000000"/>
                </a:solidFill>
                <a:latin typeface="Verdana" pitchFamily="34" charset="0"/>
              </a:rPr>
              <a:t>	29	50	49	143	28</a:t>
            </a:r>
          </a:p>
          <a:p>
            <a:pPr marL="457200" lvl="1" indent="0">
              <a:buNone/>
              <a:defRPr/>
            </a:pPr>
            <a:r>
              <a:rPr lang="fi-FI" altLang="fi-FI" sz="2500" dirty="0">
                <a:solidFill>
                  <a:srgbClr val="000000"/>
                </a:solidFill>
                <a:latin typeface="Verdana" pitchFamily="34" charset="0"/>
              </a:rPr>
              <a:t>	JET		</a:t>
            </a:r>
            <a:r>
              <a:rPr lang="fi-FI" altLang="fi-FI" sz="2500" dirty="0" smtClean="0">
                <a:solidFill>
                  <a:srgbClr val="000000"/>
                </a:solidFill>
                <a:latin typeface="Verdana" pitchFamily="34" charset="0"/>
              </a:rPr>
              <a:t>19</a:t>
            </a:r>
            <a:r>
              <a:rPr lang="fi-FI" altLang="fi-FI" sz="2500" dirty="0">
                <a:solidFill>
                  <a:srgbClr val="000000"/>
                </a:solidFill>
                <a:latin typeface="Verdana" pitchFamily="34" charset="0"/>
              </a:rPr>
              <a:t>	27	58	76	169	32</a:t>
            </a:r>
          </a:p>
          <a:p>
            <a:pPr marL="457200" lvl="1" indent="0">
              <a:buNone/>
              <a:defRPr/>
            </a:pPr>
            <a:r>
              <a:rPr lang="fi-FI" altLang="fi-FI" sz="2500" dirty="0">
                <a:solidFill>
                  <a:srgbClr val="000000"/>
                </a:solidFill>
                <a:latin typeface="Verdana" pitchFamily="34" charset="0"/>
              </a:rPr>
              <a:t>	Yrittäjän at ja </a:t>
            </a:r>
            <a:r>
              <a:rPr lang="fi-FI" altLang="fi-FI" sz="2500" dirty="0" err="1" smtClean="0">
                <a:solidFill>
                  <a:srgbClr val="000000"/>
                </a:solidFill>
                <a:latin typeface="Verdana" pitchFamily="34" charset="0"/>
              </a:rPr>
              <a:t>eat</a:t>
            </a:r>
            <a:r>
              <a:rPr lang="fi-FI" altLang="fi-FI" sz="2500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sz="2500" dirty="0" smtClean="0">
                <a:solidFill>
                  <a:srgbClr val="000000"/>
                </a:solidFill>
                <a:latin typeface="Verdana" pitchFamily="34" charset="0"/>
              </a:rPr>
              <a:t>48	61</a:t>
            </a:r>
            <a:r>
              <a:rPr lang="fi-FI" altLang="fi-FI" sz="2500" dirty="0">
                <a:solidFill>
                  <a:srgbClr val="000000"/>
                </a:solidFill>
                <a:latin typeface="Verdana" pitchFamily="34" charset="0"/>
              </a:rPr>
              <a:t>	63	121	63	37</a:t>
            </a:r>
          </a:p>
          <a:p>
            <a:pPr marL="457200" lvl="1" indent="0">
              <a:buNone/>
              <a:defRPr/>
            </a:pPr>
            <a:r>
              <a:rPr lang="fi-FI" altLang="fi-FI" sz="2500" dirty="0">
                <a:solidFill>
                  <a:srgbClr val="000000"/>
                </a:solidFill>
                <a:latin typeface="Verdana" pitchFamily="34" charset="0"/>
              </a:rPr>
              <a:t>	Ei </a:t>
            </a:r>
            <a:r>
              <a:rPr lang="fi-FI" altLang="fi-FI" sz="2500" dirty="0" smtClean="0">
                <a:solidFill>
                  <a:srgbClr val="000000"/>
                </a:solidFill>
                <a:latin typeface="Verdana" pitchFamily="34" charset="0"/>
              </a:rPr>
              <a:t>tutkintotavoitetta</a:t>
            </a:r>
            <a:r>
              <a:rPr lang="fi-FI" altLang="fi-FI" sz="2500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sz="2500" dirty="0" smtClean="0">
                <a:solidFill>
                  <a:srgbClr val="000000"/>
                </a:solidFill>
                <a:latin typeface="Verdana" pitchFamily="34" charset="0"/>
              </a:rPr>
              <a:t>17	11</a:t>
            </a:r>
            <a:r>
              <a:rPr lang="fi-FI" altLang="fi-FI" sz="2500" dirty="0">
                <a:solidFill>
                  <a:srgbClr val="000000"/>
                </a:solidFill>
                <a:latin typeface="Verdana" pitchFamily="34" charset="0"/>
              </a:rPr>
              <a:t>	9	23	85	158</a:t>
            </a:r>
          </a:p>
          <a:p>
            <a:pPr marL="457200" lvl="1" indent="0">
              <a:buNone/>
              <a:defRPr/>
            </a:pP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Rakennus	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17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40	21	52	28	17</a:t>
            </a:r>
          </a:p>
          <a:p>
            <a:pPr marL="457200" lvl="1" indent="0">
              <a:buNone/>
              <a:defRPr/>
            </a:pPr>
            <a:r>
              <a:rPr lang="fi-FI" altLang="fi-FI" b="1" dirty="0" smtClean="0">
                <a:solidFill>
                  <a:srgbClr val="7030A0"/>
                </a:solidFill>
                <a:latin typeface="Verdana" pitchFamily="34" charset="0"/>
              </a:rPr>
              <a:t>Kone- </a:t>
            </a:r>
            <a:r>
              <a:rPr lang="fi-FI" altLang="fi-FI" b="1" dirty="0">
                <a:solidFill>
                  <a:srgbClr val="7030A0"/>
                </a:solidFill>
                <a:latin typeface="Verdana" pitchFamily="34" charset="0"/>
              </a:rPr>
              <a:t>&amp; </a:t>
            </a:r>
            <a:r>
              <a:rPr lang="fi-FI" altLang="fi-FI" b="1" dirty="0" smtClean="0">
                <a:solidFill>
                  <a:srgbClr val="7030A0"/>
                </a:solidFill>
                <a:latin typeface="Verdana" pitchFamily="34" charset="0"/>
              </a:rPr>
              <a:t>metalliala	3</a:t>
            </a:r>
            <a:r>
              <a:rPr lang="fi-FI" altLang="fi-FI" b="1" dirty="0">
                <a:solidFill>
                  <a:srgbClr val="7030A0"/>
                </a:solidFill>
                <a:latin typeface="Verdana" pitchFamily="34" charset="0"/>
              </a:rPr>
              <a:t>	4	5	16	58	95</a:t>
            </a:r>
          </a:p>
          <a:p>
            <a:pPr marL="457200" lvl="1" indent="0">
              <a:buNone/>
              <a:defRPr/>
            </a:pPr>
            <a:r>
              <a:rPr lang="fi-FI" altLang="fi-FI" dirty="0">
                <a:latin typeface="Verdana" pitchFamily="34" charset="0"/>
              </a:rPr>
              <a:t>Sähkö &amp; </a:t>
            </a:r>
            <a:r>
              <a:rPr lang="fi-FI" altLang="fi-FI" dirty="0" smtClean="0">
                <a:latin typeface="Verdana" pitchFamily="34" charset="0"/>
              </a:rPr>
              <a:t>automaatio</a:t>
            </a:r>
            <a:r>
              <a:rPr lang="fi-FI" altLang="fi-FI" dirty="0">
                <a:latin typeface="Verdana" pitchFamily="34" charset="0"/>
              </a:rPr>
              <a:t>	</a:t>
            </a:r>
            <a:r>
              <a:rPr lang="fi-FI" altLang="fi-FI" dirty="0" smtClean="0">
                <a:latin typeface="Verdana" pitchFamily="34" charset="0"/>
              </a:rPr>
              <a:t>15</a:t>
            </a:r>
            <a:r>
              <a:rPr lang="fi-FI" altLang="fi-FI" dirty="0">
                <a:latin typeface="Verdana" pitchFamily="34" charset="0"/>
              </a:rPr>
              <a:t>	15	34	40	8	13</a:t>
            </a:r>
          </a:p>
          <a:p>
            <a:pPr marL="457200" lvl="1" indent="0">
              <a:buNone/>
              <a:defRPr/>
            </a:pP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Auto &amp; kuljetus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	19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21	23	24	22	18</a:t>
            </a:r>
          </a:p>
          <a:p>
            <a:pPr marL="457200" lvl="1" indent="0">
              <a:buNone/>
              <a:defRPr/>
            </a:pP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Maatalous &amp; 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puutarha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7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11	36	50	86	17</a:t>
            </a:r>
          </a:p>
          <a:p>
            <a:pPr marL="457200" lvl="1" indent="0">
              <a:buNone/>
              <a:defRPr/>
            </a:pP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Sosiaaliala	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14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7	9	26	42	63</a:t>
            </a:r>
          </a:p>
          <a:p>
            <a:pPr marL="457200" lvl="1" indent="0">
              <a:buNone/>
              <a:defRPr/>
            </a:pPr>
            <a:r>
              <a:rPr lang="fi-FI" altLang="fi-FI" b="1" dirty="0">
                <a:solidFill>
                  <a:srgbClr val="7030A0"/>
                </a:solidFill>
                <a:latin typeface="Verdana" pitchFamily="34" charset="0"/>
              </a:rPr>
              <a:t>Terveysala		</a:t>
            </a:r>
            <a:r>
              <a:rPr lang="fi-FI" altLang="fi-FI" b="1" dirty="0" smtClean="0">
                <a:solidFill>
                  <a:srgbClr val="7030A0"/>
                </a:solidFill>
                <a:latin typeface="Verdana" pitchFamily="34" charset="0"/>
              </a:rPr>
              <a:t>79	201</a:t>
            </a:r>
            <a:r>
              <a:rPr lang="fi-FI" altLang="fi-FI" b="1" dirty="0">
                <a:solidFill>
                  <a:srgbClr val="7030A0"/>
                </a:solidFill>
                <a:latin typeface="Verdana" pitchFamily="34" charset="0"/>
              </a:rPr>
              <a:t>	193	103	66	6</a:t>
            </a:r>
          </a:p>
          <a:p>
            <a:pPr marL="457200" lvl="1" indent="0">
              <a:buNone/>
              <a:defRPr/>
            </a:pP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Hotelli &amp; 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ravintola-ala	9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16	14	14	6	13</a:t>
            </a:r>
          </a:p>
          <a:p>
            <a:pPr marL="457200" lvl="1" indent="0">
              <a:buNone/>
              <a:defRPr/>
            </a:pP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Puhdistuspalveluala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32	54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28	24	53	37</a:t>
            </a:r>
          </a:p>
          <a:p>
            <a:pPr marL="457200" lvl="1" indent="0">
              <a:buNone/>
              <a:defRPr/>
            </a:pP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Muut	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	130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122	146	274	138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150</a:t>
            </a:r>
            <a:endParaRPr lang="fi-FI" altLang="fi-FI" dirty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62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/>
          <p:cNvSpPr txBox="1">
            <a:spLocks/>
          </p:cNvSpPr>
          <p:nvPr/>
        </p:nvSpPr>
        <p:spPr>
          <a:xfrm>
            <a:off x="0" y="620688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8000" b="1" dirty="0">
                <a:latin typeface="Amatic SC" pitchFamily="2" charset="0"/>
              </a:rPr>
              <a:t>Vamia </a:t>
            </a:r>
            <a:r>
              <a:rPr lang="fi-FI" sz="8000" b="1" dirty="0" err="1">
                <a:latin typeface="Amatic SC" pitchFamily="2" charset="0"/>
              </a:rPr>
              <a:t>Läroavtalstjänster</a:t>
            </a:r>
            <a:endParaRPr lang="fi-FI" sz="8000" b="1" dirty="0">
              <a:solidFill>
                <a:prstClr val="black"/>
              </a:solidFill>
              <a:latin typeface="Amatic SC" pitchFamily="2" charset="0"/>
            </a:endParaRPr>
          </a:p>
        </p:txBody>
      </p:sp>
      <p:sp>
        <p:nvSpPr>
          <p:cNvPr id="4" name="Alaotsikko 2"/>
          <p:cNvSpPr txBox="1">
            <a:spLocks/>
          </p:cNvSpPr>
          <p:nvPr/>
        </p:nvSpPr>
        <p:spPr>
          <a:xfrm>
            <a:off x="683568" y="2276872"/>
            <a:ext cx="8208912" cy="3672408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fi-FI" altLang="fi-FI" sz="1600" b="1" dirty="0">
                <a:solidFill>
                  <a:srgbClr val="000000"/>
                </a:solidFill>
              </a:rPr>
              <a:t>	</a:t>
            </a:r>
            <a:r>
              <a:rPr lang="fi-FI" altLang="fi-FI" sz="2900" b="1" dirty="0">
                <a:solidFill>
                  <a:srgbClr val="000000"/>
                </a:solidFill>
              </a:rPr>
              <a:t>			</a:t>
            </a:r>
            <a:r>
              <a:rPr lang="fi-FI" altLang="fi-FI" sz="2900" b="1" dirty="0" smtClean="0">
                <a:solidFill>
                  <a:srgbClr val="000000"/>
                </a:solidFill>
              </a:rPr>
              <a:t>2017</a:t>
            </a:r>
            <a:r>
              <a:rPr lang="fi-FI" altLang="fi-FI" sz="2900" b="1" dirty="0">
                <a:solidFill>
                  <a:srgbClr val="000000"/>
                </a:solidFill>
              </a:rPr>
              <a:t>	2015	2013	2009	2003	2000</a:t>
            </a:r>
          </a:p>
          <a:p>
            <a:pPr>
              <a:buNone/>
              <a:defRPr/>
            </a:pPr>
            <a:endParaRPr lang="fi-FI" altLang="fi-FI" sz="800" b="1" dirty="0">
              <a:solidFill>
                <a:srgbClr val="000000"/>
              </a:solidFill>
            </a:endParaRPr>
          </a:p>
          <a:p>
            <a:pPr marL="457200" lvl="1" indent="0">
              <a:buNone/>
              <a:defRPr/>
            </a:pP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Läroavtal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ikraft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546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666	736	916	996	728</a:t>
            </a:r>
            <a:endParaRPr lang="fi-FI" altLang="fi-FI" sz="800" dirty="0">
              <a:solidFill>
                <a:srgbClr val="000000"/>
              </a:solidFill>
              <a:latin typeface="Verdana" pitchFamily="34" charset="0"/>
            </a:endParaRPr>
          </a:p>
          <a:p>
            <a:pPr marL="457200" lvl="1" indent="0">
              <a:buNone/>
              <a:defRPr/>
            </a:pPr>
            <a:endParaRPr lang="fi-FI" altLang="fi-FI" sz="800" dirty="0">
              <a:solidFill>
                <a:srgbClr val="000000"/>
              </a:solidFill>
              <a:latin typeface="Verdana" pitchFamily="34" charset="0"/>
            </a:endParaRPr>
          </a:p>
          <a:p>
            <a:pPr marL="457200" lvl="1" indent="0">
              <a:buNone/>
              <a:defRPr/>
            </a:pP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Handel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&amp; </a:t>
            </a: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administration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221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175	227	293	489	299</a:t>
            </a:r>
          </a:p>
          <a:p>
            <a:pPr marL="457200" lvl="1" indent="0">
              <a:buNone/>
              <a:defRPr/>
            </a:pP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sz="2100" dirty="0" err="1" smtClean="0">
                <a:solidFill>
                  <a:srgbClr val="000000"/>
                </a:solidFill>
                <a:latin typeface="Verdana" pitchFamily="34" charset="0"/>
              </a:rPr>
              <a:t>Ye</a:t>
            </a:r>
            <a:r>
              <a:rPr lang="fi-FI" altLang="fi-FI" sz="2100" dirty="0" smtClean="0">
                <a:solidFill>
                  <a:srgbClr val="000000"/>
                </a:solidFill>
                <a:latin typeface="Verdana" pitchFamily="34" charset="0"/>
              </a:rPr>
              <a:t> i </a:t>
            </a:r>
            <a:r>
              <a:rPr lang="fi-FI" altLang="fi-FI" sz="2100" dirty="0" err="1" smtClean="0">
                <a:solidFill>
                  <a:srgbClr val="000000"/>
                </a:solidFill>
                <a:latin typeface="Verdana" pitchFamily="34" charset="0"/>
              </a:rPr>
              <a:t>försäljing</a:t>
            </a: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	</a:t>
            </a:r>
            <a:r>
              <a:rPr lang="fi-FI" altLang="fi-FI" sz="2100" dirty="0" smtClean="0">
                <a:solidFill>
                  <a:srgbClr val="000000"/>
                </a:solidFill>
                <a:latin typeface="Verdana" pitchFamily="34" charset="0"/>
              </a:rPr>
              <a:t>19</a:t>
            </a: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29	50	49	143	28</a:t>
            </a:r>
          </a:p>
          <a:p>
            <a:pPr marL="457200" lvl="1" indent="0">
              <a:buNone/>
              <a:defRPr/>
            </a:pP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sz="2100" dirty="0" err="1" smtClean="0">
                <a:solidFill>
                  <a:srgbClr val="000000"/>
                </a:solidFill>
                <a:latin typeface="Verdana" pitchFamily="34" charset="0"/>
              </a:rPr>
              <a:t>Ye</a:t>
            </a:r>
            <a:r>
              <a:rPr lang="fi-FI" altLang="fi-FI" sz="2100" dirty="0" smtClean="0">
                <a:solidFill>
                  <a:srgbClr val="000000"/>
                </a:solidFill>
                <a:latin typeface="Verdana" pitchFamily="34" charset="0"/>
              </a:rPr>
              <a:t> i </a:t>
            </a:r>
            <a:r>
              <a:rPr lang="fi-FI" altLang="fi-FI" sz="2100" dirty="0" err="1" smtClean="0">
                <a:solidFill>
                  <a:srgbClr val="000000"/>
                </a:solidFill>
                <a:latin typeface="Verdana" pitchFamily="34" charset="0"/>
              </a:rPr>
              <a:t>ledarskap</a:t>
            </a: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	</a:t>
            </a:r>
            <a:r>
              <a:rPr lang="fi-FI" altLang="fi-FI" sz="2100" dirty="0" smtClean="0">
                <a:solidFill>
                  <a:srgbClr val="000000"/>
                </a:solidFill>
                <a:latin typeface="Verdana" pitchFamily="34" charset="0"/>
              </a:rPr>
              <a:t>19</a:t>
            </a: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27	58	76	169	32</a:t>
            </a:r>
          </a:p>
          <a:p>
            <a:pPr marL="457200" lvl="1" indent="0">
              <a:buNone/>
              <a:defRPr/>
            </a:pP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sz="2100" dirty="0" err="1" smtClean="0">
                <a:solidFill>
                  <a:srgbClr val="000000"/>
                </a:solidFill>
                <a:latin typeface="Verdana" pitchFamily="34" charset="0"/>
              </a:rPr>
              <a:t>Ye</a:t>
            </a:r>
            <a:r>
              <a:rPr lang="fi-FI" altLang="fi-FI" sz="21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fi-FI" altLang="fi-FI" sz="2100" dirty="0" err="1" smtClean="0">
                <a:solidFill>
                  <a:srgbClr val="000000"/>
                </a:solidFill>
                <a:latin typeface="Verdana" pitchFamily="34" charset="0"/>
              </a:rPr>
              <a:t>och</a:t>
            </a:r>
            <a:r>
              <a:rPr lang="fi-FI" altLang="fi-FI" sz="21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fi-FI" altLang="fi-FI" sz="2100" dirty="0" err="1" smtClean="0">
                <a:solidFill>
                  <a:srgbClr val="000000"/>
                </a:solidFill>
                <a:latin typeface="Verdana" pitchFamily="34" charset="0"/>
              </a:rPr>
              <a:t>Sye</a:t>
            </a:r>
            <a:r>
              <a:rPr lang="fi-FI" altLang="fi-FI" sz="21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fi-FI" altLang="fi-FI" sz="2100" dirty="0" smtClean="0">
                <a:solidFill>
                  <a:srgbClr val="000000"/>
                </a:solidFill>
                <a:latin typeface="Verdana" pitchFamily="34" charset="0"/>
              </a:rPr>
              <a:t>för </a:t>
            </a:r>
            <a:r>
              <a:rPr lang="fi-FI" altLang="fi-FI" sz="2100" dirty="0" err="1" smtClean="0">
                <a:solidFill>
                  <a:srgbClr val="000000"/>
                </a:solidFill>
                <a:latin typeface="Verdana" pitchFamily="34" charset="0"/>
              </a:rPr>
              <a:t>företagare</a:t>
            </a: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sz="2100" dirty="0" smtClean="0">
                <a:solidFill>
                  <a:srgbClr val="000000"/>
                </a:solidFill>
                <a:latin typeface="Verdana" pitchFamily="34" charset="0"/>
              </a:rPr>
              <a:t>48	61</a:t>
            </a: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63	121	63	37</a:t>
            </a:r>
          </a:p>
          <a:p>
            <a:pPr marL="457200" lvl="1" indent="0">
              <a:buNone/>
              <a:defRPr/>
            </a:pP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sz="2100" dirty="0" err="1" smtClean="0">
                <a:solidFill>
                  <a:srgbClr val="000000"/>
                </a:solidFill>
                <a:latin typeface="Verdana" pitchFamily="34" charset="0"/>
              </a:rPr>
              <a:t>Utan</a:t>
            </a:r>
            <a:r>
              <a:rPr lang="fi-FI" altLang="fi-FI" sz="21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fi-FI" altLang="fi-FI" sz="2100" dirty="0" err="1" smtClean="0">
                <a:solidFill>
                  <a:srgbClr val="000000"/>
                </a:solidFill>
                <a:latin typeface="Verdana" pitchFamily="34" charset="0"/>
              </a:rPr>
              <a:t>examensmål</a:t>
            </a: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sz="2100" dirty="0" smtClean="0">
                <a:solidFill>
                  <a:srgbClr val="000000"/>
                </a:solidFill>
                <a:latin typeface="Verdana" pitchFamily="34" charset="0"/>
              </a:rPr>
              <a:t>17	11</a:t>
            </a:r>
            <a:r>
              <a:rPr lang="fi-FI" altLang="fi-FI" sz="2100" dirty="0">
                <a:solidFill>
                  <a:srgbClr val="000000"/>
                </a:solidFill>
                <a:latin typeface="Verdana" pitchFamily="34" charset="0"/>
              </a:rPr>
              <a:t>	9	23	85	158</a:t>
            </a:r>
          </a:p>
          <a:p>
            <a:pPr marL="457200" lvl="1" indent="0">
              <a:buNone/>
              <a:defRPr/>
            </a:pP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Byggnads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17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40	21	52	28	17</a:t>
            </a:r>
          </a:p>
          <a:p>
            <a:pPr marL="457200" lvl="1" indent="0">
              <a:buNone/>
              <a:defRPr/>
            </a:pPr>
            <a:r>
              <a:rPr lang="fi-FI" altLang="fi-FI" b="1" dirty="0" smtClean="0">
                <a:solidFill>
                  <a:srgbClr val="7030A0"/>
                </a:solidFill>
                <a:latin typeface="Verdana" pitchFamily="34" charset="0"/>
              </a:rPr>
              <a:t>Maskin- </a:t>
            </a:r>
            <a:r>
              <a:rPr lang="fi-FI" altLang="fi-FI" b="1" dirty="0">
                <a:solidFill>
                  <a:srgbClr val="7030A0"/>
                </a:solidFill>
                <a:latin typeface="Verdana" pitchFamily="34" charset="0"/>
              </a:rPr>
              <a:t>&amp; </a:t>
            </a:r>
            <a:r>
              <a:rPr lang="fi-FI" altLang="fi-FI" b="1" dirty="0" err="1" smtClean="0">
                <a:solidFill>
                  <a:srgbClr val="7030A0"/>
                </a:solidFill>
                <a:latin typeface="Verdana" pitchFamily="34" charset="0"/>
              </a:rPr>
              <a:t>metall</a:t>
            </a:r>
            <a:r>
              <a:rPr lang="fi-FI" altLang="fi-FI" b="1" dirty="0" smtClean="0">
                <a:solidFill>
                  <a:srgbClr val="7030A0"/>
                </a:solidFill>
                <a:latin typeface="Verdana" pitchFamily="34" charset="0"/>
              </a:rPr>
              <a:t>	3</a:t>
            </a:r>
            <a:r>
              <a:rPr lang="fi-FI" altLang="fi-FI" b="1" dirty="0">
                <a:solidFill>
                  <a:srgbClr val="7030A0"/>
                </a:solidFill>
                <a:latin typeface="Verdana" pitchFamily="34" charset="0"/>
              </a:rPr>
              <a:t>	4	5	16	58	95</a:t>
            </a:r>
          </a:p>
          <a:p>
            <a:pPr marL="457200" lvl="1" indent="0">
              <a:buNone/>
              <a:defRPr/>
            </a:pPr>
            <a:r>
              <a:rPr lang="fi-FI" altLang="fi-FI" dirty="0" err="1" smtClean="0">
                <a:latin typeface="Verdana" pitchFamily="34" charset="0"/>
              </a:rPr>
              <a:t>El</a:t>
            </a:r>
            <a:r>
              <a:rPr lang="fi-FI" altLang="fi-FI" dirty="0" smtClean="0">
                <a:latin typeface="Verdana" pitchFamily="34" charset="0"/>
              </a:rPr>
              <a:t> </a:t>
            </a:r>
            <a:r>
              <a:rPr lang="fi-FI" altLang="fi-FI" dirty="0">
                <a:latin typeface="Verdana" pitchFamily="34" charset="0"/>
              </a:rPr>
              <a:t>&amp; </a:t>
            </a:r>
            <a:r>
              <a:rPr lang="fi-FI" altLang="fi-FI" dirty="0" err="1" smtClean="0">
                <a:latin typeface="Verdana" pitchFamily="34" charset="0"/>
              </a:rPr>
              <a:t>automation</a:t>
            </a:r>
            <a:r>
              <a:rPr lang="fi-FI" altLang="fi-FI" dirty="0" smtClean="0">
                <a:latin typeface="Verdana" pitchFamily="34" charset="0"/>
              </a:rPr>
              <a:t>	</a:t>
            </a:r>
            <a:r>
              <a:rPr lang="fi-FI" altLang="fi-FI" dirty="0">
                <a:latin typeface="Verdana" pitchFamily="34" charset="0"/>
              </a:rPr>
              <a:t>	</a:t>
            </a:r>
            <a:r>
              <a:rPr lang="fi-FI" altLang="fi-FI" dirty="0" smtClean="0">
                <a:latin typeface="Verdana" pitchFamily="34" charset="0"/>
              </a:rPr>
              <a:t>15</a:t>
            </a:r>
            <a:r>
              <a:rPr lang="fi-FI" altLang="fi-FI" dirty="0">
                <a:latin typeface="Verdana" pitchFamily="34" charset="0"/>
              </a:rPr>
              <a:t>	15	34	40	8	13</a:t>
            </a:r>
          </a:p>
          <a:p>
            <a:pPr marL="457200" lvl="1" indent="0">
              <a:buNone/>
              <a:defRPr/>
            </a:pP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Bil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&amp; 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Transport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	19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21	23	24	22	18</a:t>
            </a:r>
          </a:p>
          <a:p>
            <a:pPr marL="457200" lvl="1" indent="0">
              <a:buNone/>
              <a:defRPr/>
            </a:pP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Lantbruk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&amp; </a:t>
            </a: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trädgård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7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11	36	50	86	17</a:t>
            </a:r>
          </a:p>
          <a:p>
            <a:pPr marL="457200" lvl="1" indent="0">
              <a:buNone/>
              <a:defRPr/>
            </a:pP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Socialbranschen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14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7	9	26	42	63</a:t>
            </a:r>
          </a:p>
          <a:p>
            <a:pPr marL="457200" lvl="1" indent="0">
              <a:buNone/>
              <a:defRPr/>
            </a:pPr>
            <a:r>
              <a:rPr lang="fi-FI" altLang="fi-FI" b="1" dirty="0" err="1" smtClean="0">
                <a:solidFill>
                  <a:srgbClr val="7030A0"/>
                </a:solidFill>
                <a:latin typeface="Verdana" pitchFamily="34" charset="0"/>
              </a:rPr>
              <a:t>Hälsovårdsbranschen</a:t>
            </a:r>
            <a:r>
              <a:rPr lang="fi-FI" altLang="fi-FI" b="1" dirty="0">
                <a:solidFill>
                  <a:srgbClr val="7030A0"/>
                </a:solidFill>
                <a:latin typeface="Verdana" pitchFamily="34" charset="0"/>
              </a:rPr>
              <a:t>	</a:t>
            </a:r>
            <a:r>
              <a:rPr lang="fi-FI" altLang="fi-FI" b="1" dirty="0" smtClean="0">
                <a:solidFill>
                  <a:srgbClr val="7030A0"/>
                </a:solidFill>
                <a:latin typeface="Verdana" pitchFamily="34" charset="0"/>
              </a:rPr>
              <a:t>79	201</a:t>
            </a:r>
            <a:r>
              <a:rPr lang="fi-FI" altLang="fi-FI" b="1" dirty="0">
                <a:solidFill>
                  <a:srgbClr val="7030A0"/>
                </a:solidFill>
                <a:latin typeface="Verdana" pitchFamily="34" charset="0"/>
              </a:rPr>
              <a:t>	193	103	66	6</a:t>
            </a:r>
          </a:p>
          <a:p>
            <a:pPr marL="457200" lvl="1" indent="0">
              <a:buNone/>
              <a:defRPr/>
            </a:pP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Hotell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&amp; </a:t>
            </a: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restaurang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9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16	14	14	6	13</a:t>
            </a:r>
          </a:p>
          <a:p>
            <a:pPr marL="457200" lvl="1" indent="0">
              <a:buNone/>
              <a:defRPr/>
            </a:pP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Rengöringsbranschen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32	54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28	24	53	37</a:t>
            </a:r>
          </a:p>
          <a:p>
            <a:pPr marL="457200" lvl="1" indent="0">
              <a:buNone/>
              <a:defRPr/>
            </a:pPr>
            <a:r>
              <a:rPr lang="fi-FI" altLang="fi-FI" dirty="0" err="1" smtClean="0">
                <a:solidFill>
                  <a:srgbClr val="000000"/>
                </a:solidFill>
                <a:latin typeface="Verdana" pitchFamily="34" charset="0"/>
              </a:rPr>
              <a:t>Övriga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</a:t>
            </a:r>
            <a:r>
              <a:rPr lang="fi-FI" altLang="fi-FI" dirty="0" smtClean="0">
                <a:solidFill>
                  <a:srgbClr val="000000"/>
                </a:solidFill>
                <a:latin typeface="Verdana" pitchFamily="34" charset="0"/>
              </a:rPr>
              <a:t>	130</a:t>
            </a:r>
            <a:r>
              <a:rPr lang="fi-FI" altLang="fi-FI" dirty="0">
                <a:solidFill>
                  <a:srgbClr val="000000"/>
                </a:solidFill>
                <a:latin typeface="Verdana" pitchFamily="34" charset="0"/>
              </a:rPr>
              <a:t>	122	146	274	138	150</a:t>
            </a:r>
          </a:p>
          <a:p>
            <a:pPr marL="0" indent="0" fontAlgn="base">
              <a:buNone/>
            </a:pPr>
            <a:r>
              <a:rPr lang="fi-FI" dirty="0"/>
              <a:t> 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23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/>
          <p:cNvSpPr txBox="1">
            <a:spLocks/>
          </p:cNvSpPr>
          <p:nvPr/>
        </p:nvSpPr>
        <p:spPr>
          <a:xfrm>
            <a:off x="0" y="620688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8000" b="1" dirty="0" err="1">
                <a:latin typeface="Amatic SC" pitchFamily="2" charset="0"/>
              </a:rPr>
              <a:t>Vamia</a:t>
            </a:r>
            <a:r>
              <a:rPr lang="fi-FI" sz="8000" b="1" dirty="0">
                <a:latin typeface="Amatic SC" pitchFamily="2" charset="0"/>
              </a:rPr>
              <a:t> Oppisopimuspalvelut</a:t>
            </a:r>
            <a:endParaRPr lang="fi-FI" sz="8000" b="1" dirty="0">
              <a:solidFill>
                <a:prstClr val="black"/>
              </a:solidFill>
              <a:latin typeface="Amatic SC" pitchFamily="2" charset="0"/>
            </a:endParaRPr>
          </a:p>
        </p:txBody>
      </p:sp>
      <p:sp>
        <p:nvSpPr>
          <p:cNvPr id="4" name="Alaotsikko 2"/>
          <p:cNvSpPr txBox="1">
            <a:spLocks/>
          </p:cNvSpPr>
          <p:nvPr/>
        </p:nvSpPr>
        <p:spPr>
          <a:xfrm>
            <a:off x="2843808" y="3429000"/>
            <a:ext cx="3312368" cy="100811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fi-FI" sz="6000" dirty="0"/>
              <a:t> </a:t>
            </a:r>
            <a:r>
              <a:rPr lang="fi-FI" sz="6000" dirty="0" smtClean="0"/>
              <a:t>Kiitos - </a:t>
            </a:r>
            <a:r>
              <a:rPr lang="fi-FI" sz="6000" dirty="0" err="1" smtClean="0"/>
              <a:t>Tack</a:t>
            </a:r>
            <a:endParaRPr lang="fi-FI" sz="6000" dirty="0"/>
          </a:p>
          <a:p>
            <a:pPr marL="457200" indent="-457200"/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9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3995</TotalTime>
  <Words>78</Words>
  <Application>Microsoft Office PowerPoint</Application>
  <PresentationFormat>Bildspel på skärmen (4:3)</PresentationFormat>
  <Paragraphs>73</Paragraphs>
  <Slides>9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Arial</vt:lpstr>
      <vt:lpstr>Futura New Book</vt:lpstr>
      <vt:lpstr>Amatic SC</vt:lpstr>
      <vt:lpstr>Calibri</vt:lpstr>
      <vt:lpstr>Verdana</vt:lpstr>
      <vt:lpstr>Office Theme</vt:lpstr>
      <vt:lpstr>Vamia Oppisopimuspalvelut</vt:lpstr>
      <vt:lpstr>Vamia Läroavtalstjänster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Keto Jouko</dc:creator>
  <cp:lastModifiedBy>Beijar Peter</cp:lastModifiedBy>
  <cp:revision>85</cp:revision>
  <cp:lastPrinted>2019-03-25T13:40:28Z</cp:lastPrinted>
  <dcterms:created xsi:type="dcterms:W3CDTF">2016-10-14T06:25:16Z</dcterms:created>
  <dcterms:modified xsi:type="dcterms:W3CDTF">2019-03-26T08:04:05Z</dcterms:modified>
</cp:coreProperties>
</file>