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3.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8" r:id="rId1"/>
    <p:sldMasterId id="2147483780" r:id="rId2"/>
    <p:sldMasterId id="2147484266" r:id="rId3"/>
    <p:sldMasterId id="2147484290" r:id="rId4"/>
  </p:sldMasterIdLst>
  <p:notesMasterIdLst>
    <p:notesMasterId r:id="rId58"/>
  </p:notesMasterIdLst>
  <p:handoutMasterIdLst>
    <p:handoutMasterId r:id="rId59"/>
  </p:handoutMasterIdLst>
  <p:sldIdLst>
    <p:sldId id="256" r:id="rId5"/>
    <p:sldId id="288" r:id="rId6"/>
    <p:sldId id="289" r:id="rId7"/>
    <p:sldId id="457" r:id="rId8"/>
    <p:sldId id="484" r:id="rId9"/>
    <p:sldId id="559" r:id="rId10"/>
    <p:sldId id="563" r:id="rId11"/>
    <p:sldId id="564" r:id="rId12"/>
    <p:sldId id="565" r:id="rId13"/>
    <p:sldId id="566" r:id="rId14"/>
    <p:sldId id="567" r:id="rId15"/>
    <p:sldId id="568" r:id="rId16"/>
    <p:sldId id="441" r:id="rId17"/>
    <p:sldId id="442" r:id="rId18"/>
    <p:sldId id="448" r:id="rId19"/>
    <p:sldId id="443" r:id="rId20"/>
    <p:sldId id="483" r:id="rId21"/>
    <p:sldId id="498" r:id="rId22"/>
    <p:sldId id="500" r:id="rId23"/>
    <p:sldId id="460" r:id="rId24"/>
    <p:sldId id="501" r:id="rId25"/>
    <p:sldId id="482" r:id="rId26"/>
    <p:sldId id="466" r:id="rId27"/>
    <p:sldId id="467" r:id="rId28"/>
    <p:sldId id="465" r:id="rId29"/>
    <p:sldId id="267" r:id="rId30"/>
    <p:sldId id="485" r:id="rId31"/>
    <p:sldId id="486" r:id="rId32"/>
    <p:sldId id="487" r:id="rId33"/>
    <p:sldId id="520" r:id="rId34"/>
    <p:sldId id="521" r:id="rId35"/>
    <p:sldId id="522" r:id="rId36"/>
    <p:sldId id="523" r:id="rId37"/>
    <p:sldId id="524" r:id="rId38"/>
    <p:sldId id="488" r:id="rId39"/>
    <p:sldId id="519" r:id="rId40"/>
    <p:sldId id="525" r:id="rId41"/>
    <p:sldId id="526" r:id="rId42"/>
    <p:sldId id="551" r:id="rId43"/>
    <p:sldId id="562" r:id="rId44"/>
    <p:sldId id="560" r:id="rId45"/>
    <p:sldId id="561" r:id="rId46"/>
    <p:sldId id="286" r:id="rId47"/>
    <p:sldId id="276" r:id="rId48"/>
    <p:sldId id="530" r:id="rId49"/>
    <p:sldId id="535" r:id="rId50"/>
    <p:sldId id="536" r:id="rId51"/>
    <p:sldId id="549" r:id="rId52"/>
    <p:sldId id="468" r:id="rId53"/>
    <p:sldId id="469" r:id="rId54"/>
    <p:sldId id="470" r:id="rId55"/>
    <p:sldId id="471" r:id="rId56"/>
    <p:sldId id="472" r:id="rId57"/>
  </p:sldIdLst>
  <p:sldSz cx="12192000" cy="6858000"/>
  <p:notesSz cx="6858000" cy="9926638"/>
  <p:embeddedFontLst>
    <p:embeddedFont>
      <p:font typeface="Calibri" panose="020F0502020204030204" pitchFamily="34" charset="0"/>
      <p:regular r:id="rId60"/>
      <p:bold r:id="rId61"/>
      <p:italic r:id="rId62"/>
      <p:boldItalic r:id="rId63"/>
    </p:embeddedFont>
    <p:embeddedFont>
      <p:font typeface="Times" panose="02020603050405020304" pitchFamily="18" charset="0"/>
      <p:regular r:id="rId64"/>
      <p:bold r:id="rId65"/>
      <p:italic r:id="rId66"/>
      <p:boldItalic r:id="rId67"/>
    </p:embeddedFont>
  </p:embeddedFontLst>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hola Lea" initials="JL" lastIdx="1" clrIdx="0">
    <p:extLst>
      <p:ext uri="{19B8F6BF-5375-455C-9EA6-DF929625EA0E}">
        <p15:presenceInfo xmlns:p15="http://schemas.microsoft.com/office/powerpoint/2012/main" userId="S-1-5-21-3521595049-301303566-333748410-1101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BCA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3883" autoAdjust="0"/>
  </p:normalViewPr>
  <p:slideViewPr>
    <p:cSldViewPr snapToGrid="0" showGuides="1">
      <p:cViewPr varScale="1">
        <p:scale>
          <a:sx n="64" d="100"/>
          <a:sy n="64" d="100"/>
        </p:scale>
        <p:origin x="640" y="32"/>
      </p:cViewPr>
      <p:guideLst>
        <p:guide orient="horz" pos="2160"/>
        <p:guide pos="3840"/>
      </p:guideLst>
    </p:cSldViewPr>
  </p:slideViewPr>
  <p:notesTextViewPr>
    <p:cViewPr>
      <p:scale>
        <a:sx n="1" d="1"/>
        <a:sy n="1" d="1"/>
      </p:scale>
      <p:origin x="0" y="0"/>
    </p:cViewPr>
  </p:notesTextViewPr>
  <p:sorterViewPr>
    <p:cViewPr varScale="1">
      <p:scale>
        <a:sx n="1" d="1"/>
        <a:sy n="1" d="1"/>
      </p:scale>
      <p:origin x="0" y="-588"/>
    </p:cViewPr>
  </p:sorterViewPr>
  <p:notesViewPr>
    <p:cSldViewPr snapToGrid="0" showGuides="1">
      <p:cViewPr varScale="1">
        <p:scale>
          <a:sx n="86" d="100"/>
          <a:sy n="86" d="100"/>
        </p:scale>
        <p:origin x="2778"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font" Target="fonts/font4.fntdata"/><Relationship Id="rId68" Type="http://schemas.openxmlformats.org/officeDocument/2006/relationships/commentAuthors" Target="commentAuthors.xml"/><Relationship Id="rId7" Type="http://schemas.openxmlformats.org/officeDocument/2006/relationships/slide" Target="slides/slide3.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66" Type="http://schemas.openxmlformats.org/officeDocument/2006/relationships/font" Target="fonts/font7.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font" Target="fonts/font2.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font" Target="fonts/font1.fntdata"/><Relationship Id="rId65" Type="http://schemas.openxmlformats.org/officeDocument/2006/relationships/font" Target="fonts/font6.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font" Target="fonts/font5.fntdata"/><Relationship Id="rId69"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handoutMaster" Target="handoutMasters/handoutMaster1.xml"/><Relationship Id="rId67" Type="http://schemas.openxmlformats.org/officeDocument/2006/relationships/font" Target="fonts/font8.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font" Target="fonts/font3.fntdata"/><Relationship Id="rId7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03096954\Work%20Folders\Painotetun%20opiskelijavuoden%20hinnan%20kehitysvaihtoehtoja.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400" b="0" i="0" u="none" strike="noStrike" kern="1200" spc="0" baseline="0">
                <a:solidFill>
                  <a:schemeClr val="tx1">
                    <a:lumMod val="65000"/>
                    <a:lumOff val="35000"/>
                  </a:schemeClr>
                </a:solidFill>
                <a:latin typeface="+mn-lt"/>
                <a:ea typeface="+mn-ea"/>
                <a:cs typeface="+mn-cs"/>
              </a:defRPr>
            </a:pPr>
            <a:r>
              <a:rPr lang="fi-FI" sz="2400" b="1" dirty="0">
                <a:solidFill>
                  <a:schemeClr val="tx2"/>
                </a:solidFill>
                <a:latin typeface="Gotham Narrow SSm"/>
              </a:rPr>
              <a:t>Kokonaisrahoituksen</a:t>
            </a:r>
            <a:r>
              <a:rPr lang="fi-FI" sz="2400" b="1" baseline="0" dirty="0">
                <a:solidFill>
                  <a:schemeClr val="tx2"/>
                </a:solidFill>
                <a:latin typeface="Gotham Narrow SSm"/>
              </a:rPr>
              <a:t> jakautuminen eri osioihin</a:t>
            </a:r>
            <a:r>
              <a:rPr lang="fi-FI" sz="2400" b="1" baseline="0" dirty="0">
                <a:solidFill>
                  <a:schemeClr val="tx2"/>
                </a:solidFill>
              </a:rPr>
              <a:t>, </a:t>
            </a:r>
            <a:br>
              <a:rPr lang="fi-FI" sz="2400" b="1" baseline="0" dirty="0">
                <a:solidFill>
                  <a:schemeClr val="tx2"/>
                </a:solidFill>
              </a:rPr>
            </a:br>
            <a:r>
              <a:rPr lang="fi-FI" sz="1800" b="1" baseline="0" dirty="0">
                <a:solidFill>
                  <a:schemeClr val="tx2"/>
                </a:solidFill>
              </a:rPr>
              <a:t>Laskennallisen rahoituksen osuudet prosentteina, Valtionosuusrahoitus yhteensä, järjestäjäkohtaisesti  rahoitus toteutuu eri osuuksilla</a:t>
            </a:r>
            <a:r>
              <a:rPr lang="fi-FI" sz="1600" b="1" baseline="0" dirty="0">
                <a:solidFill>
                  <a:schemeClr val="tx2"/>
                </a:solidFill>
              </a:rPr>
              <a:t> </a:t>
            </a:r>
            <a:endParaRPr lang="fi-FI" sz="1600" b="1" dirty="0">
              <a:solidFill>
                <a:schemeClr val="tx2"/>
              </a:solidFill>
            </a:endParaRPr>
          </a:p>
        </c:rich>
      </c:tx>
      <c:layout>
        <c:manualLayout>
          <c:xMode val="edge"/>
          <c:yMode val="edge"/>
          <c:x val="0.12795154954595386"/>
          <c:y val="1.2348714072656138E-2"/>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manualLayout>
          <c:layoutTarget val="inner"/>
          <c:xMode val="edge"/>
          <c:yMode val="edge"/>
          <c:x val="3.8959403703487452E-2"/>
          <c:y val="7.1246294663772788E-2"/>
          <c:w val="0.78854889016990115"/>
          <c:h val="0.87400071321499839"/>
        </c:manualLayout>
      </c:layout>
      <c:barChart>
        <c:barDir val="col"/>
        <c:grouping val="stacked"/>
        <c:varyColors val="0"/>
        <c:ser>
          <c:idx val="0"/>
          <c:order val="0"/>
          <c:tx>
            <c:strRef>
              <c:f>Taul3!$A$4</c:f>
              <c:strCache>
                <c:ptCount val="1"/>
                <c:pt idx="0">
                  <c:v>Strategiarahoitus max 4% kokonais-rahoituksesta</c:v>
                </c:pt>
              </c:strCache>
            </c:strRef>
          </c:tx>
          <c:spPr>
            <a:solidFill>
              <a:schemeClr val="accent1"/>
            </a:solidFill>
            <a:ln>
              <a:noFill/>
            </a:ln>
            <a:effectLst/>
          </c:spPr>
          <c:invertIfNegative val="0"/>
          <c:cat>
            <c:numRef>
              <c:f>Taul3!$B$3:$F$3</c:f>
              <c:numCache>
                <c:formatCode>General</c:formatCode>
                <c:ptCount val="5"/>
                <c:pt idx="0">
                  <c:v>2018</c:v>
                </c:pt>
                <c:pt idx="1">
                  <c:v>2019</c:v>
                </c:pt>
                <c:pt idx="2">
                  <c:v>2020</c:v>
                </c:pt>
                <c:pt idx="3">
                  <c:v>2021</c:v>
                </c:pt>
                <c:pt idx="4">
                  <c:v>2022</c:v>
                </c:pt>
              </c:numCache>
            </c:numRef>
          </c:cat>
          <c:val>
            <c:numRef>
              <c:f>Taul3!$B$4:$F$4</c:f>
              <c:numCache>
                <c:formatCode>General</c:formatCode>
                <c:ptCount val="5"/>
                <c:pt idx="0">
                  <c:v>2</c:v>
                </c:pt>
                <c:pt idx="1">
                  <c:v>4</c:v>
                </c:pt>
                <c:pt idx="2">
                  <c:v>4</c:v>
                </c:pt>
                <c:pt idx="3">
                  <c:v>4</c:v>
                </c:pt>
                <c:pt idx="4">
                  <c:v>4</c:v>
                </c:pt>
              </c:numCache>
            </c:numRef>
          </c:val>
          <c:extLst>
            <c:ext xmlns:c16="http://schemas.microsoft.com/office/drawing/2014/chart" uri="{C3380CC4-5D6E-409C-BE32-E72D297353CC}">
              <c16:uniqueId val="{00000000-FC54-4396-86EB-66591A7F3329}"/>
            </c:ext>
          </c:extLst>
        </c:ser>
        <c:ser>
          <c:idx val="1"/>
          <c:order val="1"/>
          <c:tx>
            <c:strRef>
              <c:f>Taul3!$A$5</c:f>
              <c:strCache>
                <c:ptCount val="1"/>
                <c:pt idx="0">
                  <c:v>Perusrahoitus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Taul3!$B$3:$F$3</c:f>
              <c:numCache>
                <c:formatCode>General</c:formatCode>
                <c:ptCount val="5"/>
                <c:pt idx="0">
                  <c:v>2018</c:v>
                </c:pt>
                <c:pt idx="1">
                  <c:v>2019</c:v>
                </c:pt>
                <c:pt idx="2">
                  <c:v>2020</c:v>
                </c:pt>
                <c:pt idx="3">
                  <c:v>2021</c:v>
                </c:pt>
                <c:pt idx="4">
                  <c:v>2022</c:v>
                </c:pt>
              </c:numCache>
            </c:numRef>
          </c:cat>
          <c:val>
            <c:numRef>
              <c:f>Taul3!$B$5:$F$5</c:f>
              <c:numCache>
                <c:formatCode>General</c:formatCode>
                <c:ptCount val="5"/>
                <c:pt idx="0">
                  <c:v>95</c:v>
                </c:pt>
                <c:pt idx="1">
                  <c:v>95</c:v>
                </c:pt>
                <c:pt idx="2">
                  <c:v>70</c:v>
                </c:pt>
                <c:pt idx="3">
                  <c:v>60</c:v>
                </c:pt>
                <c:pt idx="4">
                  <c:v>50</c:v>
                </c:pt>
              </c:numCache>
            </c:numRef>
          </c:val>
          <c:extLst>
            <c:ext xmlns:c16="http://schemas.microsoft.com/office/drawing/2014/chart" uri="{C3380CC4-5D6E-409C-BE32-E72D297353CC}">
              <c16:uniqueId val="{00000001-FC54-4396-86EB-66591A7F3329}"/>
            </c:ext>
          </c:extLst>
        </c:ser>
        <c:ser>
          <c:idx val="2"/>
          <c:order val="2"/>
          <c:tx>
            <c:strRef>
              <c:f>Taul3!$A$6</c:f>
              <c:strCache>
                <c:ptCount val="1"/>
                <c:pt idx="0">
                  <c:v>Suoritusrahoitus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Taul3!$B$3:$F$3</c:f>
              <c:numCache>
                <c:formatCode>General</c:formatCode>
                <c:ptCount val="5"/>
                <c:pt idx="0">
                  <c:v>2018</c:v>
                </c:pt>
                <c:pt idx="1">
                  <c:v>2019</c:v>
                </c:pt>
                <c:pt idx="2">
                  <c:v>2020</c:v>
                </c:pt>
                <c:pt idx="3">
                  <c:v>2021</c:v>
                </c:pt>
                <c:pt idx="4">
                  <c:v>2022</c:v>
                </c:pt>
              </c:numCache>
            </c:numRef>
          </c:cat>
          <c:val>
            <c:numRef>
              <c:f>Taul3!$B$6:$F$6</c:f>
              <c:numCache>
                <c:formatCode>General</c:formatCode>
                <c:ptCount val="5"/>
                <c:pt idx="0">
                  <c:v>5</c:v>
                </c:pt>
                <c:pt idx="1">
                  <c:v>5</c:v>
                </c:pt>
                <c:pt idx="2">
                  <c:v>20</c:v>
                </c:pt>
                <c:pt idx="3">
                  <c:v>30</c:v>
                </c:pt>
                <c:pt idx="4">
                  <c:v>35</c:v>
                </c:pt>
              </c:numCache>
            </c:numRef>
          </c:val>
          <c:extLst>
            <c:ext xmlns:c16="http://schemas.microsoft.com/office/drawing/2014/chart" uri="{C3380CC4-5D6E-409C-BE32-E72D297353CC}">
              <c16:uniqueId val="{00000002-FC54-4396-86EB-66591A7F3329}"/>
            </c:ext>
          </c:extLst>
        </c:ser>
        <c:ser>
          <c:idx val="3"/>
          <c:order val="3"/>
          <c:tx>
            <c:strRef>
              <c:f>Taul3!$A$7</c:f>
              <c:strCache>
                <c:ptCount val="1"/>
                <c:pt idx="0">
                  <c:v>Vaikuttavuusrahoitus</c:v>
                </c:pt>
              </c:strCache>
            </c:strRef>
          </c:tx>
          <c:spPr>
            <a:solidFill>
              <a:schemeClr val="accent4"/>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3-FC54-4396-86EB-66591A7F3329}"/>
                </c:ext>
              </c:extLst>
            </c:dLbl>
            <c:dLbl>
              <c:idx val="1"/>
              <c:delete val="1"/>
              <c:extLst>
                <c:ext xmlns:c15="http://schemas.microsoft.com/office/drawing/2012/chart" uri="{CE6537A1-D6FC-4f65-9D91-7224C49458BB}"/>
                <c:ext xmlns:c16="http://schemas.microsoft.com/office/drawing/2014/chart" uri="{C3380CC4-5D6E-409C-BE32-E72D297353CC}">
                  <c16:uniqueId val="{00000004-FC54-4396-86EB-66591A7F3329}"/>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Taul3!$B$3:$F$3</c:f>
              <c:numCache>
                <c:formatCode>General</c:formatCode>
                <c:ptCount val="5"/>
                <c:pt idx="0">
                  <c:v>2018</c:v>
                </c:pt>
                <c:pt idx="1">
                  <c:v>2019</c:v>
                </c:pt>
                <c:pt idx="2">
                  <c:v>2020</c:v>
                </c:pt>
                <c:pt idx="3">
                  <c:v>2021</c:v>
                </c:pt>
                <c:pt idx="4">
                  <c:v>2022</c:v>
                </c:pt>
              </c:numCache>
            </c:numRef>
          </c:cat>
          <c:val>
            <c:numRef>
              <c:f>Taul3!$B$7:$F$7</c:f>
              <c:numCache>
                <c:formatCode>General</c:formatCode>
                <c:ptCount val="5"/>
                <c:pt idx="0">
                  <c:v>0</c:v>
                </c:pt>
                <c:pt idx="1">
                  <c:v>0</c:v>
                </c:pt>
                <c:pt idx="2">
                  <c:v>10</c:v>
                </c:pt>
                <c:pt idx="3">
                  <c:v>10</c:v>
                </c:pt>
                <c:pt idx="4">
                  <c:v>15</c:v>
                </c:pt>
              </c:numCache>
            </c:numRef>
          </c:val>
          <c:extLst>
            <c:ext xmlns:c16="http://schemas.microsoft.com/office/drawing/2014/chart" uri="{C3380CC4-5D6E-409C-BE32-E72D297353CC}">
              <c16:uniqueId val="{00000005-FC54-4396-86EB-66591A7F3329}"/>
            </c:ext>
          </c:extLst>
        </c:ser>
        <c:dLbls>
          <c:showLegendKey val="0"/>
          <c:showVal val="0"/>
          <c:showCatName val="0"/>
          <c:showSerName val="0"/>
          <c:showPercent val="0"/>
          <c:showBubbleSize val="0"/>
        </c:dLbls>
        <c:gapWidth val="150"/>
        <c:overlap val="100"/>
        <c:axId val="95667592"/>
        <c:axId val="95665952"/>
      </c:barChart>
      <c:catAx>
        <c:axId val="95667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i-FI"/>
          </a:p>
        </c:txPr>
        <c:crossAx val="95665952"/>
        <c:crosses val="autoZero"/>
        <c:auto val="1"/>
        <c:lblAlgn val="ctr"/>
        <c:lblOffset val="100"/>
        <c:noMultiLvlLbl val="0"/>
      </c:catAx>
      <c:valAx>
        <c:axId val="95665952"/>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95667592"/>
        <c:crosses val="autoZero"/>
        <c:crossBetween val="between"/>
      </c:valAx>
      <c:spPr>
        <a:noFill/>
        <a:ln>
          <a:noFill/>
        </a:ln>
        <a:effectLst/>
      </c:spPr>
    </c:plotArea>
    <c:legend>
      <c:legendPos val="r"/>
      <c:layout>
        <c:manualLayout>
          <c:xMode val="edge"/>
          <c:yMode val="edge"/>
          <c:x val="0.83209168635322517"/>
          <c:y val="0.19548370901567946"/>
          <c:w val="0.16790831364677483"/>
          <c:h val="0.75342689603862878"/>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fi-FI"/>
        </a:p>
      </c:txPr>
    </c:legend>
    <c:plotVisOnly val="1"/>
    <c:dispBlanksAs val="gap"/>
    <c:showDLblsOverMax val="0"/>
  </c:chart>
  <c:spPr>
    <a:noFill/>
    <a:ln>
      <a:noFill/>
    </a:ln>
    <a:effectLst/>
  </c:spPr>
  <c:txPr>
    <a:bodyPr/>
    <a:lstStyle/>
    <a:p>
      <a:pPr>
        <a:defRPr/>
      </a:pPr>
      <a:endParaRPr lang="fi-FI"/>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a:t>Perusrahoitus:  Painotetun opiskelijavuoden hinnan muutoksen kehitysvaihtoehtoja</a:t>
            </a:r>
          </a:p>
        </c:rich>
      </c:tx>
      <c:overlay val="0"/>
      <c:spPr>
        <a:noFill/>
        <a:ln>
          <a:noFill/>
        </a:ln>
        <a:effectLst/>
      </c:spPr>
      <c:txPr>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fi-FI"/>
        </a:p>
      </c:txPr>
    </c:title>
    <c:autoTitleDeleted val="0"/>
    <c:plotArea>
      <c:layout/>
      <c:lineChart>
        <c:grouping val="standard"/>
        <c:varyColors val="0"/>
        <c:ser>
          <c:idx val="0"/>
          <c:order val="0"/>
          <c:tx>
            <c:strRef>
              <c:f>Taul1!$A$13</c:f>
              <c:strCache>
                <c:ptCount val="1"/>
                <c:pt idx="0">
                  <c:v>Profiilikerroin KASVAA 20%/a</c:v>
                </c:pt>
              </c:strCache>
            </c:strRef>
          </c:tx>
          <c:spPr>
            <a:ln w="34925" cap="rnd">
              <a:solidFill>
                <a:schemeClr val="accent1"/>
              </a:solidFill>
              <a:round/>
            </a:ln>
            <a:effectLst>
              <a:outerShdw blurRad="57150" dist="19050" dir="5400000" algn="ctr" rotWithShape="0">
                <a:srgbClr val="000000">
                  <a:alpha val="63000"/>
                </a:srgbClr>
              </a:outerShdw>
            </a:effectLst>
          </c:spPr>
          <c:marker>
            <c:symbol val="none"/>
          </c:marker>
          <c:cat>
            <c:numRef>
              <c:f>Taul1!$B$12:$F$12</c:f>
              <c:numCache>
                <c:formatCode>General</c:formatCode>
                <c:ptCount val="5"/>
                <c:pt idx="0">
                  <c:v>2018</c:v>
                </c:pt>
                <c:pt idx="1">
                  <c:v>2019</c:v>
                </c:pt>
                <c:pt idx="2">
                  <c:v>2020</c:v>
                </c:pt>
                <c:pt idx="3">
                  <c:v>2021</c:v>
                </c:pt>
                <c:pt idx="4">
                  <c:v>2022</c:v>
                </c:pt>
              </c:numCache>
            </c:numRef>
          </c:cat>
          <c:val>
            <c:numRef>
              <c:f>Taul1!$B$13:$F$13</c:f>
              <c:numCache>
                <c:formatCode>_-* #,##0\ _€_-;\-* #,##0\ _€_-;_-* "-"??\ _€_-;_-@_-</c:formatCode>
                <c:ptCount val="5"/>
                <c:pt idx="0">
                  <c:v>8173.8218584195456</c:v>
                </c:pt>
                <c:pt idx="1">
                  <c:v>8173.8218584195456</c:v>
                </c:pt>
                <c:pt idx="2">
                  <c:v>5019.0134218365638</c:v>
                </c:pt>
                <c:pt idx="3">
                  <c:v>3585.0095870261175</c:v>
                </c:pt>
                <c:pt idx="4">
                  <c:v>2489.5899909903592</c:v>
                </c:pt>
              </c:numCache>
            </c:numRef>
          </c:val>
          <c:smooth val="0"/>
          <c:extLst>
            <c:ext xmlns:c16="http://schemas.microsoft.com/office/drawing/2014/chart" uri="{C3380CC4-5D6E-409C-BE32-E72D297353CC}">
              <c16:uniqueId val="{00000000-BB33-4CCD-B05C-148BE925AADD}"/>
            </c:ext>
          </c:extLst>
        </c:ser>
        <c:ser>
          <c:idx val="1"/>
          <c:order val="1"/>
          <c:tx>
            <c:strRef>
              <c:f>Taul1!$A$14</c:f>
              <c:strCache>
                <c:ptCount val="1"/>
                <c:pt idx="0">
                  <c:v>Profiilikerroin LASKEE  10%/a</c:v>
                </c:pt>
              </c:strCache>
            </c:strRef>
          </c:tx>
          <c:spPr>
            <a:ln w="34925" cap="rnd">
              <a:solidFill>
                <a:schemeClr val="accent2"/>
              </a:solidFill>
              <a:round/>
            </a:ln>
            <a:effectLst>
              <a:outerShdw blurRad="57150" dist="19050" dir="5400000" algn="ctr" rotWithShape="0">
                <a:srgbClr val="000000">
                  <a:alpha val="63000"/>
                </a:srgbClr>
              </a:outerShdw>
            </a:effectLst>
          </c:spPr>
          <c:marker>
            <c:symbol val="none"/>
          </c:marker>
          <c:cat>
            <c:numRef>
              <c:f>Taul1!$B$12:$F$12</c:f>
              <c:numCache>
                <c:formatCode>General</c:formatCode>
                <c:ptCount val="5"/>
                <c:pt idx="0">
                  <c:v>2018</c:v>
                </c:pt>
                <c:pt idx="1">
                  <c:v>2019</c:v>
                </c:pt>
                <c:pt idx="2">
                  <c:v>2020</c:v>
                </c:pt>
                <c:pt idx="3">
                  <c:v>2021</c:v>
                </c:pt>
                <c:pt idx="4">
                  <c:v>2022</c:v>
                </c:pt>
              </c:numCache>
            </c:numRef>
          </c:cat>
          <c:val>
            <c:numRef>
              <c:f>Taul1!$B$14:$F$14</c:f>
              <c:numCache>
                <c:formatCode>_-* #,##0\ _€_-;\-* #,##0\ _€_-;_-* "-"??\ _€_-;_-@_-</c:formatCode>
                <c:ptCount val="5"/>
                <c:pt idx="0">
                  <c:v>8173.8218584195456</c:v>
                </c:pt>
                <c:pt idx="1">
                  <c:v>8173.8218584195456</c:v>
                </c:pt>
                <c:pt idx="2">
                  <c:v>6692.0178957820845</c:v>
                </c:pt>
                <c:pt idx="3">
                  <c:v>6373.3503769353192</c:v>
                </c:pt>
                <c:pt idx="4">
                  <c:v>5901.2503490141826</c:v>
                </c:pt>
              </c:numCache>
            </c:numRef>
          </c:val>
          <c:smooth val="0"/>
          <c:extLst>
            <c:ext xmlns:c16="http://schemas.microsoft.com/office/drawing/2014/chart" uri="{C3380CC4-5D6E-409C-BE32-E72D297353CC}">
              <c16:uniqueId val="{00000001-BB33-4CCD-B05C-148BE925AADD}"/>
            </c:ext>
          </c:extLst>
        </c:ser>
        <c:ser>
          <c:idx val="2"/>
          <c:order val="2"/>
          <c:tx>
            <c:strRef>
              <c:f>Taul1!$A$15</c:f>
              <c:strCache>
                <c:ptCount val="1"/>
                <c:pt idx="0">
                  <c:v>Profiilikerroin SÄILYY</c:v>
                </c:pt>
              </c:strCache>
            </c:strRef>
          </c:tx>
          <c:spPr>
            <a:ln w="34925" cap="rnd">
              <a:solidFill>
                <a:schemeClr val="accent3"/>
              </a:solidFill>
              <a:round/>
            </a:ln>
            <a:effectLst>
              <a:outerShdw blurRad="57150" dist="19050" dir="5400000" algn="ctr" rotWithShape="0">
                <a:srgbClr val="000000">
                  <a:alpha val="63000"/>
                </a:srgbClr>
              </a:outerShdw>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numRef>
              <c:f>Taul1!$B$12:$F$12</c:f>
              <c:numCache>
                <c:formatCode>General</c:formatCode>
                <c:ptCount val="5"/>
                <c:pt idx="0">
                  <c:v>2018</c:v>
                </c:pt>
                <c:pt idx="1">
                  <c:v>2019</c:v>
                </c:pt>
                <c:pt idx="2">
                  <c:v>2020</c:v>
                </c:pt>
                <c:pt idx="3">
                  <c:v>2021</c:v>
                </c:pt>
                <c:pt idx="4">
                  <c:v>2022</c:v>
                </c:pt>
              </c:numCache>
            </c:numRef>
          </c:cat>
          <c:val>
            <c:numRef>
              <c:f>Taul1!$B$15:$F$15</c:f>
              <c:numCache>
                <c:formatCode>_-* #,##0\ _€_-;\-* #,##0\ _€_-;_-* "-"??\ _€_-;_-@_-</c:formatCode>
                <c:ptCount val="5"/>
                <c:pt idx="0">
                  <c:v>8173.8218584195456</c:v>
                </c:pt>
                <c:pt idx="1">
                  <c:v>8173.8218584195456</c:v>
                </c:pt>
                <c:pt idx="2">
                  <c:v>6022.8161062038753</c:v>
                </c:pt>
                <c:pt idx="3">
                  <c:v>5162.4138053176075</c:v>
                </c:pt>
                <c:pt idx="4">
                  <c:v>4302.0115044313397</c:v>
                </c:pt>
              </c:numCache>
            </c:numRef>
          </c:val>
          <c:smooth val="0"/>
          <c:extLst>
            <c:ext xmlns:c16="http://schemas.microsoft.com/office/drawing/2014/chart" uri="{C3380CC4-5D6E-409C-BE32-E72D297353CC}">
              <c16:uniqueId val="{00000002-BB33-4CCD-B05C-148BE925AADD}"/>
            </c:ext>
          </c:extLst>
        </c:ser>
        <c:dLbls>
          <c:showLegendKey val="0"/>
          <c:showVal val="0"/>
          <c:showCatName val="0"/>
          <c:showSerName val="0"/>
          <c:showPercent val="0"/>
          <c:showBubbleSize val="0"/>
        </c:dLbls>
        <c:smooth val="0"/>
        <c:axId val="604848192"/>
        <c:axId val="604854096"/>
      </c:lineChart>
      <c:catAx>
        <c:axId val="604848192"/>
        <c:scaling>
          <c:orientation val="minMax"/>
        </c:scaling>
        <c:delete val="0"/>
        <c:axPos val="b"/>
        <c:numFmt formatCode="General" sourceLinked="1"/>
        <c:majorTickMark val="none"/>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fi-FI"/>
          </a:p>
        </c:txPr>
        <c:crossAx val="604854096"/>
        <c:crosses val="autoZero"/>
        <c:auto val="1"/>
        <c:lblAlgn val="ctr"/>
        <c:lblOffset val="100"/>
        <c:noMultiLvlLbl val="0"/>
      </c:catAx>
      <c:valAx>
        <c:axId val="604854096"/>
        <c:scaling>
          <c:orientation val="minMax"/>
        </c:scaling>
        <c:delete val="0"/>
        <c:axPos val="l"/>
        <c:majorGridlines>
          <c:spPr>
            <a:ln w="9525" cap="flat" cmpd="sng" algn="ctr">
              <a:solidFill>
                <a:schemeClr val="lt1">
                  <a:lumMod val="95000"/>
                  <a:alpha val="10000"/>
                </a:schemeClr>
              </a:solidFill>
              <a:round/>
            </a:ln>
            <a:effectLst/>
          </c:spPr>
        </c:majorGridlines>
        <c:title>
          <c:tx>
            <c:rich>
              <a:bodyPr rot="-5400000" spcFirstLastPara="1" vertOverflow="ellipsis" vert="horz" wrap="square" anchor="ctr" anchorCtr="1"/>
              <a:lstStyle/>
              <a:p>
                <a:pPr>
                  <a:defRPr sz="1197" b="1" i="0" u="none" strike="noStrike" kern="1200" cap="all" baseline="0">
                    <a:solidFill>
                      <a:schemeClr val="lt1">
                        <a:lumMod val="85000"/>
                      </a:schemeClr>
                    </a:solidFill>
                    <a:latin typeface="+mn-lt"/>
                    <a:ea typeface="+mn-ea"/>
                    <a:cs typeface="+mn-cs"/>
                  </a:defRPr>
                </a:pPr>
                <a:r>
                  <a:rPr lang="fi-FI"/>
                  <a:t>€/painotettu opiskelijavuosi</a:t>
                </a:r>
              </a:p>
            </c:rich>
          </c:tx>
          <c:overlay val="0"/>
          <c:spPr>
            <a:noFill/>
            <a:ln>
              <a:noFill/>
            </a:ln>
            <a:effectLst/>
          </c:spPr>
          <c:txPr>
            <a:bodyPr rot="-5400000" spcFirstLastPara="1" vertOverflow="ellipsis" vert="horz" wrap="square" anchor="ctr" anchorCtr="1"/>
            <a:lstStyle/>
            <a:p>
              <a:pPr>
                <a:defRPr sz="1197" b="1" i="0" u="none" strike="noStrike" kern="1200" cap="all" baseline="0">
                  <a:solidFill>
                    <a:schemeClr val="lt1">
                      <a:lumMod val="85000"/>
                    </a:schemeClr>
                  </a:solidFill>
                  <a:latin typeface="+mn-lt"/>
                  <a:ea typeface="+mn-ea"/>
                  <a:cs typeface="+mn-cs"/>
                </a:defRPr>
              </a:pPr>
              <a:endParaRPr lang="fi-FI"/>
            </a:p>
          </c:txPr>
        </c:title>
        <c:numFmt formatCode="_-* #,##0\ _€_-;\-* #,##0\ _€_-;_-* &quot;-&quot;??\ _€_-;_-@_-"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fi-FI"/>
          </a:p>
        </c:txPr>
        <c:crossAx val="604848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fi-FI"/>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fi-FI"/>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2DDF77-FBE0-45EB-BB7A-0EF9CC5EEAB1}" type="doc">
      <dgm:prSet loTypeId="urn:microsoft.com/office/officeart/2005/8/layout/lProcess2" loCatId="relationship" qsTypeId="urn:microsoft.com/office/officeart/2005/8/quickstyle/simple1" qsCatId="simple" csTypeId="urn:microsoft.com/office/officeart/2005/8/colors/accent1_2" csCatId="accent1" phldr="1"/>
      <dgm:spPr/>
      <dgm:t>
        <a:bodyPr/>
        <a:lstStyle/>
        <a:p>
          <a:endParaRPr lang="fi-FI"/>
        </a:p>
      </dgm:t>
    </dgm:pt>
    <dgm:pt modelId="{010F85EF-8B96-4D68-8DAC-5C013056B7E3}">
      <dgm:prSet phldrT="[Teksti]"/>
      <dgm:spPr>
        <a:solidFill>
          <a:srgbClr val="92D050"/>
        </a:solidFill>
      </dgm:spPr>
      <dgm:t>
        <a:bodyPr/>
        <a:lstStyle/>
        <a:p>
          <a:r>
            <a:rPr lang="fi-FI" dirty="0"/>
            <a:t>Ammatillisen koulutuksen lain 531/2017 mukainen toiminta</a:t>
          </a:r>
        </a:p>
      </dgm:t>
    </dgm:pt>
    <dgm:pt modelId="{C5B4C156-E14C-40E9-92F2-7B9BAA565519}" type="parTrans" cxnId="{05696553-8D31-4490-A045-6D9A94FD9882}">
      <dgm:prSet/>
      <dgm:spPr/>
      <dgm:t>
        <a:bodyPr/>
        <a:lstStyle/>
        <a:p>
          <a:endParaRPr lang="fi-FI"/>
        </a:p>
      </dgm:t>
    </dgm:pt>
    <dgm:pt modelId="{02877208-B8FF-4A2A-9B71-C86C54AF4F8E}" type="sibTrans" cxnId="{05696553-8D31-4490-A045-6D9A94FD9882}">
      <dgm:prSet/>
      <dgm:spPr/>
      <dgm:t>
        <a:bodyPr/>
        <a:lstStyle/>
        <a:p>
          <a:endParaRPr lang="fi-FI"/>
        </a:p>
      </dgm:t>
    </dgm:pt>
    <dgm:pt modelId="{999E5069-CC46-401C-AD06-B4ED9837C561}">
      <dgm:prSet phldrT="[Teksti]"/>
      <dgm:spPr/>
      <dgm:t>
        <a:bodyPr/>
        <a:lstStyle/>
        <a:p>
          <a:r>
            <a:rPr lang="fi-FI" dirty="0"/>
            <a:t>Järjestämisluvan mukainen valtionosuudella rahoitettu toiminta</a:t>
          </a:r>
        </a:p>
        <a:p>
          <a:r>
            <a:rPr lang="fi-FI" dirty="0"/>
            <a:t>Strategiarahoituksen hankinnat</a:t>
          </a:r>
        </a:p>
      </dgm:t>
    </dgm:pt>
    <dgm:pt modelId="{2BFB3D45-D796-417C-B854-8380ADE5A1FB}" type="parTrans" cxnId="{F3E52518-8CEC-4C89-A70F-CD3802FA5A0E}">
      <dgm:prSet/>
      <dgm:spPr/>
      <dgm:t>
        <a:bodyPr/>
        <a:lstStyle/>
        <a:p>
          <a:endParaRPr lang="fi-FI"/>
        </a:p>
      </dgm:t>
    </dgm:pt>
    <dgm:pt modelId="{ACE73B57-427E-45A0-B6CE-7A9880AD75EA}" type="sibTrans" cxnId="{F3E52518-8CEC-4C89-A70F-CD3802FA5A0E}">
      <dgm:prSet/>
      <dgm:spPr/>
      <dgm:t>
        <a:bodyPr/>
        <a:lstStyle/>
        <a:p>
          <a:endParaRPr lang="fi-FI"/>
        </a:p>
      </dgm:t>
    </dgm:pt>
    <dgm:pt modelId="{D6CD17EC-A94E-4335-8C12-137752AA497F}">
      <dgm:prSet phldrT="[Teksti]"/>
      <dgm:spPr/>
      <dgm:t>
        <a:bodyPr/>
        <a:lstStyle/>
        <a:p>
          <a:r>
            <a:rPr lang="fi-FI"/>
            <a:t>Maksullinen palvelutoiminta (sisältää erityistilanteissa* alv-korvaukseen oikeuttavaa toimintaa)</a:t>
          </a:r>
        </a:p>
      </dgm:t>
    </dgm:pt>
    <dgm:pt modelId="{84523142-89A7-4B13-BC14-200BEC22A4B8}" type="parTrans" cxnId="{449FCEFC-5F30-405B-A6F6-C3F9B1C644D0}">
      <dgm:prSet/>
      <dgm:spPr/>
      <dgm:t>
        <a:bodyPr/>
        <a:lstStyle/>
        <a:p>
          <a:endParaRPr lang="fi-FI"/>
        </a:p>
      </dgm:t>
    </dgm:pt>
    <dgm:pt modelId="{98A9C0C9-A2DF-4E7A-AE9E-B9FEBBC3FBC5}" type="sibTrans" cxnId="{449FCEFC-5F30-405B-A6F6-C3F9B1C644D0}">
      <dgm:prSet/>
      <dgm:spPr/>
      <dgm:t>
        <a:bodyPr/>
        <a:lstStyle/>
        <a:p>
          <a:endParaRPr lang="fi-FI"/>
        </a:p>
      </dgm:t>
    </dgm:pt>
    <dgm:pt modelId="{A1774256-234A-4E12-9D51-E5CCC2430E4F}">
      <dgm:prSet phldrT="[Teksti]"/>
      <dgm:spPr/>
      <dgm:t>
        <a:bodyPr/>
        <a:lstStyle/>
        <a:p>
          <a:r>
            <a:rPr lang="fi-FI" dirty="0"/>
            <a:t>Ei oikeuta alv-korvaukseen vaikka toiminta olisi arvonlisäverotonta</a:t>
          </a:r>
        </a:p>
      </dgm:t>
    </dgm:pt>
    <dgm:pt modelId="{3D6F634E-D344-48C6-9073-F36CC797EA49}" type="parTrans" cxnId="{24A21C99-37B2-4B79-9DB0-AFD1D4BA1479}">
      <dgm:prSet/>
      <dgm:spPr/>
      <dgm:t>
        <a:bodyPr/>
        <a:lstStyle/>
        <a:p>
          <a:endParaRPr lang="fi-FI"/>
        </a:p>
      </dgm:t>
    </dgm:pt>
    <dgm:pt modelId="{D875954B-C079-40CD-A3B0-6EB3F3BFFA50}" type="sibTrans" cxnId="{24A21C99-37B2-4B79-9DB0-AFD1D4BA1479}">
      <dgm:prSet/>
      <dgm:spPr/>
      <dgm:t>
        <a:bodyPr/>
        <a:lstStyle/>
        <a:p>
          <a:endParaRPr lang="fi-FI"/>
        </a:p>
      </dgm:t>
    </dgm:pt>
    <dgm:pt modelId="{6654FC9D-D4E4-4F55-8CF5-D9DEF5CEAC51}">
      <dgm:prSet phldrT="[Teksti]"/>
      <dgm:spPr/>
      <dgm:t>
        <a:bodyPr/>
        <a:lstStyle/>
        <a:p>
          <a:r>
            <a:rPr lang="fi-FI" dirty="0"/>
            <a:t>Muun koulutusmuodon </a:t>
          </a:r>
          <a:r>
            <a:rPr lang="fi-FI" dirty="0" err="1"/>
            <a:t>Vos</a:t>
          </a:r>
          <a:r>
            <a:rPr lang="fi-FI" dirty="0"/>
            <a:t>- tai muu toiminta</a:t>
          </a:r>
        </a:p>
      </dgm:t>
    </dgm:pt>
    <dgm:pt modelId="{E7D580B8-92C9-4D49-9852-576C31D2AE4B}" type="parTrans" cxnId="{37897E7A-5D39-4473-A653-4854B7B9C58E}">
      <dgm:prSet/>
      <dgm:spPr/>
      <dgm:t>
        <a:bodyPr/>
        <a:lstStyle/>
        <a:p>
          <a:endParaRPr lang="fi-FI"/>
        </a:p>
      </dgm:t>
    </dgm:pt>
    <dgm:pt modelId="{CF430C88-78CE-444A-9BE3-DB80AAE557AC}" type="sibTrans" cxnId="{37897E7A-5D39-4473-A653-4854B7B9C58E}">
      <dgm:prSet/>
      <dgm:spPr/>
      <dgm:t>
        <a:bodyPr/>
        <a:lstStyle/>
        <a:p>
          <a:endParaRPr lang="fi-FI"/>
        </a:p>
      </dgm:t>
    </dgm:pt>
    <dgm:pt modelId="{964A8CB8-F947-431A-B1BB-F29BB127F571}">
      <dgm:prSet phldrT="[Teksti]"/>
      <dgm:spPr/>
      <dgm:t>
        <a:bodyPr/>
        <a:lstStyle/>
        <a:p>
          <a:r>
            <a:rPr lang="fi-FI" dirty="0"/>
            <a:t>Maksullinen palvelutoiminta, myytävät tuotteet ja palvelut</a:t>
          </a:r>
        </a:p>
      </dgm:t>
    </dgm:pt>
    <dgm:pt modelId="{72E58942-52D2-4BCF-AD4B-41C4F027884E}" type="parTrans" cxnId="{15F3D1E6-E6E6-4E0B-B3DF-B489E440A75B}">
      <dgm:prSet/>
      <dgm:spPr/>
      <dgm:t>
        <a:bodyPr/>
        <a:lstStyle/>
        <a:p>
          <a:endParaRPr lang="fi-FI"/>
        </a:p>
      </dgm:t>
    </dgm:pt>
    <dgm:pt modelId="{5F7577F3-DC34-49B9-9323-6A1C4046F8D8}" type="sibTrans" cxnId="{15F3D1E6-E6E6-4E0B-B3DF-B489E440A75B}">
      <dgm:prSet/>
      <dgm:spPr/>
      <dgm:t>
        <a:bodyPr/>
        <a:lstStyle/>
        <a:p>
          <a:endParaRPr lang="fi-FI"/>
        </a:p>
      </dgm:t>
    </dgm:pt>
    <dgm:pt modelId="{31D069DC-F7E5-4C3C-997B-5C8F7A578864}">
      <dgm:prSet phldrT="[Teksti]"/>
      <dgm:spPr/>
      <dgm:t>
        <a:bodyPr/>
        <a:lstStyle/>
        <a:p>
          <a:r>
            <a:rPr lang="fi-FI" dirty="0"/>
            <a:t>Muu toiminta (</a:t>
          </a:r>
          <a:r>
            <a:rPr lang="fi-FI" dirty="0" err="1"/>
            <a:t>esim</a:t>
          </a:r>
          <a:r>
            <a:rPr lang="fi-FI" dirty="0"/>
            <a:t> liiketoiminta tai muun lain perusteella järjestetty toiminta)</a:t>
          </a:r>
        </a:p>
      </dgm:t>
    </dgm:pt>
    <dgm:pt modelId="{0354CE63-DD0B-4F44-826A-897383B749BE}" type="parTrans" cxnId="{83BA4AD5-DCF5-405E-8D6D-4DE2B3368EA9}">
      <dgm:prSet/>
      <dgm:spPr/>
      <dgm:t>
        <a:bodyPr/>
        <a:lstStyle/>
        <a:p>
          <a:endParaRPr lang="fi-FI"/>
        </a:p>
      </dgm:t>
    </dgm:pt>
    <dgm:pt modelId="{26A681D0-A478-463E-8F4F-19951DCF4CDE}" type="sibTrans" cxnId="{83BA4AD5-DCF5-405E-8D6D-4DE2B3368EA9}">
      <dgm:prSet/>
      <dgm:spPr/>
      <dgm:t>
        <a:bodyPr/>
        <a:lstStyle/>
        <a:p>
          <a:endParaRPr lang="fi-FI"/>
        </a:p>
      </dgm:t>
    </dgm:pt>
    <dgm:pt modelId="{AB293132-C3E8-49A4-AD49-552401114A4A}">
      <dgm:prSet phldrT="[Teksti]"/>
      <dgm:spPr/>
      <dgm:t>
        <a:bodyPr/>
        <a:lstStyle/>
        <a:p>
          <a:r>
            <a:rPr lang="fi-FI" dirty="0"/>
            <a:t>Liiketoiminta tai muun lain </a:t>
          </a:r>
          <a:r>
            <a:rPr lang="fi-FI" dirty="0" err="1"/>
            <a:t>peusteella</a:t>
          </a:r>
          <a:r>
            <a:rPr lang="fi-FI" dirty="0"/>
            <a:t> järjestetty toiminta</a:t>
          </a:r>
        </a:p>
      </dgm:t>
    </dgm:pt>
    <dgm:pt modelId="{3695F48A-19C7-4038-9C2E-900ED3EBE7D6}" type="parTrans" cxnId="{B80C354E-2798-4EB0-9AD2-8F05B5E53150}">
      <dgm:prSet/>
      <dgm:spPr/>
      <dgm:t>
        <a:bodyPr/>
        <a:lstStyle/>
        <a:p>
          <a:endParaRPr lang="fi-FI"/>
        </a:p>
      </dgm:t>
    </dgm:pt>
    <dgm:pt modelId="{6259FCBA-746C-450A-863D-5B6EF0A90255}" type="sibTrans" cxnId="{B80C354E-2798-4EB0-9AD2-8F05B5E53150}">
      <dgm:prSet/>
      <dgm:spPr/>
      <dgm:t>
        <a:bodyPr/>
        <a:lstStyle/>
        <a:p>
          <a:endParaRPr lang="fi-FI"/>
        </a:p>
      </dgm:t>
    </dgm:pt>
    <dgm:pt modelId="{4B60B0D2-A9C2-450F-A2EE-9B45104763BF}">
      <dgm:prSet phldrT="[Teksti]"/>
      <dgm:spPr/>
      <dgm:t>
        <a:bodyPr/>
        <a:lstStyle/>
        <a:p>
          <a:r>
            <a:rPr lang="fi-FI"/>
            <a:t>Esim. kiinteistöjen vuokraus</a:t>
          </a:r>
        </a:p>
      </dgm:t>
    </dgm:pt>
    <dgm:pt modelId="{A01B7B8B-2320-4CE2-8ACF-4369BDCFC1DA}" type="parTrans" cxnId="{2056A316-CA7B-4E3C-9930-6C28821FADB7}">
      <dgm:prSet/>
      <dgm:spPr/>
      <dgm:t>
        <a:bodyPr/>
        <a:lstStyle/>
        <a:p>
          <a:endParaRPr lang="fi-FI"/>
        </a:p>
      </dgm:t>
    </dgm:pt>
    <dgm:pt modelId="{1510EB10-9B80-40F2-A15F-91AF5EF5216C}" type="sibTrans" cxnId="{2056A316-CA7B-4E3C-9930-6C28821FADB7}">
      <dgm:prSet/>
      <dgm:spPr/>
      <dgm:t>
        <a:bodyPr/>
        <a:lstStyle/>
        <a:p>
          <a:endParaRPr lang="fi-FI"/>
        </a:p>
      </dgm:t>
    </dgm:pt>
    <dgm:pt modelId="{198B2536-6466-49AD-B479-6A70170E5B05}">
      <dgm:prSet phldrT="[Teksti]"/>
      <dgm:spPr/>
      <dgm:t>
        <a:bodyPr/>
        <a:lstStyle/>
        <a:p>
          <a:r>
            <a:rPr lang="fi-FI" dirty="0"/>
            <a:t>Avustuksilla rahoitettu toiminta</a:t>
          </a:r>
        </a:p>
      </dgm:t>
    </dgm:pt>
    <dgm:pt modelId="{23ED08CB-FE9E-48E3-99D3-9EC64C056266}" type="parTrans" cxnId="{4708C8A9-AE2D-41D3-96E4-82309F9F944B}">
      <dgm:prSet/>
      <dgm:spPr/>
      <dgm:t>
        <a:bodyPr/>
        <a:lstStyle/>
        <a:p>
          <a:endParaRPr lang="fi-FI"/>
        </a:p>
      </dgm:t>
    </dgm:pt>
    <dgm:pt modelId="{E67E6ECF-C2AE-4130-B577-A8C5CC0997AB}" type="sibTrans" cxnId="{4708C8A9-AE2D-41D3-96E4-82309F9F944B}">
      <dgm:prSet/>
      <dgm:spPr/>
      <dgm:t>
        <a:bodyPr/>
        <a:lstStyle/>
        <a:p>
          <a:endParaRPr lang="fi-FI"/>
        </a:p>
      </dgm:t>
    </dgm:pt>
    <dgm:pt modelId="{9CB82210-41EC-4C49-868D-4FC212EA616B}">
      <dgm:prSet phldrT="[Teksti]"/>
      <dgm:spPr/>
      <dgm:t>
        <a:bodyPr/>
        <a:lstStyle/>
        <a:p>
          <a:r>
            <a:rPr lang="fi-FI" dirty="0" err="1"/>
            <a:t>Ely-keskusten</a:t>
          </a:r>
          <a:r>
            <a:rPr lang="fi-FI" dirty="0"/>
            <a:t> hankkima työvoimakoulutus</a:t>
          </a:r>
        </a:p>
      </dgm:t>
    </dgm:pt>
    <dgm:pt modelId="{B1050DF2-73E6-481E-B700-5D05D786129E}" type="parTrans" cxnId="{76E0A7BA-529F-4AC8-B4DF-2DB05D53DA56}">
      <dgm:prSet/>
      <dgm:spPr/>
      <dgm:t>
        <a:bodyPr/>
        <a:lstStyle/>
        <a:p>
          <a:endParaRPr lang="fi-FI"/>
        </a:p>
      </dgm:t>
    </dgm:pt>
    <dgm:pt modelId="{71EBA9C1-8521-4EDF-BDE8-D9ED4F6198B3}" type="sibTrans" cxnId="{76E0A7BA-529F-4AC8-B4DF-2DB05D53DA56}">
      <dgm:prSet/>
      <dgm:spPr/>
      <dgm:t>
        <a:bodyPr/>
        <a:lstStyle/>
        <a:p>
          <a:endParaRPr lang="fi-FI"/>
        </a:p>
      </dgm:t>
    </dgm:pt>
    <dgm:pt modelId="{598CAFB8-908B-4080-B3A3-7F116B473CB5}">
      <dgm:prSet phldrT="[Teksti]"/>
      <dgm:spPr/>
      <dgm:t>
        <a:bodyPr/>
        <a:lstStyle/>
        <a:p>
          <a:r>
            <a:rPr lang="fi-FI" dirty="0"/>
            <a:t>Tilauskoulutus ja koulutusvienti</a:t>
          </a:r>
        </a:p>
      </dgm:t>
    </dgm:pt>
    <dgm:pt modelId="{4AFE95E0-771E-4C83-A3F9-1347CE4ACCE5}" type="parTrans" cxnId="{3C8EFE26-013F-4870-A03F-92A53DA4916F}">
      <dgm:prSet/>
      <dgm:spPr/>
      <dgm:t>
        <a:bodyPr/>
        <a:lstStyle/>
        <a:p>
          <a:endParaRPr lang="fi-FI"/>
        </a:p>
      </dgm:t>
    </dgm:pt>
    <dgm:pt modelId="{498B80E1-10FD-4B82-99D7-45CA4B96ADBC}" type="sibTrans" cxnId="{3C8EFE26-013F-4870-A03F-92A53DA4916F}">
      <dgm:prSet/>
      <dgm:spPr/>
      <dgm:t>
        <a:bodyPr/>
        <a:lstStyle/>
        <a:p>
          <a:endParaRPr lang="fi-FI"/>
        </a:p>
      </dgm:t>
    </dgm:pt>
    <dgm:pt modelId="{164C9F61-3681-4D92-BFF0-8E473E4AD8AF}" type="pres">
      <dgm:prSet presAssocID="{E92DDF77-FBE0-45EB-BB7A-0EF9CC5EEAB1}" presName="theList" presStyleCnt="0">
        <dgm:presLayoutVars>
          <dgm:dir/>
          <dgm:animLvl val="lvl"/>
          <dgm:resizeHandles val="exact"/>
        </dgm:presLayoutVars>
      </dgm:prSet>
      <dgm:spPr/>
    </dgm:pt>
    <dgm:pt modelId="{C161597F-72D8-4C9E-86B2-28667D6BCD18}" type="pres">
      <dgm:prSet presAssocID="{010F85EF-8B96-4D68-8DAC-5C013056B7E3}" presName="compNode" presStyleCnt="0"/>
      <dgm:spPr/>
    </dgm:pt>
    <dgm:pt modelId="{59D6E81E-5533-4C56-BF1E-6DB35DA4BD4B}" type="pres">
      <dgm:prSet presAssocID="{010F85EF-8B96-4D68-8DAC-5C013056B7E3}" presName="aNode" presStyleLbl="bgShp" presStyleIdx="0" presStyleCnt="3"/>
      <dgm:spPr/>
    </dgm:pt>
    <dgm:pt modelId="{ABD1620B-5138-473A-AB29-969764940B86}" type="pres">
      <dgm:prSet presAssocID="{010F85EF-8B96-4D68-8DAC-5C013056B7E3}" presName="textNode" presStyleLbl="bgShp" presStyleIdx="0" presStyleCnt="3"/>
      <dgm:spPr/>
    </dgm:pt>
    <dgm:pt modelId="{27C4B0E4-215C-4DD2-B399-E1C14F105293}" type="pres">
      <dgm:prSet presAssocID="{010F85EF-8B96-4D68-8DAC-5C013056B7E3}" presName="compChildNode" presStyleCnt="0"/>
      <dgm:spPr/>
    </dgm:pt>
    <dgm:pt modelId="{07F1FBCB-9013-44FC-A756-21F02DCAC282}" type="pres">
      <dgm:prSet presAssocID="{010F85EF-8B96-4D68-8DAC-5C013056B7E3}" presName="theInnerList" presStyleCnt="0"/>
      <dgm:spPr/>
    </dgm:pt>
    <dgm:pt modelId="{58719D7E-014D-41F0-AE79-EE8BE8031CED}" type="pres">
      <dgm:prSet presAssocID="{999E5069-CC46-401C-AD06-B4ED9837C561}" presName="childNode" presStyleLbl="node1" presStyleIdx="0" presStyleCnt="9">
        <dgm:presLayoutVars>
          <dgm:bulletEnabled val="1"/>
        </dgm:presLayoutVars>
      </dgm:prSet>
      <dgm:spPr/>
    </dgm:pt>
    <dgm:pt modelId="{816491A7-EA80-4D3A-B9B2-14A30D7EC3A1}" type="pres">
      <dgm:prSet presAssocID="{999E5069-CC46-401C-AD06-B4ED9837C561}" presName="aSpace2" presStyleCnt="0"/>
      <dgm:spPr/>
    </dgm:pt>
    <dgm:pt modelId="{073343F9-C868-4FE6-9099-0A20A8C3137C}" type="pres">
      <dgm:prSet presAssocID="{D6CD17EC-A94E-4335-8C12-137752AA497F}" presName="childNode" presStyleLbl="node1" presStyleIdx="1" presStyleCnt="9">
        <dgm:presLayoutVars>
          <dgm:bulletEnabled val="1"/>
        </dgm:presLayoutVars>
      </dgm:prSet>
      <dgm:spPr/>
    </dgm:pt>
    <dgm:pt modelId="{7293B3BC-E76B-49BF-9DF1-11CD6A5DB371}" type="pres">
      <dgm:prSet presAssocID="{010F85EF-8B96-4D68-8DAC-5C013056B7E3}" presName="aSpace" presStyleCnt="0"/>
      <dgm:spPr/>
    </dgm:pt>
    <dgm:pt modelId="{DCA27ECD-3FC6-4DE7-90F5-297908A2EF69}" type="pres">
      <dgm:prSet presAssocID="{A1774256-234A-4E12-9D51-E5CCC2430E4F}" presName="compNode" presStyleCnt="0"/>
      <dgm:spPr/>
    </dgm:pt>
    <dgm:pt modelId="{DA96FF3F-DCEF-4EBC-895A-EA4CB0D09BFF}" type="pres">
      <dgm:prSet presAssocID="{A1774256-234A-4E12-9D51-E5CCC2430E4F}" presName="aNode" presStyleLbl="bgShp" presStyleIdx="1" presStyleCnt="3" custLinFactNeighborX="-498" custLinFactNeighborY="1312"/>
      <dgm:spPr/>
    </dgm:pt>
    <dgm:pt modelId="{2D1DC7EC-6139-4A54-9DBF-F70C59B4C392}" type="pres">
      <dgm:prSet presAssocID="{A1774256-234A-4E12-9D51-E5CCC2430E4F}" presName="textNode" presStyleLbl="bgShp" presStyleIdx="1" presStyleCnt="3"/>
      <dgm:spPr/>
    </dgm:pt>
    <dgm:pt modelId="{58B65659-CAE6-4665-A646-1A7927EDF47A}" type="pres">
      <dgm:prSet presAssocID="{A1774256-234A-4E12-9D51-E5CCC2430E4F}" presName="compChildNode" presStyleCnt="0"/>
      <dgm:spPr/>
    </dgm:pt>
    <dgm:pt modelId="{AA492522-2A44-4676-974B-5E7AC7B00F5E}" type="pres">
      <dgm:prSet presAssocID="{A1774256-234A-4E12-9D51-E5CCC2430E4F}" presName="theInnerList" presStyleCnt="0"/>
      <dgm:spPr/>
    </dgm:pt>
    <dgm:pt modelId="{024F17BF-565D-4210-A4A2-73806C138640}" type="pres">
      <dgm:prSet presAssocID="{6654FC9D-D4E4-4F55-8CF5-D9DEF5CEAC51}" presName="childNode" presStyleLbl="node1" presStyleIdx="2" presStyleCnt="9" custScaleY="37972">
        <dgm:presLayoutVars>
          <dgm:bulletEnabled val="1"/>
        </dgm:presLayoutVars>
      </dgm:prSet>
      <dgm:spPr/>
    </dgm:pt>
    <dgm:pt modelId="{2908C4C1-FEEB-4240-B379-7E463DA062B6}" type="pres">
      <dgm:prSet presAssocID="{6654FC9D-D4E4-4F55-8CF5-D9DEF5CEAC51}" presName="aSpace2" presStyleCnt="0"/>
      <dgm:spPr/>
    </dgm:pt>
    <dgm:pt modelId="{3BA8597E-0FBB-4D0C-AE5E-D3B23EE04D17}" type="pres">
      <dgm:prSet presAssocID="{198B2536-6466-49AD-B479-6A70170E5B05}" presName="childNode" presStyleLbl="node1" presStyleIdx="3" presStyleCnt="9" custScaleY="22998" custLinFactNeighborX="484" custLinFactNeighborY="-21717">
        <dgm:presLayoutVars>
          <dgm:bulletEnabled val="1"/>
        </dgm:presLayoutVars>
      </dgm:prSet>
      <dgm:spPr/>
    </dgm:pt>
    <dgm:pt modelId="{36D5262C-E7F3-4FE0-8FF2-36EBAD8A030B}" type="pres">
      <dgm:prSet presAssocID="{198B2536-6466-49AD-B479-6A70170E5B05}" presName="aSpace2" presStyleCnt="0"/>
      <dgm:spPr/>
    </dgm:pt>
    <dgm:pt modelId="{CCF08446-97C0-46BD-A75E-5DCEECFBA5BC}" type="pres">
      <dgm:prSet presAssocID="{9CB82210-41EC-4C49-868D-4FC212EA616B}" presName="childNode" presStyleLbl="node1" presStyleIdx="4" presStyleCnt="9" custScaleY="22998" custLinFactNeighborX="1" custLinFactNeighborY="-5613">
        <dgm:presLayoutVars>
          <dgm:bulletEnabled val="1"/>
        </dgm:presLayoutVars>
      </dgm:prSet>
      <dgm:spPr/>
    </dgm:pt>
    <dgm:pt modelId="{58435DE2-A442-46B6-B4F8-13AD35A8C85D}" type="pres">
      <dgm:prSet presAssocID="{9CB82210-41EC-4C49-868D-4FC212EA616B}" presName="aSpace2" presStyleCnt="0"/>
      <dgm:spPr/>
    </dgm:pt>
    <dgm:pt modelId="{0C3683A7-41EC-4C9B-963C-F4002CF38A4D}" type="pres">
      <dgm:prSet presAssocID="{964A8CB8-F947-431A-B1BB-F29BB127F571}" presName="childNode" presStyleLbl="node1" presStyleIdx="5" presStyleCnt="9" custScaleY="37905" custLinFactNeighborX="483" custLinFactNeighborY="-26485">
        <dgm:presLayoutVars>
          <dgm:bulletEnabled val="1"/>
        </dgm:presLayoutVars>
      </dgm:prSet>
      <dgm:spPr/>
    </dgm:pt>
    <dgm:pt modelId="{5911EF2F-4BF7-4EB7-92F6-C0F54A6A8FF9}" type="pres">
      <dgm:prSet presAssocID="{964A8CB8-F947-431A-B1BB-F29BB127F571}" presName="aSpace2" presStyleCnt="0"/>
      <dgm:spPr/>
    </dgm:pt>
    <dgm:pt modelId="{D754EAF9-6CEC-4985-B9DE-4E3EDFB816B4}" type="pres">
      <dgm:prSet presAssocID="{598CAFB8-908B-4080-B3A3-7F116B473CB5}" presName="childNode" presStyleLbl="node1" presStyleIdx="6" presStyleCnt="9" custScaleY="33349" custLinFactNeighborY="-44402">
        <dgm:presLayoutVars>
          <dgm:bulletEnabled val="1"/>
        </dgm:presLayoutVars>
      </dgm:prSet>
      <dgm:spPr/>
    </dgm:pt>
    <dgm:pt modelId="{15ED29CC-8690-42C7-BE3F-175EC2A7455D}" type="pres">
      <dgm:prSet presAssocID="{A1774256-234A-4E12-9D51-E5CCC2430E4F}" presName="aSpace" presStyleCnt="0"/>
      <dgm:spPr/>
    </dgm:pt>
    <dgm:pt modelId="{C4EA74FD-236D-4CDA-8999-FE6A731C5173}" type="pres">
      <dgm:prSet presAssocID="{31D069DC-F7E5-4C3C-997B-5C8F7A578864}" presName="compNode" presStyleCnt="0"/>
      <dgm:spPr/>
    </dgm:pt>
    <dgm:pt modelId="{2E830F51-32EB-4DB0-9EF3-38E361636DFA}" type="pres">
      <dgm:prSet presAssocID="{31D069DC-F7E5-4C3C-997B-5C8F7A578864}" presName="aNode" presStyleLbl="bgShp" presStyleIdx="2" presStyleCnt="3"/>
      <dgm:spPr/>
    </dgm:pt>
    <dgm:pt modelId="{3311678F-553F-4221-BC85-F4DE4A26AC96}" type="pres">
      <dgm:prSet presAssocID="{31D069DC-F7E5-4C3C-997B-5C8F7A578864}" presName="textNode" presStyleLbl="bgShp" presStyleIdx="2" presStyleCnt="3"/>
      <dgm:spPr/>
    </dgm:pt>
    <dgm:pt modelId="{97CCB1F1-62F4-4D52-849C-8BFAE09F4B51}" type="pres">
      <dgm:prSet presAssocID="{31D069DC-F7E5-4C3C-997B-5C8F7A578864}" presName="compChildNode" presStyleCnt="0"/>
      <dgm:spPr/>
    </dgm:pt>
    <dgm:pt modelId="{9887FD4A-F7D9-4D5C-B696-8201A608B50B}" type="pres">
      <dgm:prSet presAssocID="{31D069DC-F7E5-4C3C-997B-5C8F7A578864}" presName="theInnerList" presStyleCnt="0"/>
      <dgm:spPr/>
    </dgm:pt>
    <dgm:pt modelId="{EDC8CDEA-8E05-48B2-9D25-9C7D22F33361}" type="pres">
      <dgm:prSet presAssocID="{AB293132-C3E8-49A4-AD49-552401114A4A}" presName="childNode" presStyleLbl="node1" presStyleIdx="7" presStyleCnt="9">
        <dgm:presLayoutVars>
          <dgm:bulletEnabled val="1"/>
        </dgm:presLayoutVars>
      </dgm:prSet>
      <dgm:spPr/>
    </dgm:pt>
    <dgm:pt modelId="{6983E358-7FE5-4331-B944-ED35319EA0EC}" type="pres">
      <dgm:prSet presAssocID="{AB293132-C3E8-49A4-AD49-552401114A4A}" presName="aSpace2" presStyleCnt="0"/>
      <dgm:spPr/>
    </dgm:pt>
    <dgm:pt modelId="{868E544D-2EBA-4F5B-9371-A3C31BFEA46A}" type="pres">
      <dgm:prSet presAssocID="{4B60B0D2-A9C2-450F-A2EE-9B45104763BF}" presName="childNode" presStyleLbl="node1" presStyleIdx="8" presStyleCnt="9">
        <dgm:presLayoutVars>
          <dgm:bulletEnabled val="1"/>
        </dgm:presLayoutVars>
      </dgm:prSet>
      <dgm:spPr/>
    </dgm:pt>
  </dgm:ptLst>
  <dgm:cxnLst>
    <dgm:cxn modelId="{1A6B6F02-86F7-4DE1-BFC7-A6003751DCD9}" type="presOf" srcId="{598CAFB8-908B-4080-B3A3-7F116B473CB5}" destId="{D754EAF9-6CEC-4985-B9DE-4E3EDFB816B4}" srcOrd="0" destOrd="0" presId="urn:microsoft.com/office/officeart/2005/8/layout/lProcess2"/>
    <dgm:cxn modelId="{295DDA0A-D146-4FEB-AECD-AA820FBE3675}" type="presOf" srcId="{31D069DC-F7E5-4C3C-997B-5C8F7A578864}" destId="{2E830F51-32EB-4DB0-9EF3-38E361636DFA}" srcOrd="0" destOrd="0" presId="urn:microsoft.com/office/officeart/2005/8/layout/lProcess2"/>
    <dgm:cxn modelId="{2056A316-CA7B-4E3C-9930-6C28821FADB7}" srcId="{31D069DC-F7E5-4C3C-997B-5C8F7A578864}" destId="{4B60B0D2-A9C2-450F-A2EE-9B45104763BF}" srcOrd="1" destOrd="0" parTransId="{A01B7B8B-2320-4CE2-8ACF-4369BDCFC1DA}" sibTransId="{1510EB10-9B80-40F2-A15F-91AF5EF5216C}"/>
    <dgm:cxn modelId="{F3E52518-8CEC-4C89-A70F-CD3802FA5A0E}" srcId="{010F85EF-8B96-4D68-8DAC-5C013056B7E3}" destId="{999E5069-CC46-401C-AD06-B4ED9837C561}" srcOrd="0" destOrd="0" parTransId="{2BFB3D45-D796-417C-B854-8380ADE5A1FB}" sibTransId="{ACE73B57-427E-45A0-B6CE-7A9880AD75EA}"/>
    <dgm:cxn modelId="{3EB91C1E-10CE-422B-BC4A-2E7FEAAD7A0D}" type="presOf" srcId="{AB293132-C3E8-49A4-AD49-552401114A4A}" destId="{EDC8CDEA-8E05-48B2-9D25-9C7D22F33361}" srcOrd="0" destOrd="0" presId="urn:microsoft.com/office/officeart/2005/8/layout/lProcess2"/>
    <dgm:cxn modelId="{3C8EFE26-013F-4870-A03F-92A53DA4916F}" srcId="{A1774256-234A-4E12-9D51-E5CCC2430E4F}" destId="{598CAFB8-908B-4080-B3A3-7F116B473CB5}" srcOrd="4" destOrd="0" parTransId="{4AFE95E0-771E-4C83-A3F9-1347CE4ACCE5}" sibTransId="{498B80E1-10FD-4B82-99D7-45CA4B96ADBC}"/>
    <dgm:cxn modelId="{7AB9BD67-A025-4069-B48E-8CF60744A43A}" type="presOf" srcId="{010F85EF-8B96-4D68-8DAC-5C013056B7E3}" destId="{59D6E81E-5533-4C56-BF1E-6DB35DA4BD4B}" srcOrd="0" destOrd="0" presId="urn:microsoft.com/office/officeart/2005/8/layout/lProcess2"/>
    <dgm:cxn modelId="{7E276E6D-8E06-4BEA-A0ED-8630803C5213}" type="presOf" srcId="{4B60B0D2-A9C2-450F-A2EE-9B45104763BF}" destId="{868E544D-2EBA-4F5B-9371-A3C31BFEA46A}" srcOrd="0" destOrd="0" presId="urn:microsoft.com/office/officeart/2005/8/layout/lProcess2"/>
    <dgm:cxn modelId="{B80C354E-2798-4EB0-9AD2-8F05B5E53150}" srcId="{31D069DC-F7E5-4C3C-997B-5C8F7A578864}" destId="{AB293132-C3E8-49A4-AD49-552401114A4A}" srcOrd="0" destOrd="0" parTransId="{3695F48A-19C7-4038-9C2E-900ED3EBE7D6}" sibTransId="{6259FCBA-746C-450A-863D-5B6EF0A90255}"/>
    <dgm:cxn modelId="{05696553-8D31-4490-A045-6D9A94FD9882}" srcId="{E92DDF77-FBE0-45EB-BB7A-0EF9CC5EEAB1}" destId="{010F85EF-8B96-4D68-8DAC-5C013056B7E3}" srcOrd="0" destOrd="0" parTransId="{C5B4C156-E14C-40E9-92F2-7B9BAA565519}" sibTransId="{02877208-B8FF-4A2A-9B71-C86C54AF4F8E}"/>
    <dgm:cxn modelId="{FD71A573-33FE-4883-8059-D6C03C3310C5}" type="presOf" srcId="{999E5069-CC46-401C-AD06-B4ED9837C561}" destId="{58719D7E-014D-41F0-AE79-EE8BE8031CED}" srcOrd="0" destOrd="0" presId="urn:microsoft.com/office/officeart/2005/8/layout/lProcess2"/>
    <dgm:cxn modelId="{63272B79-C1A7-4F0F-AD73-0360C1700AD0}" type="presOf" srcId="{31D069DC-F7E5-4C3C-997B-5C8F7A578864}" destId="{3311678F-553F-4221-BC85-F4DE4A26AC96}" srcOrd="1" destOrd="0" presId="urn:microsoft.com/office/officeart/2005/8/layout/lProcess2"/>
    <dgm:cxn modelId="{7AC95C79-94CB-413F-858A-D54562DBC582}" type="presOf" srcId="{9CB82210-41EC-4C49-868D-4FC212EA616B}" destId="{CCF08446-97C0-46BD-A75E-5DCEECFBA5BC}" srcOrd="0" destOrd="0" presId="urn:microsoft.com/office/officeart/2005/8/layout/lProcess2"/>
    <dgm:cxn modelId="{37897E7A-5D39-4473-A653-4854B7B9C58E}" srcId="{A1774256-234A-4E12-9D51-E5CCC2430E4F}" destId="{6654FC9D-D4E4-4F55-8CF5-D9DEF5CEAC51}" srcOrd="0" destOrd="0" parTransId="{E7D580B8-92C9-4D49-9852-576C31D2AE4B}" sibTransId="{CF430C88-78CE-444A-9BE3-DB80AAE557AC}"/>
    <dgm:cxn modelId="{F271C75A-34F1-49A2-A244-69E045B9B89E}" type="presOf" srcId="{964A8CB8-F947-431A-B1BB-F29BB127F571}" destId="{0C3683A7-41EC-4C9B-963C-F4002CF38A4D}" srcOrd="0" destOrd="0" presId="urn:microsoft.com/office/officeart/2005/8/layout/lProcess2"/>
    <dgm:cxn modelId="{DDA2327D-13BC-421C-9C33-D5A3AD18A94D}" type="presOf" srcId="{D6CD17EC-A94E-4335-8C12-137752AA497F}" destId="{073343F9-C868-4FE6-9099-0A20A8C3137C}" srcOrd="0" destOrd="0" presId="urn:microsoft.com/office/officeart/2005/8/layout/lProcess2"/>
    <dgm:cxn modelId="{F116458E-EBB7-44D5-8F56-EE27E00FA94E}" type="presOf" srcId="{E92DDF77-FBE0-45EB-BB7A-0EF9CC5EEAB1}" destId="{164C9F61-3681-4D92-BFF0-8E473E4AD8AF}" srcOrd="0" destOrd="0" presId="urn:microsoft.com/office/officeart/2005/8/layout/lProcess2"/>
    <dgm:cxn modelId="{24A21C99-37B2-4B79-9DB0-AFD1D4BA1479}" srcId="{E92DDF77-FBE0-45EB-BB7A-0EF9CC5EEAB1}" destId="{A1774256-234A-4E12-9D51-E5CCC2430E4F}" srcOrd="1" destOrd="0" parTransId="{3D6F634E-D344-48C6-9073-F36CC797EA49}" sibTransId="{D875954B-C079-40CD-A3B0-6EB3F3BFFA50}"/>
    <dgm:cxn modelId="{949B18A7-ECF0-44AD-A4F1-DDFD960CC576}" type="presOf" srcId="{6654FC9D-D4E4-4F55-8CF5-D9DEF5CEAC51}" destId="{024F17BF-565D-4210-A4A2-73806C138640}" srcOrd="0" destOrd="0" presId="urn:microsoft.com/office/officeart/2005/8/layout/lProcess2"/>
    <dgm:cxn modelId="{4708C8A9-AE2D-41D3-96E4-82309F9F944B}" srcId="{A1774256-234A-4E12-9D51-E5CCC2430E4F}" destId="{198B2536-6466-49AD-B479-6A70170E5B05}" srcOrd="1" destOrd="0" parTransId="{23ED08CB-FE9E-48E3-99D3-9EC64C056266}" sibTransId="{E67E6ECF-C2AE-4130-B577-A8C5CC0997AB}"/>
    <dgm:cxn modelId="{76E0A7BA-529F-4AC8-B4DF-2DB05D53DA56}" srcId="{A1774256-234A-4E12-9D51-E5CCC2430E4F}" destId="{9CB82210-41EC-4C49-868D-4FC212EA616B}" srcOrd="2" destOrd="0" parTransId="{B1050DF2-73E6-481E-B700-5D05D786129E}" sibTransId="{71EBA9C1-8521-4EDF-BDE8-D9ED4F6198B3}"/>
    <dgm:cxn modelId="{8279BEBD-59D9-4927-9A8E-104CB253711C}" type="presOf" srcId="{010F85EF-8B96-4D68-8DAC-5C013056B7E3}" destId="{ABD1620B-5138-473A-AB29-969764940B86}" srcOrd="1" destOrd="0" presId="urn:microsoft.com/office/officeart/2005/8/layout/lProcess2"/>
    <dgm:cxn modelId="{8E36B3CF-6DBF-44C4-A09F-7B8030C6B78D}" type="presOf" srcId="{198B2536-6466-49AD-B479-6A70170E5B05}" destId="{3BA8597E-0FBB-4D0C-AE5E-D3B23EE04D17}" srcOrd="0" destOrd="0" presId="urn:microsoft.com/office/officeart/2005/8/layout/lProcess2"/>
    <dgm:cxn modelId="{83BA4AD5-DCF5-405E-8D6D-4DE2B3368EA9}" srcId="{E92DDF77-FBE0-45EB-BB7A-0EF9CC5EEAB1}" destId="{31D069DC-F7E5-4C3C-997B-5C8F7A578864}" srcOrd="2" destOrd="0" parTransId="{0354CE63-DD0B-4F44-826A-897383B749BE}" sibTransId="{26A681D0-A478-463E-8F4F-19951DCF4CDE}"/>
    <dgm:cxn modelId="{4ED242DD-C9EF-45C3-AA34-D96902056A8A}" type="presOf" srcId="{A1774256-234A-4E12-9D51-E5CCC2430E4F}" destId="{2D1DC7EC-6139-4A54-9DBF-F70C59B4C392}" srcOrd="1" destOrd="0" presId="urn:microsoft.com/office/officeart/2005/8/layout/lProcess2"/>
    <dgm:cxn modelId="{15F3D1E6-E6E6-4E0B-B3DF-B489E440A75B}" srcId="{A1774256-234A-4E12-9D51-E5CCC2430E4F}" destId="{964A8CB8-F947-431A-B1BB-F29BB127F571}" srcOrd="3" destOrd="0" parTransId="{72E58942-52D2-4BCF-AD4B-41C4F027884E}" sibTransId="{5F7577F3-DC34-49B9-9323-6A1C4046F8D8}"/>
    <dgm:cxn modelId="{1806A8FA-3EA3-46A0-AA30-3C948261F723}" type="presOf" srcId="{A1774256-234A-4E12-9D51-E5CCC2430E4F}" destId="{DA96FF3F-DCEF-4EBC-895A-EA4CB0D09BFF}" srcOrd="0" destOrd="0" presId="urn:microsoft.com/office/officeart/2005/8/layout/lProcess2"/>
    <dgm:cxn modelId="{449FCEFC-5F30-405B-A6F6-C3F9B1C644D0}" srcId="{010F85EF-8B96-4D68-8DAC-5C013056B7E3}" destId="{D6CD17EC-A94E-4335-8C12-137752AA497F}" srcOrd="1" destOrd="0" parTransId="{84523142-89A7-4B13-BC14-200BEC22A4B8}" sibTransId="{98A9C0C9-A2DF-4E7A-AE9E-B9FEBBC3FBC5}"/>
    <dgm:cxn modelId="{269725E9-377A-4D31-A472-EF4AF4601666}" type="presParOf" srcId="{164C9F61-3681-4D92-BFF0-8E473E4AD8AF}" destId="{C161597F-72D8-4C9E-86B2-28667D6BCD18}" srcOrd="0" destOrd="0" presId="urn:microsoft.com/office/officeart/2005/8/layout/lProcess2"/>
    <dgm:cxn modelId="{BCDE7F84-BC09-4507-BC2F-48EB7B2B3216}" type="presParOf" srcId="{C161597F-72D8-4C9E-86B2-28667D6BCD18}" destId="{59D6E81E-5533-4C56-BF1E-6DB35DA4BD4B}" srcOrd="0" destOrd="0" presId="urn:microsoft.com/office/officeart/2005/8/layout/lProcess2"/>
    <dgm:cxn modelId="{42CA82A6-D275-489E-A5A3-4E83DFB48B41}" type="presParOf" srcId="{C161597F-72D8-4C9E-86B2-28667D6BCD18}" destId="{ABD1620B-5138-473A-AB29-969764940B86}" srcOrd="1" destOrd="0" presId="urn:microsoft.com/office/officeart/2005/8/layout/lProcess2"/>
    <dgm:cxn modelId="{B8ADC731-D1A6-49D1-A20F-61073C299F23}" type="presParOf" srcId="{C161597F-72D8-4C9E-86B2-28667D6BCD18}" destId="{27C4B0E4-215C-4DD2-B399-E1C14F105293}" srcOrd="2" destOrd="0" presId="urn:microsoft.com/office/officeart/2005/8/layout/lProcess2"/>
    <dgm:cxn modelId="{4F853850-B68A-4D4D-B94C-B29F4EBE1CB5}" type="presParOf" srcId="{27C4B0E4-215C-4DD2-B399-E1C14F105293}" destId="{07F1FBCB-9013-44FC-A756-21F02DCAC282}" srcOrd="0" destOrd="0" presId="urn:microsoft.com/office/officeart/2005/8/layout/lProcess2"/>
    <dgm:cxn modelId="{C7FCE0F9-8022-48B6-A058-48C73937EECF}" type="presParOf" srcId="{07F1FBCB-9013-44FC-A756-21F02DCAC282}" destId="{58719D7E-014D-41F0-AE79-EE8BE8031CED}" srcOrd="0" destOrd="0" presId="urn:microsoft.com/office/officeart/2005/8/layout/lProcess2"/>
    <dgm:cxn modelId="{81625948-09BB-4432-8DB8-09AF6DB2F0CA}" type="presParOf" srcId="{07F1FBCB-9013-44FC-A756-21F02DCAC282}" destId="{816491A7-EA80-4D3A-B9B2-14A30D7EC3A1}" srcOrd="1" destOrd="0" presId="urn:microsoft.com/office/officeart/2005/8/layout/lProcess2"/>
    <dgm:cxn modelId="{8F1F8BB3-432B-4925-A447-D68016B1BE7C}" type="presParOf" srcId="{07F1FBCB-9013-44FC-A756-21F02DCAC282}" destId="{073343F9-C868-4FE6-9099-0A20A8C3137C}" srcOrd="2" destOrd="0" presId="urn:microsoft.com/office/officeart/2005/8/layout/lProcess2"/>
    <dgm:cxn modelId="{7C938D52-5605-4FA4-8371-7C4E3C05CB6D}" type="presParOf" srcId="{164C9F61-3681-4D92-BFF0-8E473E4AD8AF}" destId="{7293B3BC-E76B-49BF-9DF1-11CD6A5DB371}" srcOrd="1" destOrd="0" presId="urn:microsoft.com/office/officeart/2005/8/layout/lProcess2"/>
    <dgm:cxn modelId="{0C6E207C-BB66-4F27-B15D-C19BFD6AB21B}" type="presParOf" srcId="{164C9F61-3681-4D92-BFF0-8E473E4AD8AF}" destId="{DCA27ECD-3FC6-4DE7-90F5-297908A2EF69}" srcOrd="2" destOrd="0" presId="urn:microsoft.com/office/officeart/2005/8/layout/lProcess2"/>
    <dgm:cxn modelId="{11FA72EC-D980-4571-B470-2697D2769AF4}" type="presParOf" srcId="{DCA27ECD-3FC6-4DE7-90F5-297908A2EF69}" destId="{DA96FF3F-DCEF-4EBC-895A-EA4CB0D09BFF}" srcOrd="0" destOrd="0" presId="urn:microsoft.com/office/officeart/2005/8/layout/lProcess2"/>
    <dgm:cxn modelId="{A9AB0085-278F-4CF9-859D-E38D2E07EE4C}" type="presParOf" srcId="{DCA27ECD-3FC6-4DE7-90F5-297908A2EF69}" destId="{2D1DC7EC-6139-4A54-9DBF-F70C59B4C392}" srcOrd="1" destOrd="0" presId="urn:microsoft.com/office/officeart/2005/8/layout/lProcess2"/>
    <dgm:cxn modelId="{E045D46D-657F-4545-BDF9-48ABA1FFDFFA}" type="presParOf" srcId="{DCA27ECD-3FC6-4DE7-90F5-297908A2EF69}" destId="{58B65659-CAE6-4665-A646-1A7927EDF47A}" srcOrd="2" destOrd="0" presId="urn:microsoft.com/office/officeart/2005/8/layout/lProcess2"/>
    <dgm:cxn modelId="{4336993C-5BD7-4F37-9B63-6D6BFD3D5DF1}" type="presParOf" srcId="{58B65659-CAE6-4665-A646-1A7927EDF47A}" destId="{AA492522-2A44-4676-974B-5E7AC7B00F5E}" srcOrd="0" destOrd="0" presId="urn:microsoft.com/office/officeart/2005/8/layout/lProcess2"/>
    <dgm:cxn modelId="{16494E00-622A-47CC-9F75-22FBFB9DEAF5}" type="presParOf" srcId="{AA492522-2A44-4676-974B-5E7AC7B00F5E}" destId="{024F17BF-565D-4210-A4A2-73806C138640}" srcOrd="0" destOrd="0" presId="urn:microsoft.com/office/officeart/2005/8/layout/lProcess2"/>
    <dgm:cxn modelId="{63CEC1BD-308C-4D65-A948-CEB07708BF4E}" type="presParOf" srcId="{AA492522-2A44-4676-974B-5E7AC7B00F5E}" destId="{2908C4C1-FEEB-4240-B379-7E463DA062B6}" srcOrd="1" destOrd="0" presId="urn:microsoft.com/office/officeart/2005/8/layout/lProcess2"/>
    <dgm:cxn modelId="{CD58F39F-2108-4588-A671-1A4E9FA7E681}" type="presParOf" srcId="{AA492522-2A44-4676-974B-5E7AC7B00F5E}" destId="{3BA8597E-0FBB-4D0C-AE5E-D3B23EE04D17}" srcOrd="2" destOrd="0" presId="urn:microsoft.com/office/officeart/2005/8/layout/lProcess2"/>
    <dgm:cxn modelId="{86A41D15-B29C-4484-9ECD-21B3A8D481E0}" type="presParOf" srcId="{AA492522-2A44-4676-974B-5E7AC7B00F5E}" destId="{36D5262C-E7F3-4FE0-8FF2-36EBAD8A030B}" srcOrd="3" destOrd="0" presId="urn:microsoft.com/office/officeart/2005/8/layout/lProcess2"/>
    <dgm:cxn modelId="{36021B48-8B2C-455E-A54F-6616CB3194B0}" type="presParOf" srcId="{AA492522-2A44-4676-974B-5E7AC7B00F5E}" destId="{CCF08446-97C0-46BD-A75E-5DCEECFBA5BC}" srcOrd="4" destOrd="0" presId="urn:microsoft.com/office/officeart/2005/8/layout/lProcess2"/>
    <dgm:cxn modelId="{FA38697F-D637-4070-9928-6105ECD12156}" type="presParOf" srcId="{AA492522-2A44-4676-974B-5E7AC7B00F5E}" destId="{58435DE2-A442-46B6-B4F8-13AD35A8C85D}" srcOrd="5" destOrd="0" presId="urn:microsoft.com/office/officeart/2005/8/layout/lProcess2"/>
    <dgm:cxn modelId="{299F8EF1-4E5E-4343-99D7-1A9B5A812B0C}" type="presParOf" srcId="{AA492522-2A44-4676-974B-5E7AC7B00F5E}" destId="{0C3683A7-41EC-4C9B-963C-F4002CF38A4D}" srcOrd="6" destOrd="0" presId="urn:microsoft.com/office/officeart/2005/8/layout/lProcess2"/>
    <dgm:cxn modelId="{243DBEE7-A2E6-4AE8-964B-3FD95F43EDF4}" type="presParOf" srcId="{AA492522-2A44-4676-974B-5E7AC7B00F5E}" destId="{5911EF2F-4BF7-4EB7-92F6-C0F54A6A8FF9}" srcOrd="7" destOrd="0" presId="urn:microsoft.com/office/officeart/2005/8/layout/lProcess2"/>
    <dgm:cxn modelId="{9AB75219-D03F-4EE1-9738-7D8F4C10EA0D}" type="presParOf" srcId="{AA492522-2A44-4676-974B-5E7AC7B00F5E}" destId="{D754EAF9-6CEC-4985-B9DE-4E3EDFB816B4}" srcOrd="8" destOrd="0" presId="urn:microsoft.com/office/officeart/2005/8/layout/lProcess2"/>
    <dgm:cxn modelId="{0B5354F1-CF78-4D97-97FB-F66EF4C83426}" type="presParOf" srcId="{164C9F61-3681-4D92-BFF0-8E473E4AD8AF}" destId="{15ED29CC-8690-42C7-BE3F-175EC2A7455D}" srcOrd="3" destOrd="0" presId="urn:microsoft.com/office/officeart/2005/8/layout/lProcess2"/>
    <dgm:cxn modelId="{5B05C249-A87B-48AC-8CA1-4AEA1651E098}" type="presParOf" srcId="{164C9F61-3681-4D92-BFF0-8E473E4AD8AF}" destId="{C4EA74FD-236D-4CDA-8999-FE6A731C5173}" srcOrd="4" destOrd="0" presId="urn:microsoft.com/office/officeart/2005/8/layout/lProcess2"/>
    <dgm:cxn modelId="{2953188E-DBA1-4865-8BB1-4FA5D8DC2278}" type="presParOf" srcId="{C4EA74FD-236D-4CDA-8999-FE6A731C5173}" destId="{2E830F51-32EB-4DB0-9EF3-38E361636DFA}" srcOrd="0" destOrd="0" presId="urn:microsoft.com/office/officeart/2005/8/layout/lProcess2"/>
    <dgm:cxn modelId="{CB07B92B-758E-4145-8B8E-87C7B8372C6C}" type="presParOf" srcId="{C4EA74FD-236D-4CDA-8999-FE6A731C5173}" destId="{3311678F-553F-4221-BC85-F4DE4A26AC96}" srcOrd="1" destOrd="0" presId="urn:microsoft.com/office/officeart/2005/8/layout/lProcess2"/>
    <dgm:cxn modelId="{B97219A2-407B-40DF-895D-63B3D7D07085}" type="presParOf" srcId="{C4EA74FD-236D-4CDA-8999-FE6A731C5173}" destId="{97CCB1F1-62F4-4D52-849C-8BFAE09F4B51}" srcOrd="2" destOrd="0" presId="urn:microsoft.com/office/officeart/2005/8/layout/lProcess2"/>
    <dgm:cxn modelId="{98BF7101-B99C-474A-8E31-9F775488A998}" type="presParOf" srcId="{97CCB1F1-62F4-4D52-849C-8BFAE09F4B51}" destId="{9887FD4A-F7D9-4D5C-B696-8201A608B50B}" srcOrd="0" destOrd="0" presId="urn:microsoft.com/office/officeart/2005/8/layout/lProcess2"/>
    <dgm:cxn modelId="{B91C3C2B-5A35-4D89-BCDE-BE009E3AD4CB}" type="presParOf" srcId="{9887FD4A-F7D9-4D5C-B696-8201A608B50B}" destId="{EDC8CDEA-8E05-48B2-9D25-9C7D22F33361}" srcOrd="0" destOrd="0" presId="urn:microsoft.com/office/officeart/2005/8/layout/lProcess2"/>
    <dgm:cxn modelId="{68DA3FA1-1210-40E0-BB20-62BC8A260913}" type="presParOf" srcId="{9887FD4A-F7D9-4D5C-B696-8201A608B50B}" destId="{6983E358-7FE5-4331-B944-ED35319EA0EC}" srcOrd="1" destOrd="0" presId="urn:microsoft.com/office/officeart/2005/8/layout/lProcess2"/>
    <dgm:cxn modelId="{9A781219-6E47-4274-8BC6-ADBD601E9DE2}" type="presParOf" srcId="{9887FD4A-F7D9-4D5C-B696-8201A608B50B}" destId="{868E544D-2EBA-4F5B-9371-A3C31BFEA46A}" srcOrd="2"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D6E81E-5533-4C56-BF1E-6DB35DA4BD4B}">
      <dsp:nvSpPr>
        <dsp:cNvPr id="0" name=""/>
        <dsp:cNvSpPr/>
      </dsp:nvSpPr>
      <dsp:spPr>
        <a:xfrm>
          <a:off x="1165" y="0"/>
          <a:ext cx="3029949" cy="3251569"/>
        </a:xfrm>
        <a:prstGeom prst="roundRect">
          <a:avLst>
            <a:gd name="adj" fmla="val 10000"/>
          </a:avLst>
        </a:prstGeom>
        <a:solidFill>
          <a:srgbClr val="92D050"/>
        </a:solidFill>
        <a:ln>
          <a:noFill/>
        </a:ln>
        <a:effectLst/>
      </dsp:spPr>
      <dsp:style>
        <a:lnRef idx="0">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i-FI" sz="1700" kern="1200" dirty="0"/>
            <a:t>Ammatillisen koulutuksen lain 531/2017 mukainen toiminta</a:t>
          </a:r>
        </a:p>
      </dsp:txBody>
      <dsp:txXfrm>
        <a:off x="1165" y="0"/>
        <a:ext cx="3029949" cy="975470"/>
      </dsp:txXfrm>
    </dsp:sp>
    <dsp:sp modelId="{58719D7E-014D-41F0-AE79-EE8BE8031CED}">
      <dsp:nvSpPr>
        <dsp:cNvPr id="0" name=""/>
        <dsp:cNvSpPr/>
      </dsp:nvSpPr>
      <dsp:spPr>
        <a:xfrm>
          <a:off x="304160" y="976423"/>
          <a:ext cx="2423959" cy="98039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fi-FI" sz="1000" kern="1200" dirty="0"/>
            <a:t>Järjestämisluvan mukainen valtionosuudella rahoitettu toiminta</a:t>
          </a:r>
        </a:p>
        <a:p>
          <a:pPr marL="0" lvl="0" indent="0" algn="ctr" defTabSz="444500">
            <a:lnSpc>
              <a:spcPct val="90000"/>
            </a:lnSpc>
            <a:spcBef>
              <a:spcPct val="0"/>
            </a:spcBef>
            <a:spcAft>
              <a:spcPct val="35000"/>
            </a:spcAft>
            <a:buNone/>
          </a:pPr>
          <a:r>
            <a:rPr lang="fi-FI" sz="1000" kern="1200" dirty="0"/>
            <a:t>Strategiarahoituksen hankinnat</a:t>
          </a:r>
        </a:p>
      </dsp:txBody>
      <dsp:txXfrm>
        <a:off x="332875" y="1005138"/>
        <a:ext cx="2366529" cy="922962"/>
      </dsp:txXfrm>
    </dsp:sp>
    <dsp:sp modelId="{073343F9-C868-4FE6-9099-0A20A8C3137C}">
      <dsp:nvSpPr>
        <dsp:cNvPr id="0" name=""/>
        <dsp:cNvSpPr/>
      </dsp:nvSpPr>
      <dsp:spPr>
        <a:xfrm>
          <a:off x="304160" y="2107645"/>
          <a:ext cx="2423959" cy="98039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fi-FI" sz="1000" kern="1200"/>
            <a:t>Maksullinen palvelutoiminta (sisältää erityistilanteissa* alv-korvaukseen oikeuttavaa toimintaa)</a:t>
          </a:r>
        </a:p>
      </dsp:txBody>
      <dsp:txXfrm>
        <a:off x="332875" y="2136360"/>
        <a:ext cx="2366529" cy="922962"/>
      </dsp:txXfrm>
    </dsp:sp>
    <dsp:sp modelId="{DA96FF3F-DCEF-4EBC-895A-EA4CB0D09BFF}">
      <dsp:nvSpPr>
        <dsp:cNvPr id="0" name=""/>
        <dsp:cNvSpPr/>
      </dsp:nvSpPr>
      <dsp:spPr>
        <a:xfrm>
          <a:off x="3243271" y="0"/>
          <a:ext cx="3029949" cy="325156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i-FI" sz="1700" kern="1200" dirty="0"/>
            <a:t>Ei oikeuta alv-korvaukseen vaikka toiminta olisi arvonlisäverotonta</a:t>
          </a:r>
        </a:p>
      </dsp:txBody>
      <dsp:txXfrm>
        <a:off x="3243271" y="0"/>
        <a:ext cx="3029949" cy="975470"/>
      </dsp:txXfrm>
    </dsp:sp>
    <dsp:sp modelId="{024F17BF-565D-4210-A4A2-73806C138640}">
      <dsp:nvSpPr>
        <dsp:cNvPr id="0" name=""/>
        <dsp:cNvSpPr/>
      </dsp:nvSpPr>
      <dsp:spPr>
        <a:xfrm>
          <a:off x="3561355" y="976389"/>
          <a:ext cx="2423959" cy="3699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fi-FI" sz="1000" kern="1200" dirty="0"/>
            <a:t>Muun koulutusmuodon </a:t>
          </a:r>
          <a:r>
            <a:rPr lang="fi-FI" sz="1000" kern="1200" dirty="0" err="1"/>
            <a:t>Vos</a:t>
          </a:r>
          <a:r>
            <a:rPr lang="fi-FI" sz="1000" kern="1200" dirty="0"/>
            <a:t>- tai muu toiminta</a:t>
          </a:r>
        </a:p>
      </dsp:txBody>
      <dsp:txXfrm>
        <a:off x="3572190" y="987224"/>
        <a:ext cx="2402289" cy="348253"/>
      </dsp:txXfrm>
    </dsp:sp>
    <dsp:sp modelId="{3BA8597E-0FBB-4D0C-AE5E-D3B23EE04D17}">
      <dsp:nvSpPr>
        <dsp:cNvPr id="0" name=""/>
        <dsp:cNvSpPr/>
      </dsp:nvSpPr>
      <dsp:spPr>
        <a:xfrm>
          <a:off x="3573087" y="1463641"/>
          <a:ext cx="2423959" cy="22404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fi-FI" sz="1000" kern="1200" dirty="0"/>
            <a:t>Avustuksilla rahoitettu toiminta</a:t>
          </a:r>
        </a:p>
      </dsp:txBody>
      <dsp:txXfrm>
        <a:off x="3579649" y="1470203"/>
        <a:ext cx="2410835" cy="210922"/>
      </dsp:txXfrm>
    </dsp:sp>
    <dsp:sp modelId="{CCF08446-97C0-46BD-A75E-5DCEECFBA5BC}">
      <dsp:nvSpPr>
        <dsp:cNvPr id="0" name=""/>
        <dsp:cNvSpPr/>
      </dsp:nvSpPr>
      <dsp:spPr>
        <a:xfrm>
          <a:off x="3561380" y="1861701"/>
          <a:ext cx="2423959" cy="22404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fi-FI" sz="1000" kern="1200" dirty="0" err="1"/>
            <a:t>Ely-keskusten</a:t>
          </a:r>
          <a:r>
            <a:rPr lang="fi-FI" sz="1000" kern="1200" dirty="0"/>
            <a:t> hankkima työvoimakoulutus</a:t>
          </a:r>
        </a:p>
      </dsp:txBody>
      <dsp:txXfrm>
        <a:off x="3567942" y="1868263"/>
        <a:ext cx="2410835" cy="210922"/>
      </dsp:txXfrm>
    </dsp:sp>
    <dsp:sp modelId="{0C3683A7-41EC-4C9B-963C-F4002CF38A4D}">
      <dsp:nvSpPr>
        <dsp:cNvPr id="0" name=""/>
        <dsp:cNvSpPr/>
      </dsp:nvSpPr>
      <dsp:spPr>
        <a:xfrm>
          <a:off x="3573063" y="2204342"/>
          <a:ext cx="2423959" cy="36927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fi-FI" sz="1000" kern="1200" dirty="0"/>
            <a:t>Maksullinen palvelutoiminta, myytävät tuotteet ja palvelut</a:t>
          </a:r>
        </a:p>
      </dsp:txBody>
      <dsp:txXfrm>
        <a:off x="3583879" y="2215158"/>
        <a:ext cx="2402327" cy="347638"/>
      </dsp:txXfrm>
    </dsp:sp>
    <dsp:sp modelId="{D754EAF9-6CEC-4985-B9DE-4E3EDFB816B4}">
      <dsp:nvSpPr>
        <dsp:cNvPr id="0" name=""/>
        <dsp:cNvSpPr/>
      </dsp:nvSpPr>
      <dsp:spPr>
        <a:xfrm>
          <a:off x="3561355" y="2696636"/>
          <a:ext cx="2423959" cy="3248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fi-FI" sz="1000" kern="1200" dirty="0"/>
            <a:t>Tilauskoulutus ja koulutusvienti</a:t>
          </a:r>
        </a:p>
      </dsp:txBody>
      <dsp:txXfrm>
        <a:off x="3570871" y="2706152"/>
        <a:ext cx="2404927" cy="305854"/>
      </dsp:txXfrm>
    </dsp:sp>
    <dsp:sp modelId="{2E830F51-32EB-4DB0-9EF3-38E361636DFA}">
      <dsp:nvSpPr>
        <dsp:cNvPr id="0" name=""/>
        <dsp:cNvSpPr/>
      </dsp:nvSpPr>
      <dsp:spPr>
        <a:xfrm>
          <a:off x="6515556" y="0"/>
          <a:ext cx="3029949" cy="325156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i-FI" sz="1700" kern="1200" dirty="0"/>
            <a:t>Muu toiminta (</a:t>
          </a:r>
          <a:r>
            <a:rPr lang="fi-FI" sz="1700" kern="1200" dirty="0" err="1"/>
            <a:t>esim</a:t>
          </a:r>
          <a:r>
            <a:rPr lang="fi-FI" sz="1700" kern="1200" dirty="0"/>
            <a:t> liiketoiminta tai muun lain perusteella järjestetty toiminta)</a:t>
          </a:r>
        </a:p>
      </dsp:txBody>
      <dsp:txXfrm>
        <a:off x="6515556" y="0"/>
        <a:ext cx="3029949" cy="975470"/>
      </dsp:txXfrm>
    </dsp:sp>
    <dsp:sp modelId="{EDC8CDEA-8E05-48B2-9D25-9C7D22F33361}">
      <dsp:nvSpPr>
        <dsp:cNvPr id="0" name=""/>
        <dsp:cNvSpPr/>
      </dsp:nvSpPr>
      <dsp:spPr>
        <a:xfrm>
          <a:off x="6818551" y="976423"/>
          <a:ext cx="2423959" cy="98039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fi-FI" sz="1000" kern="1200" dirty="0"/>
            <a:t>Liiketoiminta tai muun lain </a:t>
          </a:r>
          <a:r>
            <a:rPr lang="fi-FI" sz="1000" kern="1200" dirty="0" err="1"/>
            <a:t>peusteella</a:t>
          </a:r>
          <a:r>
            <a:rPr lang="fi-FI" sz="1000" kern="1200" dirty="0"/>
            <a:t> järjestetty toiminta</a:t>
          </a:r>
        </a:p>
      </dsp:txBody>
      <dsp:txXfrm>
        <a:off x="6847266" y="1005138"/>
        <a:ext cx="2366529" cy="922962"/>
      </dsp:txXfrm>
    </dsp:sp>
    <dsp:sp modelId="{868E544D-2EBA-4F5B-9371-A3C31BFEA46A}">
      <dsp:nvSpPr>
        <dsp:cNvPr id="0" name=""/>
        <dsp:cNvSpPr/>
      </dsp:nvSpPr>
      <dsp:spPr>
        <a:xfrm>
          <a:off x="6818551" y="2107645"/>
          <a:ext cx="2423959" cy="98039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fi-FI" sz="1000" kern="1200"/>
            <a:t>Esim. kiinteistöjen vuokraus</a:t>
          </a:r>
        </a:p>
      </dsp:txBody>
      <dsp:txXfrm>
        <a:off x="6847266" y="2136360"/>
        <a:ext cx="2366529" cy="922962"/>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98056"/>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sz="quarter" idx="1"/>
          </p:nvPr>
        </p:nvSpPr>
        <p:spPr>
          <a:xfrm>
            <a:off x="3884613" y="0"/>
            <a:ext cx="2971800" cy="498056"/>
          </a:xfrm>
          <a:prstGeom prst="rect">
            <a:avLst/>
          </a:prstGeom>
        </p:spPr>
        <p:txBody>
          <a:bodyPr vert="horz" lIns="91440" tIns="45720" rIns="91440" bIns="45720" rtlCol="0"/>
          <a:lstStyle>
            <a:lvl1pPr algn="r">
              <a:defRPr sz="1200"/>
            </a:lvl1pPr>
          </a:lstStyle>
          <a:p>
            <a:fld id="{31147873-B102-4514-94B5-8ED60A2BCB51}" type="datetimeFigureOut">
              <a:rPr lang="fi-FI" smtClean="0"/>
              <a:t>22.3.2019</a:t>
            </a:fld>
            <a:endParaRPr lang="fi-FI"/>
          </a:p>
        </p:txBody>
      </p:sp>
      <p:sp>
        <p:nvSpPr>
          <p:cNvPr id="4" name="Alatunnisteen paikkamerkki 3"/>
          <p:cNvSpPr>
            <a:spLocks noGrp="1"/>
          </p:cNvSpPr>
          <p:nvPr>
            <p:ph type="ftr" sz="quarter" idx="2"/>
          </p:nvPr>
        </p:nvSpPr>
        <p:spPr>
          <a:xfrm>
            <a:off x="0" y="9428584"/>
            <a:ext cx="2971800" cy="498055"/>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p:cNvSpPr>
            <a:spLocks noGrp="1"/>
          </p:cNvSpPr>
          <p:nvPr>
            <p:ph type="sldNum" sz="quarter" idx="3"/>
          </p:nvPr>
        </p:nvSpPr>
        <p:spPr>
          <a:xfrm>
            <a:off x="3884613" y="9428584"/>
            <a:ext cx="2971800" cy="498055"/>
          </a:xfrm>
          <a:prstGeom prst="rect">
            <a:avLst/>
          </a:prstGeom>
        </p:spPr>
        <p:txBody>
          <a:bodyPr vert="horz" lIns="91440" tIns="45720" rIns="91440" bIns="45720" rtlCol="0" anchor="b"/>
          <a:lstStyle>
            <a:lvl1pPr algn="r">
              <a:defRPr sz="1200"/>
            </a:lvl1pPr>
          </a:lstStyle>
          <a:p>
            <a:fld id="{86B5F506-64A6-4FE0-831B-F6F4FBCF80DC}" type="slidenum">
              <a:rPr lang="fi-FI" smtClean="0"/>
              <a:t>‹#›</a:t>
            </a:fld>
            <a:endParaRPr lang="fi-FI"/>
          </a:p>
        </p:txBody>
      </p:sp>
    </p:spTree>
    <p:extLst>
      <p:ext uri="{BB962C8B-B14F-4D97-AF65-F5344CB8AC3E}">
        <p14:creationId xmlns:p14="http://schemas.microsoft.com/office/powerpoint/2010/main" val="5838693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98056"/>
          </a:xfrm>
          <a:prstGeom prst="rect">
            <a:avLst/>
          </a:prstGeom>
        </p:spPr>
        <p:txBody>
          <a:bodyPr vert="horz" lIns="91440" tIns="45720" rIns="91440" bIns="45720" rtlCol="0"/>
          <a:lstStyle>
            <a:lvl1pPr algn="l">
              <a:defRPr sz="1200"/>
            </a:lvl1pPr>
          </a:lstStyle>
          <a:p>
            <a:endParaRPr lang="en-GB"/>
          </a:p>
        </p:txBody>
      </p:sp>
      <p:sp>
        <p:nvSpPr>
          <p:cNvPr id="3" name="Päivämäärän paikkamerkki 2"/>
          <p:cNvSpPr>
            <a:spLocks noGrp="1"/>
          </p:cNvSpPr>
          <p:nvPr>
            <p:ph type="dt" idx="1"/>
          </p:nvPr>
        </p:nvSpPr>
        <p:spPr>
          <a:xfrm>
            <a:off x="3884613" y="0"/>
            <a:ext cx="2971800" cy="498056"/>
          </a:xfrm>
          <a:prstGeom prst="rect">
            <a:avLst/>
          </a:prstGeom>
        </p:spPr>
        <p:txBody>
          <a:bodyPr vert="horz" lIns="91440" tIns="45720" rIns="91440" bIns="45720" rtlCol="0"/>
          <a:lstStyle>
            <a:lvl1pPr algn="r">
              <a:defRPr sz="1200"/>
            </a:lvl1pPr>
          </a:lstStyle>
          <a:p>
            <a:fld id="{6D1287AB-2206-4F77-A423-85FD97404A4D}" type="datetimeFigureOut">
              <a:rPr lang="en-GB" smtClean="0"/>
              <a:t>22/03/2019</a:t>
            </a:fld>
            <a:endParaRPr lang="en-GB"/>
          </a:p>
        </p:txBody>
      </p:sp>
      <p:sp>
        <p:nvSpPr>
          <p:cNvPr id="4" name="Dian kuvan paikkamerkki 3"/>
          <p:cNvSpPr>
            <a:spLocks noGrp="1" noRot="1" noChangeAspect="1"/>
          </p:cNvSpPr>
          <p:nvPr>
            <p:ph type="sldImg" idx="2"/>
          </p:nvPr>
        </p:nvSpPr>
        <p:spPr>
          <a:xfrm>
            <a:off x="450850" y="1241425"/>
            <a:ext cx="5956300"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Huomautusten paikkamerkki 4"/>
          <p:cNvSpPr>
            <a:spLocks noGrp="1"/>
          </p:cNvSpPr>
          <p:nvPr>
            <p:ph type="body" sz="quarter" idx="3"/>
          </p:nvPr>
        </p:nvSpPr>
        <p:spPr>
          <a:xfrm>
            <a:off x="685801" y="4777194"/>
            <a:ext cx="5486400" cy="3908614"/>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6" name="Alatunnisteen paikkamerkki 5"/>
          <p:cNvSpPr>
            <a:spLocks noGrp="1"/>
          </p:cNvSpPr>
          <p:nvPr>
            <p:ph type="ftr" sz="quarter" idx="4"/>
          </p:nvPr>
        </p:nvSpPr>
        <p:spPr>
          <a:xfrm>
            <a:off x="0" y="9428584"/>
            <a:ext cx="2971800" cy="498055"/>
          </a:xfrm>
          <a:prstGeom prst="rect">
            <a:avLst/>
          </a:prstGeom>
        </p:spPr>
        <p:txBody>
          <a:bodyPr vert="horz" lIns="91440" tIns="45720" rIns="91440" bIns="45720" rtlCol="0" anchor="b"/>
          <a:lstStyle>
            <a:lvl1pPr algn="l">
              <a:defRPr sz="1200"/>
            </a:lvl1pPr>
          </a:lstStyle>
          <a:p>
            <a:endParaRPr lang="en-GB"/>
          </a:p>
        </p:txBody>
      </p:sp>
      <p:sp>
        <p:nvSpPr>
          <p:cNvPr id="7" name="Dian numeron paikkamerkki 6"/>
          <p:cNvSpPr>
            <a:spLocks noGrp="1"/>
          </p:cNvSpPr>
          <p:nvPr>
            <p:ph type="sldNum" sz="quarter" idx="5"/>
          </p:nvPr>
        </p:nvSpPr>
        <p:spPr>
          <a:xfrm>
            <a:off x="3884613" y="9428584"/>
            <a:ext cx="2971800" cy="498055"/>
          </a:xfrm>
          <a:prstGeom prst="rect">
            <a:avLst/>
          </a:prstGeom>
        </p:spPr>
        <p:txBody>
          <a:bodyPr vert="horz" lIns="91440" tIns="45720" rIns="91440" bIns="45720" rtlCol="0" anchor="b"/>
          <a:lstStyle>
            <a:lvl1pPr algn="r">
              <a:defRPr sz="1200"/>
            </a:lvl1pPr>
          </a:lstStyle>
          <a:p>
            <a:fld id="{69C4A3D8-BBC7-401E-A6FA-176965828335}" type="slidenum">
              <a:rPr lang="en-GB" smtClean="0"/>
              <a:t>‹#›</a:t>
            </a:fld>
            <a:endParaRPr lang="en-GB"/>
          </a:p>
        </p:txBody>
      </p:sp>
    </p:spTree>
    <p:extLst>
      <p:ext uri="{BB962C8B-B14F-4D97-AF65-F5344CB8AC3E}">
        <p14:creationId xmlns:p14="http://schemas.microsoft.com/office/powerpoint/2010/main" val="23016419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69C4A3D8-BBC7-401E-A6FA-176965828335}" type="slidenum">
              <a:rPr lang="en-GB" smtClean="0"/>
              <a:t>1</a:t>
            </a:fld>
            <a:endParaRPr lang="en-GB"/>
          </a:p>
        </p:txBody>
      </p:sp>
    </p:spTree>
    <p:extLst>
      <p:ext uri="{BB962C8B-B14F-4D97-AF65-F5344CB8AC3E}">
        <p14:creationId xmlns:p14="http://schemas.microsoft.com/office/powerpoint/2010/main" val="969696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3691AB-ED4A-4D87-B583-C599DFA73F5D}"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09968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3691AB-ED4A-4D87-B583-C599DFA73F5D}"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01423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3691AB-ED4A-4D87-B583-C599DFA73F5D}"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72235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3691AB-ED4A-4D87-B583-C599DFA73F5D}"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21500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3691AB-ED4A-4D87-B583-C599DFA73F5D}"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3819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3691AB-ED4A-4D87-B583-C599DFA73F5D}"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54799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69C4A3D8-BBC7-401E-A6FA-176965828335}" type="slidenum">
              <a:rPr lang="en-GB" smtClean="0"/>
              <a:t>26</a:t>
            </a:fld>
            <a:endParaRPr lang="en-GB"/>
          </a:p>
        </p:txBody>
      </p:sp>
    </p:spTree>
    <p:extLst>
      <p:ext uri="{BB962C8B-B14F-4D97-AF65-F5344CB8AC3E}">
        <p14:creationId xmlns:p14="http://schemas.microsoft.com/office/powerpoint/2010/main" val="11794376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A3D8-BBC7-401E-A6FA-17696582833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47867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A3D8-BBC7-401E-A6FA-17696582833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89076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A3D8-BBC7-401E-A6FA-17696582833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88745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A3D8-BBC7-401E-A6FA-17696582833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1155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69C4A3D8-BBC7-401E-A6FA-176965828335}" type="slidenum">
              <a:rPr lang="en-GB" smtClean="0"/>
              <a:t>36</a:t>
            </a:fld>
            <a:endParaRPr lang="en-GB"/>
          </a:p>
        </p:txBody>
      </p:sp>
    </p:spTree>
    <p:extLst>
      <p:ext uri="{BB962C8B-B14F-4D97-AF65-F5344CB8AC3E}">
        <p14:creationId xmlns:p14="http://schemas.microsoft.com/office/powerpoint/2010/main" val="407283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A3D8-BBC7-401E-A6FA-17696582833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71773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A3D8-BBC7-401E-A6FA-17696582833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77055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A3D8-BBC7-401E-A6FA-17696582833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3859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A3D8-BBC7-401E-A6FA-17696582833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81398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A3D8-BBC7-401E-A6FA-17696582833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25536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A3D8-BBC7-401E-A6FA-17696582833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4451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A3D8-BBC7-401E-A6FA-17696582833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72570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A3D8-BBC7-401E-A6FA-17696582833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98372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pic>
        <p:nvPicPr>
          <p:cNvPr id="9" name="Kuva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43304" y="0"/>
            <a:ext cx="4460951" cy="6858000"/>
          </a:xfrm>
          <a:prstGeom prst="rect">
            <a:avLst/>
          </a:prstGeom>
        </p:spPr>
      </p:pic>
      <p:sp>
        <p:nvSpPr>
          <p:cNvPr id="2" name="Otsikko 1"/>
          <p:cNvSpPr>
            <a:spLocks noGrp="1"/>
          </p:cNvSpPr>
          <p:nvPr>
            <p:ph type="ctrTitle"/>
          </p:nvPr>
        </p:nvSpPr>
        <p:spPr>
          <a:xfrm>
            <a:off x="788020" y="2221590"/>
            <a:ext cx="7149831" cy="2387600"/>
          </a:xfrm>
        </p:spPr>
        <p:txBody>
          <a:bodyPr anchor="ctr" anchorCtr="0">
            <a:noAutofit/>
          </a:bodyPr>
          <a:lstStyle>
            <a:lvl1pPr algn="l">
              <a:lnSpc>
                <a:spcPct val="90000"/>
              </a:lnSpc>
              <a:defRPr sz="5000"/>
            </a:lvl1pPr>
          </a:lstStyle>
          <a:p>
            <a:r>
              <a:rPr lang="fi-FI"/>
              <a:t>Muokkaa perustyyl. napsautt.</a:t>
            </a:r>
            <a:endParaRPr lang="en-GB" dirty="0"/>
          </a:p>
        </p:txBody>
      </p:sp>
      <p:sp>
        <p:nvSpPr>
          <p:cNvPr id="3" name="Alaotsikko 2"/>
          <p:cNvSpPr>
            <a:spLocks noGrp="1"/>
          </p:cNvSpPr>
          <p:nvPr>
            <p:ph type="subTitle" idx="1"/>
          </p:nvPr>
        </p:nvSpPr>
        <p:spPr>
          <a:xfrm>
            <a:off x="788020" y="4688863"/>
            <a:ext cx="7149831" cy="1629383"/>
          </a:xfrm>
        </p:spPr>
        <p:txBody>
          <a:bodyPr>
            <a:normAutofit/>
          </a:bodyPr>
          <a:lstStyle>
            <a:lvl1pPr marL="0" indent="0" algn="l">
              <a:spcBef>
                <a:spcPts val="0"/>
              </a:spcBef>
              <a:spcAft>
                <a:spcPts val="0"/>
              </a:spcAft>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GB" dirty="0"/>
          </a:p>
        </p:txBody>
      </p:sp>
      <p:pic>
        <p:nvPicPr>
          <p:cNvPr id="10" name="Kuva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2405" y="556002"/>
            <a:ext cx="2716907" cy="820371"/>
          </a:xfrm>
          <a:prstGeom prst="rect">
            <a:avLst/>
          </a:prstGeom>
        </p:spPr>
      </p:pic>
    </p:spTree>
    <p:extLst>
      <p:ext uri="{BB962C8B-B14F-4D97-AF65-F5344CB8AC3E}">
        <p14:creationId xmlns:p14="http://schemas.microsoft.com/office/powerpoint/2010/main" val="18514481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endParaRPr lang="en-GB"/>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4" name="Päivämäärän paikkamerkki 3"/>
          <p:cNvSpPr>
            <a:spLocks noGrp="1"/>
          </p:cNvSpPr>
          <p:nvPr>
            <p:ph type="dt" sz="half" idx="10"/>
          </p:nvPr>
        </p:nvSpPr>
        <p:spPr/>
        <p:txBody>
          <a:bodyPr/>
          <a:lstStyle/>
          <a:p>
            <a:endParaRPr lang="en-GB"/>
          </a:p>
        </p:txBody>
      </p:sp>
      <p:sp>
        <p:nvSpPr>
          <p:cNvPr id="5" name="Alatunnisteen paikkamerkki 4"/>
          <p:cNvSpPr>
            <a:spLocks noGrp="1"/>
          </p:cNvSpPr>
          <p:nvPr>
            <p:ph type="ftr" sz="quarter" idx="11"/>
          </p:nvPr>
        </p:nvSpPr>
        <p:spPr/>
        <p:txBody>
          <a:bodyPr/>
          <a:lstStyle/>
          <a:p>
            <a:endParaRPr lang="en-GB" dirty="0"/>
          </a:p>
        </p:txBody>
      </p:sp>
      <p:sp>
        <p:nvSpPr>
          <p:cNvPr id="6" name="Dian numeron paikkamerkki 5"/>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27790719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Otsikko ja sisältö kaari">
    <p:spTree>
      <p:nvGrpSpPr>
        <p:cNvPr id="1" name=""/>
        <p:cNvGrpSpPr/>
        <p:nvPr/>
      </p:nvGrpSpPr>
      <p:grpSpPr>
        <a:xfrm>
          <a:off x="0" y="0"/>
          <a:ext cx="0" cy="0"/>
          <a:chOff x="0" y="0"/>
          <a:chExt cx="0" cy="0"/>
        </a:xfrm>
      </p:grpSpPr>
      <p:pic>
        <p:nvPicPr>
          <p:cNvPr id="7" name="Kuva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93467" y="5972584"/>
            <a:ext cx="3695375" cy="883285"/>
          </a:xfrm>
          <a:prstGeom prst="rect">
            <a:avLst/>
          </a:prstGeom>
        </p:spPr>
      </p:pic>
      <p:sp>
        <p:nvSpPr>
          <p:cNvPr id="2" name="Otsikko 1"/>
          <p:cNvSpPr>
            <a:spLocks noGrp="1"/>
          </p:cNvSpPr>
          <p:nvPr>
            <p:ph type="title"/>
          </p:nvPr>
        </p:nvSpPr>
        <p:spPr/>
        <p:txBody>
          <a:bodyPr/>
          <a:lstStyle/>
          <a:p>
            <a:r>
              <a:rPr lang="fi-FI"/>
              <a:t>Muokkaa perustyyl. napsautt.</a:t>
            </a:r>
            <a:endParaRPr lang="en-GB"/>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4" name="Päivämäärän paikkamerkki 3"/>
          <p:cNvSpPr>
            <a:spLocks noGrp="1"/>
          </p:cNvSpPr>
          <p:nvPr>
            <p:ph type="dt" sz="half" idx="10"/>
          </p:nvPr>
        </p:nvSpPr>
        <p:spPr/>
        <p:txBody>
          <a:bodyPr/>
          <a:lstStyle/>
          <a:p>
            <a:endParaRPr lang="en-GB"/>
          </a:p>
        </p:txBody>
      </p:sp>
      <p:sp>
        <p:nvSpPr>
          <p:cNvPr id="5" name="Alatunnisteen paikkamerkki 4"/>
          <p:cNvSpPr>
            <a:spLocks noGrp="1"/>
          </p:cNvSpPr>
          <p:nvPr>
            <p:ph type="ftr" sz="quarter" idx="11"/>
          </p:nvPr>
        </p:nvSpPr>
        <p:spPr/>
        <p:txBody>
          <a:bodyPr/>
          <a:lstStyle/>
          <a:p>
            <a:endParaRPr lang="en-GB" dirty="0"/>
          </a:p>
        </p:txBody>
      </p:sp>
      <p:sp>
        <p:nvSpPr>
          <p:cNvPr id="6" name="Dian numeron paikkamerkki 5"/>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2262275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Numeroitu sisältö kaari">
    <p:spTree>
      <p:nvGrpSpPr>
        <p:cNvPr id="1" name=""/>
        <p:cNvGrpSpPr/>
        <p:nvPr/>
      </p:nvGrpSpPr>
      <p:grpSpPr>
        <a:xfrm>
          <a:off x="0" y="0"/>
          <a:ext cx="0" cy="0"/>
          <a:chOff x="0" y="0"/>
          <a:chExt cx="0" cy="0"/>
        </a:xfrm>
      </p:grpSpPr>
      <p:pic>
        <p:nvPicPr>
          <p:cNvPr id="8" name="Kuva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93467" y="5972584"/>
            <a:ext cx="3695375" cy="883285"/>
          </a:xfrm>
          <a:prstGeom prst="rect">
            <a:avLst/>
          </a:prstGeom>
        </p:spPr>
      </p:pic>
      <p:sp>
        <p:nvSpPr>
          <p:cNvPr id="2" name="Otsikko 1"/>
          <p:cNvSpPr>
            <a:spLocks noGrp="1"/>
          </p:cNvSpPr>
          <p:nvPr>
            <p:ph type="title"/>
          </p:nvPr>
        </p:nvSpPr>
        <p:spPr/>
        <p:txBody>
          <a:bodyPr/>
          <a:lstStyle/>
          <a:p>
            <a:r>
              <a:rPr lang="fi-FI"/>
              <a:t>Muokkaa perustyyl. napsautt.</a:t>
            </a:r>
            <a:endParaRPr lang="en-GB"/>
          </a:p>
        </p:txBody>
      </p:sp>
      <p:sp>
        <p:nvSpPr>
          <p:cNvPr id="3" name="Sisällön paikkamerkki 2"/>
          <p:cNvSpPr>
            <a:spLocks noGrp="1"/>
          </p:cNvSpPr>
          <p:nvPr>
            <p:ph idx="1"/>
          </p:nvPr>
        </p:nvSpPr>
        <p:spPr/>
        <p:txBody>
          <a:bodyPr/>
          <a:lstStyle>
            <a:lvl1pPr marL="355600" indent="-355600">
              <a:buFont typeface="+mj-lt"/>
              <a:buAutoNum type="arabicPeriod"/>
              <a:defRPr/>
            </a:lvl1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4" name="Päivämäärän paikkamerkki 3"/>
          <p:cNvSpPr>
            <a:spLocks noGrp="1"/>
          </p:cNvSpPr>
          <p:nvPr>
            <p:ph type="dt" sz="half" idx="10"/>
          </p:nvPr>
        </p:nvSpPr>
        <p:spPr/>
        <p:txBody>
          <a:bodyPr/>
          <a:lstStyle/>
          <a:p>
            <a:endParaRPr lang="en-GB"/>
          </a:p>
        </p:txBody>
      </p:sp>
      <p:sp>
        <p:nvSpPr>
          <p:cNvPr id="5" name="Alatunnisteen paikkamerkki 4"/>
          <p:cNvSpPr>
            <a:spLocks noGrp="1"/>
          </p:cNvSpPr>
          <p:nvPr>
            <p:ph type="ftr" sz="quarter" idx="11"/>
          </p:nvPr>
        </p:nvSpPr>
        <p:spPr/>
        <p:txBody>
          <a:bodyPr/>
          <a:lstStyle/>
          <a:p>
            <a:endParaRPr lang="en-GB"/>
          </a:p>
        </p:txBody>
      </p:sp>
      <p:sp>
        <p:nvSpPr>
          <p:cNvPr id="6" name="Dian numeron paikkamerkki 5"/>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2295108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Kaksi sisältöä kaari">
    <p:spTree>
      <p:nvGrpSpPr>
        <p:cNvPr id="1" name=""/>
        <p:cNvGrpSpPr/>
        <p:nvPr/>
      </p:nvGrpSpPr>
      <p:grpSpPr>
        <a:xfrm>
          <a:off x="0" y="0"/>
          <a:ext cx="0" cy="0"/>
          <a:chOff x="0" y="0"/>
          <a:chExt cx="0" cy="0"/>
        </a:xfrm>
      </p:grpSpPr>
      <p:pic>
        <p:nvPicPr>
          <p:cNvPr id="10" name="Kuva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93467" y="5972584"/>
            <a:ext cx="3695375" cy="883285"/>
          </a:xfrm>
          <a:prstGeom prst="rect">
            <a:avLst/>
          </a:prstGeom>
        </p:spPr>
      </p:pic>
      <p:sp>
        <p:nvSpPr>
          <p:cNvPr id="2" name="Otsikko 1"/>
          <p:cNvSpPr>
            <a:spLocks noGrp="1"/>
          </p:cNvSpPr>
          <p:nvPr>
            <p:ph type="title"/>
          </p:nvPr>
        </p:nvSpPr>
        <p:spPr/>
        <p:txBody>
          <a:bodyPr/>
          <a:lstStyle/>
          <a:p>
            <a:r>
              <a:rPr lang="fi-FI"/>
              <a:t>Muokkaa perustyyl. napsautt.</a:t>
            </a:r>
            <a:endParaRPr lang="en-GB"/>
          </a:p>
        </p:txBody>
      </p:sp>
      <p:sp>
        <p:nvSpPr>
          <p:cNvPr id="3" name="Sisällön paikkamerkki 2"/>
          <p:cNvSpPr>
            <a:spLocks noGrp="1"/>
          </p:cNvSpPr>
          <p:nvPr>
            <p:ph sz="half" idx="1"/>
          </p:nvPr>
        </p:nvSpPr>
        <p:spPr>
          <a:xfrm>
            <a:off x="788401" y="2304000"/>
            <a:ext cx="5320571" cy="3870000"/>
          </a:xfrm>
        </p:spPr>
        <p:txBody>
          <a:bodyPr/>
          <a:lstStyle>
            <a:lvl1pPr>
              <a:defRPr sz="2000"/>
            </a:lvl1pPr>
            <a:lvl2pPr>
              <a:defRPr sz="2000"/>
            </a:lvl2pPr>
            <a:lvl3pPr>
              <a:defRPr sz="1800"/>
            </a:lvl3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4" name="Sisällön paikkamerkki 3"/>
          <p:cNvSpPr>
            <a:spLocks noGrp="1"/>
          </p:cNvSpPr>
          <p:nvPr>
            <p:ph sz="half" idx="2"/>
          </p:nvPr>
        </p:nvSpPr>
        <p:spPr>
          <a:xfrm>
            <a:off x="6172287" y="2304000"/>
            <a:ext cx="5530175" cy="3870000"/>
          </a:xfrm>
        </p:spPr>
        <p:txBody>
          <a:bodyPr/>
          <a:lstStyle>
            <a:lvl1pPr>
              <a:defRPr sz="2000"/>
            </a:lvl1pPr>
            <a:lvl2pPr>
              <a:defRPr sz="2000"/>
            </a:lvl2pPr>
            <a:lvl3pPr>
              <a:defRPr sz="1800"/>
            </a:lvl3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endParaRPr lang="en-GB"/>
          </a:p>
        </p:txBody>
      </p:sp>
      <p:sp>
        <p:nvSpPr>
          <p:cNvPr id="6" name="Alatunnisteen paikkamerkki 5"/>
          <p:cNvSpPr>
            <a:spLocks noGrp="1"/>
          </p:cNvSpPr>
          <p:nvPr>
            <p:ph type="ftr" sz="quarter" idx="11"/>
          </p:nvPr>
        </p:nvSpPr>
        <p:spPr/>
        <p:txBody>
          <a:bodyPr/>
          <a:lstStyle/>
          <a:p>
            <a:endParaRPr lang="en-GB"/>
          </a:p>
        </p:txBody>
      </p:sp>
      <p:sp>
        <p:nvSpPr>
          <p:cNvPr id="7" name="Dian numeron paikkamerkki 6"/>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7050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eni kuva 1">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endParaRPr lang="en-GB"/>
          </a:p>
        </p:txBody>
      </p:sp>
      <p:sp>
        <p:nvSpPr>
          <p:cNvPr id="3" name="Sisällön paikkamerkki 2"/>
          <p:cNvSpPr>
            <a:spLocks noGrp="1"/>
          </p:cNvSpPr>
          <p:nvPr>
            <p:ph sz="half" idx="1"/>
          </p:nvPr>
        </p:nvSpPr>
        <p:spPr>
          <a:xfrm>
            <a:off x="788401" y="2304000"/>
            <a:ext cx="5320571" cy="3870000"/>
          </a:xfrm>
        </p:spPr>
        <p:txBody>
          <a:bodyPr/>
          <a:lstStyle>
            <a:lvl1pPr>
              <a:defRPr sz="2000"/>
            </a:lvl1pPr>
            <a:lvl2pPr>
              <a:defRPr sz="2000"/>
            </a:lvl2pPr>
            <a:lvl3pPr>
              <a:defRPr sz="1800"/>
            </a:lvl3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endParaRPr lang="en-GB"/>
          </a:p>
        </p:txBody>
      </p:sp>
      <p:sp>
        <p:nvSpPr>
          <p:cNvPr id="6" name="Alatunnisteen paikkamerkki 5"/>
          <p:cNvSpPr>
            <a:spLocks noGrp="1"/>
          </p:cNvSpPr>
          <p:nvPr>
            <p:ph type="ftr" sz="quarter" idx="11"/>
          </p:nvPr>
        </p:nvSpPr>
        <p:spPr/>
        <p:txBody>
          <a:bodyPr/>
          <a:lstStyle/>
          <a:p>
            <a:endParaRPr lang="en-GB"/>
          </a:p>
        </p:txBody>
      </p:sp>
      <p:sp>
        <p:nvSpPr>
          <p:cNvPr id="7" name="Dian numeron paikkamerkki 6"/>
          <p:cNvSpPr>
            <a:spLocks noGrp="1"/>
          </p:cNvSpPr>
          <p:nvPr>
            <p:ph type="sldNum" sz="quarter" idx="12"/>
          </p:nvPr>
        </p:nvSpPr>
        <p:spPr/>
        <p:txBody>
          <a:bodyPr/>
          <a:lstStyle/>
          <a:p>
            <a:fld id="{A6E131DE-DA31-4CDF-828A-8EB206A3CD12}" type="slidenum">
              <a:rPr lang="en-GB" smtClean="0"/>
              <a:t>‹#›</a:t>
            </a:fld>
            <a:endParaRPr lang="en-GB"/>
          </a:p>
        </p:txBody>
      </p:sp>
      <p:sp>
        <p:nvSpPr>
          <p:cNvPr id="10" name="Kuvan paikkamerkki 9"/>
          <p:cNvSpPr>
            <a:spLocks noGrp="1"/>
          </p:cNvSpPr>
          <p:nvPr>
            <p:ph type="pic" sz="quarter" idx="13"/>
          </p:nvPr>
        </p:nvSpPr>
        <p:spPr>
          <a:xfrm>
            <a:off x="6304047" y="2403475"/>
            <a:ext cx="5000625" cy="3443288"/>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1240300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eni kuva 2">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endParaRPr lang="en-GB"/>
          </a:p>
        </p:txBody>
      </p:sp>
      <p:sp>
        <p:nvSpPr>
          <p:cNvPr id="3" name="Sisällön paikkamerkki 2"/>
          <p:cNvSpPr>
            <a:spLocks noGrp="1"/>
          </p:cNvSpPr>
          <p:nvPr>
            <p:ph sz="half" idx="1"/>
          </p:nvPr>
        </p:nvSpPr>
        <p:spPr>
          <a:xfrm>
            <a:off x="788401" y="2304000"/>
            <a:ext cx="5320571" cy="3870000"/>
          </a:xfrm>
        </p:spPr>
        <p:txBody>
          <a:bodyPr/>
          <a:lstStyle>
            <a:lvl1pPr>
              <a:defRPr sz="2000"/>
            </a:lvl1pPr>
            <a:lvl2pPr>
              <a:defRPr sz="2000"/>
            </a:lvl2pPr>
            <a:lvl3pPr>
              <a:defRPr sz="1800"/>
            </a:lvl3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endParaRPr lang="en-GB"/>
          </a:p>
        </p:txBody>
      </p:sp>
      <p:sp>
        <p:nvSpPr>
          <p:cNvPr id="6" name="Alatunnisteen paikkamerkki 5"/>
          <p:cNvSpPr>
            <a:spLocks noGrp="1"/>
          </p:cNvSpPr>
          <p:nvPr>
            <p:ph type="ftr" sz="quarter" idx="11"/>
          </p:nvPr>
        </p:nvSpPr>
        <p:spPr/>
        <p:txBody>
          <a:bodyPr/>
          <a:lstStyle/>
          <a:p>
            <a:endParaRPr lang="en-GB"/>
          </a:p>
        </p:txBody>
      </p:sp>
      <p:sp>
        <p:nvSpPr>
          <p:cNvPr id="7" name="Dian numeron paikkamerkki 6"/>
          <p:cNvSpPr>
            <a:spLocks noGrp="1"/>
          </p:cNvSpPr>
          <p:nvPr>
            <p:ph type="sldNum" sz="quarter" idx="12"/>
          </p:nvPr>
        </p:nvSpPr>
        <p:spPr/>
        <p:txBody>
          <a:bodyPr/>
          <a:lstStyle/>
          <a:p>
            <a:fld id="{A6E131DE-DA31-4CDF-828A-8EB206A3CD12}" type="slidenum">
              <a:rPr lang="en-GB" smtClean="0"/>
              <a:t>‹#›</a:t>
            </a:fld>
            <a:endParaRPr lang="en-GB"/>
          </a:p>
        </p:txBody>
      </p:sp>
      <p:sp>
        <p:nvSpPr>
          <p:cNvPr id="10" name="Kuvan paikkamerkki 9"/>
          <p:cNvSpPr>
            <a:spLocks noGrp="1"/>
          </p:cNvSpPr>
          <p:nvPr>
            <p:ph type="pic" sz="quarter" idx="13"/>
          </p:nvPr>
        </p:nvSpPr>
        <p:spPr>
          <a:xfrm>
            <a:off x="6303964" y="2403475"/>
            <a:ext cx="5888037" cy="3443288"/>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4206033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eni kuva 3">
    <p:spTree>
      <p:nvGrpSpPr>
        <p:cNvPr id="1" name=""/>
        <p:cNvGrpSpPr/>
        <p:nvPr/>
      </p:nvGrpSpPr>
      <p:grpSpPr>
        <a:xfrm>
          <a:off x="0" y="0"/>
          <a:ext cx="0" cy="0"/>
          <a:chOff x="0" y="0"/>
          <a:chExt cx="0" cy="0"/>
        </a:xfrm>
      </p:grpSpPr>
      <p:sp>
        <p:nvSpPr>
          <p:cNvPr id="2" name="Otsikko 1"/>
          <p:cNvSpPr>
            <a:spLocks noGrp="1"/>
          </p:cNvSpPr>
          <p:nvPr>
            <p:ph type="title"/>
          </p:nvPr>
        </p:nvSpPr>
        <p:spPr>
          <a:xfrm>
            <a:off x="789561" y="822431"/>
            <a:ext cx="5319411" cy="1325563"/>
          </a:xfrm>
        </p:spPr>
        <p:txBody>
          <a:bodyPr/>
          <a:lstStyle/>
          <a:p>
            <a:r>
              <a:rPr lang="fi-FI"/>
              <a:t>Muokkaa perustyyl. napsautt.</a:t>
            </a:r>
            <a:endParaRPr lang="en-GB" dirty="0"/>
          </a:p>
        </p:txBody>
      </p:sp>
      <p:sp>
        <p:nvSpPr>
          <p:cNvPr id="3" name="Sisällön paikkamerkki 2"/>
          <p:cNvSpPr>
            <a:spLocks noGrp="1"/>
          </p:cNvSpPr>
          <p:nvPr>
            <p:ph sz="half" idx="1"/>
          </p:nvPr>
        </p:nvSpPr>
        <p:spPr>
          <a:xfrm>
            <a:off x="788401" y="2304000"/>
            <a:ext cx="5320571" cy="3870000"/>
          </a:xfrm>
        </p:spPr>
        <p:txBody>
          <a:bodyPr/>
          <a:lstStyle>
            <a:lvl1pPr>
              <a:defRPr sz="2000"/>
            </a:lvl1pPr>
            <a:lvl2pPr>
              <a:defRPr sz="2000"/>
            </a:lvl2pPr>
            <a:lvl3pPr>
              <a:defRPr sz="1800"/>
            </a:lvl3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endParaRPr lang="en-GB"/>
          </a:p>
        </p:txBody>
      </p:sp>
      <p:sp>
        <p:nvSpPr>
          <p:cNvPr id="6" name="Alatunnisteen paikkamerkki 5"/>
          <p:cNvSpPr>
            <a:spLocks noGrp="1"/>
          </p:cNvSpPr>
          <p:nvPr>
            <p:ph type="ftr" sz="quarter" idx="11"/>
          </p:nvPr>
        </p:nvSpPr>
        <p:spPr/>
        <p:txBody>
          <a:bodyPr/>
          <a:lstStyle/>
          <a:p>
            <a:endParaRPr lang="en-GB"/>
          </a:p>
        </p:txBody>
      </p:sp>
      <p:sp>
        <p:nvSpPr>
          <p:cNvPr id="7" name="Dian numeron paikkamerkki 6"/>
          <p:cNvSpPr>
            <a:spLocks noGrp="1"/>
          </p:cNvSpPr>
          <p:nvPr>
            <p:ph type="sldNum" sz="quarter" idx="12"/>
          </p:nvPr>
        </p:nvSpPr>
        <p:spPr/>
        <p:txBody>
          <a:bodyPr/>
          <a:lstStyle/>
          <a:p>
            <a:fld id="{A6E131DE-DA31-4CDF-828A-8EB206A3CD12}" type="slidenum">
              <a:rPr lang="en-GB" smtClean="0"/>
              <a:t>‹#›</a:t>
            </a:fld>
            <a:endParaRPr lang="en-GB"/>
          </a:p>
        </p:txBody>
      </p:sp>
      <p:sp>
        <p:nvSpPr>
          <p:cNvPr id="10" name="Kuvan paikkamerkki 9"/>
          <p:cNvSpPr>
            <a:spLocks noGrp="1"/>
          </p:cNvSpPr>
          <p:nvPr>
            <p:ph type="pic" sz="quarter" idx="13"/>
          </p:nvPr>
        </p:nvSpPr>
        <p:spPr>
          <a:xfrm>
            <a:off x="6304051" y="612775"/>
            <a:ext cx="5019031" cy="5233988"/>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3121706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so kuva">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endParaRPr lang="en-GB"/>
          </a:p>
        </p:txBody>
      </p:sp>
      <p:sp>
        <p:nvSpPr>
          <p:cNvPr id="3" name="Alatunnisteen paikkamerkki 2"/>
          <p:cNvSpPr>
            <a:spLocks noGrp="1"/>
          </p:cNvSpPr>
          <p:nvPr>
            <p:ph type="ftr" sz="quarter" idx="11"/>
          </p:nvPr>
        </p:nvSpPr>
        <p:spPr/>
        <p:txBody>
          <a:bodyPr/>
          <a:lstStyle/>
          <a:p>
            <a:endParaRPr lang="en-GB"/>
          </a:p>
        </p:txBody>
      </p:sp>
      <p:sp>
        <p:nvSpPr>
          <p:cNvPr id="4" name="Dian numeron paikkamerkki 3"/>
          <p:cNvSpPr>
            <a:spLocks noGrp="1"/>
          </p:cNvSpPr>
          <p:nvPr>
            <p:ph type="sldNum" sz="quarter" idx="12"/>
          </p:nvPr>
        </p:nvSpPr>
        <p:spPr/>
        <p:txBody>
          <a:bodyPr/>
          <a:lstStyle/>
          <a:p>
            <a:fld id="{A6E131DE-DA31-4CDF-828A-8EB206A3CD12}" type="slidenum">
              <a:rPr lang="en-GB" smtClean="0"/>
              <a:t>‹#›</a:t>
            </a:fld>
            <a:endParaRPr lang="en-GB"/>
          </a:p>
        </p:txBody>
      </p:sp>
      <p:sp>
        <p:nvSpPr>
          <p:cNvPr id="7" name="Kuvan paikkamerkki 6"/>
          <p:cNvSpPr>
            <a:spLocks noGrp="1"/>
          </p:cNvSpPr>
          <p:nvPr>
            <p:ph type="pic" sz="quarter" idx="13"/>
          </p:nvPr>
        </p:nvSpPr>
        <p:spPr>
          <a:xfrm>
            <a:off x="887255" y="612877"/>
            <a:ext cx="10435785" cy="5224463"/>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560004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6" name="Median paikkamerkki 5"/>
          <p:cNvSpPr>
            <a:spLocks noGrp="1"/>
          </p:cNvSpPr>
          <p:nvPr>
            <p:ph type="media" sz="quarter" idx="14"/>
          </p:nvPr>
        </p:nvSpPr>
        <p:spPr>
          <a:xfrm>
            <a:off x="887255" y="612877"/>
            <a:ext cx="10435785" cy="5224463"/>
          </a:xfrm>
          <a:solidFill>
            <a:schemeClr val="bg1">
              <a:lumMod val="85000"/>
            </a:schemeClr>
          </a:solidFill>
        </p:spPr>
        <p:txBody>
          <a:bodyPr/>
          <a:lstStyle>
            <a:lvl1pPr marL="0" indent="0">
              <a:buFontTx/>
              <a:buNone/>
              <a:defRPr/>
            </a:lvl1pPr>
          </a:lstStyle>
          <a:p>
            <a:r>
              <a:rPr lang="fi-FI"/>
              <a:t>Lisää medialeike napsauttamalla kuvaketta</a:t>
            </a:r>
          </a:p>
        </p:txBody>
      </p:sp>
      <p:sp>
        <p:nvSpPr>
          <p:cNvPr id="2" name="Päivämäärän paikkamerkki 1"/>
          <p:cNvSpPr>
            <a:spLocks noGrp="1"/>
          </p:cNvSpPr>
          <p:nvPr>
            <p:ph type="dt" sz="half" idx="10"/>
          </p:nvPr>
        </p:nvSpPr>
        <p:spPr/>
        <p:txBody>
          <a:bodyPr/>
          <a:lstStyle/>
          <a:p>
            <a:endParaRPr lang="en-GB"/>
          </a:p>
        </p:txBody>
      </p:sp>
      <p:sp>
        <p:nvSpPr>
          <p:cNvPr id="3" name="Alatunnisteen paikkamerkki 2"/>
          <p:cNvSpPr>
            <a:spLocks noGrp="1"/>
          </p:cNvSpPr>
          <p:nvPr>
            <p:ph type="ftr" sz="quarter" idx="11"/>
          </p:nvPr>
        </p:nvSpPr>
        <p:spPr/>
        <p:txBody>
          <a:bodyPr/>
          <a:lstStyle/>
          <a:p>
            <a:endParaRPr lang="en-GB"/>
          </a:p>
        </p:txBody>
      </p:sp>
      <p:sp>
        <p:nvSpPr>
          <p:cNvPr id="4" name="Dian numeron paikkamerkki 3"/>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22951752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Kaavi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endParaRPr lang="en-GB"/>
          </a:p>
        </p:txBody>
      </p:sp>
      <p:sp>
        <p:nvSpPr>
          <p:cNvPr id="3" name="Sisällön paikkamerkki 2"/>
          <p:cNvSpPr>
            <a:spLocks noGrp="1"/>
          </p:cNvSpPr>
          <p:nvPr>
            <p:ph sz="half" idx="1"/>
          </p:nvPr>
        </p:nvSpPr>
        <p:spPr>
          <a:xfrm>
            <a:off x="788401" y="2304000"/>
            <a:ext cx="3501499" cy="3870000"/>
          </a:xfrm>
        </p:spPr>
        <p:txBody>
          <a:bodyPr/>
          <a:lstStyle>
            <a:lvl1pPr>
              <a:defRPr sz="2000"/>
            </a:lvl1pPr>
            <a:lvl2pPr>
              <a:defRPr sz="2000"/>
            </a:lvl2pPr>
            <a:lvl3pPr>
              <a:defRPr sz="1800"/>
            </a:lvl3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endParaRPr lang="en-GB"/>
          </a:p>
        </p:txBody>
      </p:sp>
      <p:sp>
        <p:nvSpPr>
          <p:cNvPr id="6" name="Alatunnisteen paikkamerkki 5"/>
          <p:cNvSpPr>
            <a:spLocks noGrp="1"/>
          </p:cNvSpPr>
          <p:nvPr>
            <p:ph type="ftr" sz="quarter" idx="11"/>
          </p:nvPr>
        </p:nvSpPr>
        <p:spPr/>
        <p:txBody>
          <a:bodyPr/>
          <a:lstStyle/>
          <a:p>
            <a:endParaRPr lang="en-GB"/>
          </a:p>
        </p:txBody>
      </p:sp>
      <p:sp>
        <p:nvSpPr>
          <p:cNvPr id="7" name="Dian numeron paikkamerkki 6"/>
          <p:cNvSpPr>
            <a:spLocks noGrp="1"/>
          </p:cNvSpPr>
          <p:nvPr>
            <p:ph type="sldNum" sz="quarter" idx="12"/>
          </p:nvPr>
        </p:nvSpPr>
        <p:spPr/>
        <p:txBody>
          <a:bodyPr/>
          <a:lstStyle/>
          <a:p>
            <a:fld id="{A6E131DE-DA31-4CDF-828A-8EB206A3CD12}" type="slidenum">
              <a:rPr lang="en-GB" smtClean="0"/>
              <a:t>‹#›</a:t>
            </a:fld>
            <a:endParaRPr lang="en-GB"/>
          </a:p>
        </p:txBody>
      </p:sp>
      <p:sp>
        <p:nvSpPr>
          <p:cNvPr id="9" name="Kaavion paikkamerkki 8"/>
          <p:cNvSpPr>
            <a:spLocks noGrp="1"/>
          </p:cNvSpPr>
          <p:nvPr>
            <p:ph type="chart" sz="quarter" idx="13"/>
          </p:nvPr>
        </p:nvSpPr>
        <p:spPr>
          <a:xfrm>
            <a:off x="4435812" y="2303566"/>
            <a:ext cx="6937443" cy="3870325"/>
          </a:xfrm>
        </p:spPr>
        <p:txBody>
          <a:bodyPr/>
          <a:lstStyle>
            <a:lvl1pPr marL="0" indent="0">
              <a:buFontTx/>
              <a:buNone/>
              <a:defRPr sz="2000"/>
            </a:lvl1pPr>
          </a:lstStyle>
          <a:p>
            <a:r>
              <a:rPr lang="fi-FI"/>
              <a:t>Lisää kaavio napsauttamalla kuvaketta</a:t>
            </a:r>
          </a:p>
        </p:txBody>
      </p:sp>
    </p:spTree>
    <p:extLst>
      <p:ext uri="{BB962C8B-B14F-4D97-AF65-F5344CB8AC3E}">
        <p14:creationId xmlns:p14="http://schemas.microsoft.com/office/powerpoint/2010/main" val="38362762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endParaRPr lang="en-GB"/>
          </a:p>
        </p:txBody>
      </p:sp>
      <p:sp>
        <p:nvSpPr>
          <p:cNvPr id="3" name="Päivämäärän paikkamerkki 2"/>
          <p:cNvSpPr>
            <a:spLocks noGrp="1"/>
          </p:cNvSpPr>
          <p:nvPr>
            <p:ph type="dt" sz="half" idx="10"/>
          </p:nvPr>
        </p:nvSpPr>
        <p:spPr/>
        <p:txBody>
          <a:bodyPr/>
          <a:lstStyle/>
          <a:p>
            <a:endParaRPr lang="en-GB"/>
          </a:p>
        </p:txBody>
      </p:sp>
      <p:sp>
        <p:nvSpPr>
          <p:cNvPr id="4" name="Alatunnisteen paikkamerkki 3"/>
          <p:cNvSpPr>
            <a:spLocks noGrp="1"/>
          </p:cNvSpPr>
          <p:nvPr>
            <p:ph type="ftr" sz="quarter" idx="11"/>
          </p:nvPr>
        </p:nvSpPr>
        <p:spPr/>
        <p:txBody>
          <a:bodyPr/>
          <a:lstStyle/>
          <a:p>
            <a:endParaRPr lang="en-GB"/>
          </a:p>
        </p:txBody>
      </p:sp>
      <p:sp>
        <p:nvSpPr>
          <p:cNvPr id="5" name="Dian numeron paikkamerkki 4"/>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9926667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endParaRPr lang="en-GB"/>
          </a:p>
        </p:txBody>
      </p:sp>
      <p:sp>
        <p:nvSpPr>
          <p:cNvPr id="3" name="Alatunnisteen paikkamerkki 2"/>
          <p:cNvSpPr>
            <a:spLocks noGrp="1"/>
          </p:cNvSpPr>
          <p:nvPr>
            <p:ph type="ftr" sz="quarter" idx="11"/>
          </p:nvPr>
        </p:nvSpPr>
        <p:spPr/>
        <p:txBody>
          <a:bodyPr/>
          <a:lstStyle/>
          <a:p>
            <a:endParaRPr lang="en-GB"/>
          </a:p>
        </p:txBody>
      </p:sp>
      <p:sp>
        <p:nvSpPr>
          <p:cNvPr id="4" name="Dian numeron paikkamerkki 3"/>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19729988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Välisivu 1">
    <p:spTree>
      <p:nvGrpSpPr>
        <p:cNvPr id="1" name=""/>
        <p:cNvGrpSpPr/>
        <p:nvPr/>
      </p:nvGrpSpPr>
      <p:grpSpPr>
        <a:xfrm>
          <a:off x="0" y="0"/>
          <a:ext cx="0" cy="0"/>
          <a:chOff x="0" y="0"/>
          <a:chExt cx="0" cy="0"/>
        </a:xfrm>
      </p:grpSpPr>
      <p:pic>
        <p:nvPicPr>
          <p:cNvPr id="9" name="Kuva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07" y="1016"/>
            <a:ext cx="12188388" cy="6858000"/>
          </a:xfrm>
          <a:prstGeom prst="rect">
            <a:avLst/>
          </a:prstGeom>
        </p:spPr>
      </p:pic>
      <p:sp>
        <p:nvSpPr>
          <p:cNvPr id="2" name="Otsikko 1"/>
          <p:cNvSpPr>
            <a:spLocks noGrp="1"/>
          </p:cNvSpPr>
          <p:nvPr>
            <p:ph type="ctrTitle"/>
          </p:nvPr>
        </p:nvSpPr>
        <p:spPr>
          <a:xfrm>
            <a:off x="788008" y="1638033"/>
            <a:ext cx="8297695" cy="1416555"/>
          </a:xfrm>
        </p:spPr>
        <p:txBody>
          <a:bodyPr anchor="ctr" anchorCtr="0">
            <a:noAutofit/>
          </a:bodyPr>
          <a:lstStyle>
            <a:lvl1pPr algn="l">
              <a:lnSpc>
                <a:spcPct val="90000"/>
              </a:lnSpc>
              <a:defRPr sz="5000"/>
            </a:lvl1pPr>
          </a:lstStyle>
          <a:p>
            <a:r>
              <a:rPr lang="fi-FI"/>
              <a:t>Muokkaa perustyyl. napsautt.</a:t>
            </a:r>
            <a:endParaRPr lang="en-GB" dirty="0"/>
          </a:p>
        </p:txBody>
      </p:sp>
    </p:spTree>
    <p:extLst>
      <p:ext uri="{BB962C8B-B14F-4D97-AF65-F5344CB8AC3E}">
        <p14:creationId xmlns:p14="http://schemas.microsoft.com/office/powerpoint/2010/main" val="1553117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Välisivu 2">
    <p:spTree>
      <p:nvGrpSpPr>
        <p:cNvPr id="1" name=""/>
        <p:cNvGrpSpPr/>
        <p:nvPr/>
      </p:nvGrpSpPr>
      <p:grpSpPr>
        <a:xfrm>
          <a:off x="0" y="0"/>
          <a:ext cx="0" cy="0"/>
          <a:chOff x="0" y="0"/>
          <a:chExt cx="0" cy="0"/>
        </a:xfrm>
      </p:grpSpPr>
      <p:pic>
        <p:nvPicPr>
          <p:cNvPr id="4" name="Kuva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8876" y="0"/>
            <a:ext cx="5127249" cy="6858000"/>
          </a:xfrm>
          <a:prstGeom prst="rect">
            <a:avLst/>
          </a:prstGeom>
        </p:spPr>
      </p:pic>
      <p:sp>
        <p:nvSpPr>
          <p:cNvPr id="2" name="Otsikko 1"/>
          <p:cNvSpPr>
            <a:spLocks noGrp="1"/>
          </p:cNvSpPr>
          <p:nvPr>
            <p:ph type="ctrTitle"/>
          </p:nvPr>
        </p:nvSpPr>
        <p:spPr>
          <a:xfrm>
            <a:off x="788008" y="1638033"/>
            <a:ext cx="8297695" cy="1416555"/>
          </a:xfrm>
        </p:spPr>
        <p:txBody>
          <a:bodyPr anchor="ctr" anchorCtr="0">
            <a:noAutofit/>
          </a:bodyPr>
          <a:lstStyle>
            <a:lvl1pPr algn="l">
              <a:lnSpc>
                <a:spcPct val="90000"/>
              </a:lnSpc>
              <a:defRPr sz="5000"/>
            </a:lvl1pPr>
          </a:lstStyle>
          <a:p>
            <a:r>
              <a:rPr lang="fi-FI"/>
              <a:t>Muokkaa perustyyl. napsautt.</a:t>
            </a:r>
            <a:endParaRPr lang="en-GB" dirty="0"/>
          </a:p>
        </p:txBody>
      </p:sp>
    </p:spTree>
    <p:extLst>
      <p:ext uri="{BB962C8B-B14F-4D97-AF65-F5344CB8AC3E}">
        <p14:creationId xmlns:p14="http://schemas.microsoft.com/office/powerpoint/2010/main" val="3393000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Välisivu 3">
    <p:spTree>
      <p:nvGrpSpPr>
        <p:cNvPr id="1" name=""/>
        <p:cNvGrpSpPr/>
        <p:nvPr/>
      </p:nvGrpSpPr>
      <p:grpSpPr>
        <a:xfrm>
          <a:off x="0" y="0"/>
          <a:ext cx="0" cy="0"/>
          <a:chOff x="0" y="0"/>
          <a:chExt cx="0" cy="0"/>
        </a:xfrm>
      </p:grpSpPr>
      <p:pic>
        <p:nvPicPr>
          <p:cNvPr id="7" name="Kuva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 y="-3600"/>
            <a:ext cx="12188388" cy="6858000"/>
          </a:xfrm>
          <a:prstGeom prst="rect">
            <a:avLst/>
          </a:prstGeom>
        </p:spPr>
      </p:pic>
      <p:sp>
        <p:nvSpPr>
          <p:cNvPr id="2" name="Otsikko 1"/>
          <p:cNvSpPr>
            <a:spLocks noGrp="1"/>
          </p:cNvSpPr>
          <p:nvPr>
            <p:ph type="ctrTitle"/>
          </p:nvPr>
        </p:nvSpPr>
        <p:spPr>
          <a:xfrm>
            <a:off x="787947" y="1060315"/>
            <a:ext cx="6391073" cy="2286000"/>
          </a:xfrm>
        </p:spPr>
        <p:txBody>
          <a:bodyPr anchor="ctr" anchorCtr="0">
            <a:noAutofit/>
          </a:bodyPr>
          <a:lstStyle>
            <a:lvl1pPr algn="l">
              <a:lnSpc>
                <a:spcPct val="90000"/>
              </a:lnSpc>
              <a:defRPr sz="5000"/>
            </a:lvl1pPr>
          </a:lstStyle>
          <a:p>
            <a:r>
              <a:rPr lang="fi-FI"/>
              <a:t>Muokkaa perustyyl. napsautt.</a:t>
            </a:r>
            <a:endParaRPr lang="en-GB" dirty="0"/>
          </a:p>
        </p:txBody>
      </p:sp>
    </p:spTree>
    <p:extLst>
      <p:ext uri="{BB962C8B-B14F-4D97-AF65-F5344CB8AC3E}">
        <p14:creationId xmlns:p14="http://schemas.microsoft.com/office/powerpoint/2010/main" val="18232478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Lopetus">
    <p:spTree>
      <p:nvGrpSpPr>
        <p:cNvPr id="1" name=""/>
        <p:cNvGrpSpPr/>
        <p:nvPr/>
      </p:nvGrpSpPr>
      <p:grpSpPr>
        <a:xfrm>
          <a:off x="0" y="0"/>
          <a:ext cx="0" cy="0"/>
          <a:chOff x="0" y="0"/>
          <a:chExt cx="0" cy="0"/>
        </a:xfrm>
      </p:grpSpPr>
      <p:pic>
        <p:nvPicPr>
          <p:cNvPr id="9" name="Kuva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43304" y="0"/>
            <a:ext cx="4460951" cy="6858000"/>
          </a:xfrm>
          <a:prstGeom prst="rect">
            <a:avLst/>
          </a:prstGeom>
        </p:spPr>
      </p:pic>
      <p:pic>
        <p:nvPicPr>
          <p:cNvPr id="11" name="Kuva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2405" y="556002"/>
            <a:ext cx="2716907" cy="820371"/>
          </a:xfrm>
          <a:prstGeom prst="rect">
            <a:avLst/>
          </a:prstGeom>
        </p:spPr>
      </p:pic>
      <p:sp>
        <p:nvSpPr>
          <p:cNvPr id="2" name="Otsikko 1"/>
          <p:cNvSpPr>
            <a:spLocks noGrp="1"/>
          </p:cNvSpPr>
          <p:nvPr>
            <p:ph type="ctrTitle"/>
          </p:nvPr>
        </p:nvSpPr>
        <p:spPr>
          <a:xfrm>
            <a:off x="787940" y="2853888"/>
            <a:ext cx="8239328" cy="930172"/>
          </a:xfrm>
        </p:spPr>
        <p:txBody>
          <a:bodyPr anchor="b" anchorCtr="0">
            <a:noAutofit/>
          </a:bodyPr>
          <a:lstStyle>
            <a:lvl1pPr algn="l">
              <a:lnSpc>
                <a:spcPct val="90000"/>
              </a:lnSpc>
              <a:defRPr sz="5000"/>
            </a:lvl1pPr>
          </a:lstStyle>
          <a:p>
            <a:r>
              <a:rPr lang="fi-FI"/>
              <a:t>Muokkaa perustyyl. napsautt.</a:t>
            </a:r>
            <a:endParaRPr lang="en-GB" dirty="0"/>
          </a:p>
        </p:txBody>
      </p:sp>
      <p:sp>
        <p:nvSpPr>
          <p:cNvPr id="3" name="Alaotsikko 2"/>
          <p:cNvSpPr>
            <a:spLocks noGrp="1"/>
          </p:cNvSpPr>
          <p:nvPr>
            <p:ph type="subTitle" idx="1"/>
          </p:nvPr>
        </p:nvSpPr>
        <p:spPr>
          <a:xfrm>
            <a:off x="787940" y="4027354"/>
            <a:ext cx="8239328" cy="2290863"/>
          </a:xfrm>
        </p:spPr>
        <p:txBody>
          <a:bodyPr>
            <a:normAutofit/>
          </a:bodyPr>
          <a:lstStyle>
            <a:lvl1pPr marL="0" indent="0" algn="l">
              <a:spcBef>
                <a:spcPts val="0"/>
              </a:spcBef>
              <a:spcAft>
                <a:spcPts val="0"/>
              </a:spcAft>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GB" dirty="0"/>
          </a:p>
        </p:txBody>
      </p:sp>
    </p:spTree>
    <p:extLst>
      <p:ext uri="{BB962C8B-B14F-4D97-AF65-F5344CB8AC3E}">
        <p14:creationId xmlns:p14="http://schemas.microsoft.com/office/powerpoint/2010/main" val="3979754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94401" y="917580"/>
            <a:ext cx="10668075" cy="725470"/>
          </a:xfrm>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1094400" y="1860544"/>
            <a:ext cx="5334037" cy="639762"/>
          </a:xfrm>
        </p:spPr>
        <p:txBody>
          <a:bodyPr anchor="b"/>
          <a:lstStyle>
            <a:lvl1pPr marL="0" indent="0">
              <a:buNone/>
              <a:defRPr sz="2200" b="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94400" y="2500412"/>
            <a:ext cx="5334037" cy="362585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77007" y="1860544"/>
            <a:ext cx="5238788" cy="639762"/>
          </a:xfrm>
        </p:spPr>
        <p:txBody>
          <a:bodyPr anchor="b"/>
          <a:lstStyle>
            <a:lvl1pPr marL="0" indent="0">
              <a:buNone/>
              <a:defRPr sz="2000" b="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477097" y="2500412"/>
            <a:ext cx="5238785" cy="362585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4DD3EC32-DFD9-45E9-9693-A4AAAA424D87}" type="slidenum">
              <a:rPr lang="en-US"/>
              <a:pPr>
                <a:defRPr/>
              </a:pPr>
              <a:t>‹#›</a:t>
            </a:fld>
            <a:endParaRPr lang="en-US" dirty="0"/>
          </a:p>
        </p:txBody>
      </p:sp>
    </p:spTree>
    <p:extLst>
      <p:ext uri="{BB962C8B-B14F-4D97-AF65-F5344CB8AC3E}">
        <p14:creationId xmlns:p14="http://schemas.microsoft.com/office/powerpoint/2010/main" val="947914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04976" y="2143117"/>
            <a:ext cx="10229887" cy="962012"/>
          </a:xfrm>
        </p:spPr>
        <p:txBody>
          <a:bodyPr/>
          <a:lstStyle/>
          <a:p>
            <a:r>
              <a:rPr lang="en-US" dirty="0"/>
              <a:t>Click to edit Master title style</a:t>
            </a:r>
          </a:p>
        </p:txBody>
      </p:sp>
      <p:sp>
        <p:nvSpPr>
          <p:cNvPr id="7" name="Content Placeholder 6"/>
          <p:cNvSpPr>
            <a:spLocks noGrp="1"/>
          </p:cNvSpPr>
          <p:nvPr>
            <p:ph sz="quarter" idx="13"/>
          </p:nvPr>
        </p:nvSpPr>
        <p:spPr>
          <a:xfrm>
            <a:off x="1094468" y="3214686"/>
            <a:ext cx="10191751" cy="278608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4"/>
          </p:nvPr>
        </p:nvSpPr>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5"/>
          </p:nvPr>
        </p:nvSpPr>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6"/>
          </p:nvPr>
        </p:nvSpPr>
        <p:spPr/>
        <p:txBody>
          <a:bodyPr/>
          <a:lstStyle>
            <a:lvl1pPr>
              <a:defRPr/>
            </a:lvl1pPr>
          </a:lstStyle>
          <a:p>
            <a:pPr>
              <a:defRPr/>
            </a:pPr>
            <a:fld id="{374756D7-0890-4D39-BDF4-A01F2D25080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4866077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Pieni kuva 1">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endParaRPr lang="en-GB"/>
          </a:p>
        </p:txBody>
      </p:sp>
      <p:sp>
        <p:nvSpPr>
          <p:cNvPr id="3" name="Sisällön paikkamerkki 2"/>
          <p:cNvSpPr>
            <a:spLocks noGrp="1"/>
          </p:cNvSpPr>
          <p:nvPr>
            <p:ph sz="half" idx="1"/>
          </p:nvPr>
        </p:nvSpPr>
        <p:spPr>
          <a:xfrm>
            <a:off x="788401" y="2304000"/>
            <a:ext cx="5320571" cy="3870000"/>
          </a:xfrm>
        </p:spPr>
        <p:txBody>
          <a:bodyPr/>
          <a:lstStyle>
            <a:lvl1pPr>
              <a:defRPr sz="2000"/>
            </a:lvl1pPr>
            <a:lvl2pPr>
              <a:defRPr sz="2000"/>
            </a:lvl2pPr>
            <a:lvl3pPr>
              <a:defRPr sz="1800"/>
            </a:lvl3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endParaRPr lang="en-GB">
              <a:solidFill>
                <a:srgbClr val="0041DC"/>
              </a:solidFill>
            </a:endParaRPr>
          </a:p>
        </p:txBody>
      </p:sp>
      <p:sp>
        <p:nvSpPr>
          <p:cNvPr id="6" name="Alatunnisteen paikkamerkki 5"/>
          <p:cNvSpPr>
            <a:spLocks noGrp="1"/>
          </p:cNvSpPr>
          <p:nvPr>
            <p:ph type="ftr" sz="quarter" idx="11"/>
          </p:nvPr>
        </p:nvSpPr>
        <p:spPr/>
        <p:txBody>
          <a:bodyPr/>
          <a:lstStyle/>
          <a:p>
            <a:endParaRPr lang="en-GB">
              <a:solidFill>
                <a:srgbClr val="0041DC"/>
              </a:solidFill>
            </a:endParaRPr>
          </a:p>
        </p:txBody>
      </p:sp>
      <p:sp>
        <p:nvSpPr>
          <p:cNvPr id="7" name="Dian numeron paikkamerkki 6"/>
          <p:cNvSpPr>
            <a:spLocks noGrp="1"/>
          </p:cNvSpPr>
          <p:nvPr>
            <p:ph type="sldNum" sz="quarter" idx="12"/>
          </p:nvPr>
        </p:nvSpPr>
        <p:spPr/>
        <p:txBody>
          <a:bodyPr/>
          <a:lstStyle/>
          <a:p>
            <a:fld id="{A6E131DE-DA31-4CDF-828A-8EB206A3CD12}" type="slidenum">
              <a:rPr lang="en-GB" smtClean="0">
                <a:solidFill>
                  <a:srgbClr val="0041DC"/>
                </a:solidFill>
              </a:rPr>
              <a:pPr/>
              <a:t>‹#›</a:t>
            </a:fld>
            <a:endParaRPr lang="en-GB">
              <a:solidFill>
                <a:srgbClr val="0041DC"/>
              </a:solidFill>
            </a:endParaRPr>
          </a:p>
        </p:txBody>
      </p:sp>
      <p:sp>
        <p:nvSpPr>
          <p:cNvPr id="10" name="Kuvan paikkamerkki 9"/>
          <p:cNvSpPr>
            <a:spLocks noGrp="1"/>
          </p:cNvSpPr>
          <p:nvPr>
            <p:ph type="pic" sz="quarter" idx="13"/>
          </p:nvPr>
        </p:nvSpPr>
        <p:spPr>
          <a:xfrm>
            <a:off x="6304047" y="2403475"/>
            <a:ext cx="5000625" cy="3443288"/>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34425360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Pieni kuva 2">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endParaRPr lang="en-GB"/>
          </a:p>
        </p:txBody>
      </p:sp>
      <p:sp>
        <p:nvSpPr>
          <p:cNvPr id="3" name="Sisällön paikkamerkki 2"/>
          <p:cNvSpPr>
            <a:spLocks noGrp="1"/>
          </p:cNvSpPr>
          <p:nvPr>
            <p:ph sz="half" idx="1"/>
          </p:nvPr>
        </p:nvSpPr>
        <p:spPr>
          <a:xfrm>
            <a:off x="788401" y="2304000"/>
            <a:ext cx="5320571" cy="3870000"/>
          </a:xfrm>
        </p:spPr>
        <p:txBody>
          <a:bodyPr/>
          <a:lstStyle>
            <a:lvl1pPr>
              <a:defRPr sz="2000"/>
            </a:lvl1pPr>
            <a:lvl2pPr>
              <a:defRPr sz="2000"/>
            </a:lvl2pPr>
            <a:lvl3pPr>
              <a:defRPr sz="1800"/>
            </a:lvl3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endParaRPr lang="en-GB">
              <a:solidFill>
                <a:srgbClr val="0041DC"/>
              </a:solidFill>
            </a:endParaRPr>
          </a:p>
        </p:txBody>
      </p:sp>
      <p:sp>
        <p:nvSpPr>
          <p:cNvPr id="6" name="Alatunnisteen paikkamerkki 5"/>
          <p:cNvSpPr>
            <a:spLocks noGrp="1"/>
          </p:cNvSpPr>
          <p:nvPr>
            <p:ph type="ftr" sz="quarter" idx="11"/>
          </p:nvPr>
        </p:nvSpPr>
        <p:spPr/>
        <p:txBody>
          <a:bodyPr/>
          <a:lstStyle/>
          <a:p>
            <a:endParaRPr lang="en-GB">
              <a:solidFill>
                <a:srgbClr val="0041DC"/>
              </a:solidFill>
            </a:endParaRPr>
          </a:p>
        </p:txBody>
      </p:sp>
      <p:sp>
        <p:nvSpPr>
          <p:cNvPr id="7" name="Dian numeron paikkamerkki 6"/>
          <p:cNvSpPr>
            <a:spLocks noGrp="1"/>
          </p:cNvSpPr>
          <p:nvPr>
            <p:ph type="sldNum" sz="quarter" idx="12"/>
          </p:nvPr>
        </p:nvSpPr>
        <p:spPr/>
        <p:txBody>
          <a:bodyPr/>
          <a:lstStyle/>
          <a:p>
            <a:fld id="{A6E131DE-DA31-4CDF-828A-8EB206A3CD12}" type="slidenum">
              <a:rPr lang="en-GB" smtClean="0">
                <a:solidFill>
                  <a:srgbClr val="0041DC"/>
                </a:solidFill>
              </a:rPr>
              <a:pPr/>
              <a:t>‹#›</a:t>
            </a:fld>
            <a:endParaRPr lang="en-GB">
              <a:solidFill>
                <a:srgbClr val="0041DC"/>
              </a:solidFill>
            </a:endParaRPr>
          </a:p>
        </p:txBody>
      </p:sp>
      <p:sp>
        <p:nvSpPr>
          <p:cNvPr id="10" name="Kuvan paikkamerkki 9"/>
          <p:cNvSpPr>
            <a:spLocks noGrp="1"/>
          </p:cNvSpPr>
          <p:nvPr>
            <p:ph type="pic" sz="quarter" idx="13"/>
          </p:nvPr>
        </p:nvSpPr>
        <p:spPr>
          <a:xfrm>
            <a:off x="6303964" y="2403475"/>
            <a:ext cx="5888037" cy="3443288"/>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1718911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Pieni kuva 3">
    <p:spTree>
      <p:nvGrpSpPr>
        <p:cNvPr id="1" name=""/>
        <p:cNvGrpSpPr/>
        <p:nvPr/>
      </p:nvGrpSpPr>
      <p:grpSpPr>
        <a:xfrm>
          <a:off x="0" y="0"/>
          <a:ext cx="0" cy="0"/>
          <a:chOff x="0" y="0"/>
          <a:chExt cx="0" cy="0"/>
        </a:xfrm>
      </p:grpSpPr>
      <p:sp>
        <p:nvSpPr>
          <p:cNvPr id="2" name="Otsikko 1"/>
          <p:cNvSpPr>
            <a:spLocks noGrp="1"/>
          </p:cNvSpPr>
          <p:nvPr>
            <p:ph type="title"/>
          </p:nvPr>
        </p:nvSpPr>
        <p:spPr>
          <a:xfrm>
            <a:off x="789561" y="822426"/>
            <a:ext cx="5319411" cy="1325563"/>
          </a:xfrm>
        </p:spPr>
        <p:txBody>
          <a:bodyPr/>
          <a:lstStyle/>
          <a:p>
            <a:r>
              <a:rPr lang="fi-FI"/>
              <a:t>Muokkaa perustyyl. napsautt.</a:t>
            </a:r>
            <a:endParaRPr lang="en-GB" dirty="0"/>
          </a:p>
        </p:txBody>
      </p:sp>
      <p:sp>
        <p:nvSpPr>
          <p:cNvPr id="3" name="Sisällön paikkamerkki 2"/>
          <p:cNvSpPr>
            <a:spLocks noGrp="1"/>
          </p:cNvSpPr>
          <p:nvPr>
            <p:ph sz="half" idx="1"/>
          </p:nvPr>
        </p:nvSpPr>
        <p:spPr>
          <a:xfrm>
            <a:off x="788401" y="2304000"/>
            <a:ext cx="5320571" cy="3870000"/>
          </a:xfrm>
        </p:spPr>
        <p:txBody>
          <a:bodyPr/>
          <a:lstStyle>
            <a:lvl1pPr>
              <a:defRPr sz="2000"/>
            </a:lvl1pPr>
            <a:lvl2pPr>
              <a:defRPr sz="2000"/>
            </a:lvl2pPr>
            <a:lvl3pPr>
              <a:defRPr sz="1800"/>
            </a:lvl3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endParaRPr lang="en-GB">
              <a:solidFill>
                <a:srgbClr val="0041DC"/>
              </a:solidFill>
            </a:endParaRPr>
          </a:p>
        </p:txBody>
      </p:sp>
      <p:sp>
        <p:nvSpPr>
          <p:cNvPr id="6" name="Alatunnisteen paikkamerkki 5"/>
          <p:cNvSpPr>
            <a:spLocks noGrp="1"/>
          </p:cNvSpPr>
          <p:nvPr>
            <p:ph type="ftr" sz="quarter" idx="11"/>
          </p:nvPr>
        </p:nvSpPr>
        <p:spPr/>
        <p:txBody>
          <a:bodyPr/>
          <a:lstStyle/>
          <a:p>
            <a:endParaRPr lang="en-GB">
              <a:solidFill>
                <a:srgbClr val="0041DC"/>
              </a:solidFill>
            </a:endParaRPr>
          </a:p>
        </p:txBody>
      </p:sp>
      <p:sp>
        <p:nvSpPr>
          <p:cNvPr id="7" name="Dian numeron paikkamerkki 6"/>
          <p:cNvSpPr>
            <a:spLocks noGrp="1"/>
          </p:cNvSpPr>
          <p:nvPr>
            <p:ph type="sldNum" sz="quarter" idx="12"/>
          </p:nvPr>
        </p:nvSpPr>
        <p:spPr/>
        <p:txBody>
          <a:bodyPr/>
          <a:lstStyle/>
          <a:p>
            <a:fld id="{A6E131DE-DA31-4CDF-828A-8EB206A3CD12}" type="slidenum">
              <a:rPr lang="en-GB" smtClean="0">
                <a:solidFill>
                  <a:srgbClr val="0041DC"/>
                </a:solidFill>
              </a:rPr>
              <a:pPr/>
              <a:t>‹#›</a:t>
            </a:fld>
            <a:endParaRPr lang="en-GB">
              <a:solidFill>
                <a:srgbClr val="0041DC"/>
              </a:solidFill>
            </a:endParaRPr>
          </a:p>
        </p:txBody>
      </p:sp>
      <p:sp>
        <p:nvSpPr>
          <p:cNvPr id="10" name="Kuvan paikkamerkki 9"/>
          <p:cNvSpPr>
            <a:spLocks noGrp="1"/>
          </p:cNvSpPr>
          <p:nvPr>
            <p:ph type="pic" sz="quarter" idx="13"/>
          </p:nvPr>
        </p:nvSpPr>
        <p:spPr>
          <a:xfrm>
            <a:off x="6304028" y="612775"/>
            <a:ext cx="5019031" cy="5233988"/>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18641815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Iso kuva">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endParaRPr lang="en-GB">
              <a:solidFill>
                <a:srgbClr val="0041DC"/>
              </a:solidFill>
            </a:endParaRPr>
          </a:p>
        </p:txBody>
      </p:sp>
      <p:sp>
        <p:nvSpPr>
          <p:cNvPr id="3" name="Alatunnisteen paikkamerkki 2"/>
          <p:cNvSpPr>
            <a:spLocks noGrp="1"/>
          </p:cNvSpPr>
          <p:nvPr>
            <p:ph type="ftr" sz="quarter" idx="11"/>
          </p:nvPr>
        </p:nvSpPr>
        <p:spPr/>
        <p:txBody>
          <a:bodyPr/>
          <a:lstStyle/>
          <a:p>
            <a:endParaRPr lang="en-GB">
              <a:solidFill>
                <a:srgbClr val="0041DC"/>
              </a:solidFill>
            </a:endParaRPr>
          </a:p>
        </p:txBody>
      </p:sp>
      <p:sp>
        <p:nvSpPr>
          <p:cNvPr id="4" name="Dian numeron paikkamerkki 3"/>
          <p:cNvSpPr>
            <a:spLocks noGrp="1"/>
          </p:cNvSpPr>
          <p:nvPr>
            <p:ph type="sldNum" sz="quarter" idx="12"/>
          </p:nvPr>
        </p:nvSpPr>
        <p:spPr/>
        <p:txBody>
          <a:bodyPr/>
          <a:lstStyle/>
          <a:p>
            <a:fld id="{A6E131DE-DA31-4CDF-828A-8EB206A3CD12}" type="slidenum">
              <a:rPr lang="en-GB" smtClean="0">
                <a:solidFill>
                  <a:srgbClr val="0041DC"/>
                </a:solidFill>
              </a:rPr>
              <a:pPr/>
              <a:t>‹#›</a:t>
            </a:fld>
            <a:endParaRPr lang="en-GB">
              <a:solidFill>
                <a:srgbClr val="0041DC"/>
              </a:solidFill>
            </a:endParaRPr>
          </a:p>
        </p:txBody>
      </p:sp>
      <p:sp>
        <p:nvSpPr>
          <p:cNvPr id="7" name="Kuvan paikkamerkki 6"/>
          <p:cNvSpPr>
            <a:spLocks noGrp="1"/>
          </p:cNvSpPr>
          <p:nvPr>
            <p:ph type="pic" sz="quarter" idx="13"/>
          </p:nvPr>
        </p:nvSpPr>
        <p:spPr>
          <a:xfrm>
            <a:off x="887255" y="612872"/>
            <a:ext cx="10435785" cy="5224463"/>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26272882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Video">
    <p:spTree>
      <p:nvGrpSpPr>
        <p:cNvPr id="1" name=""/>
        <p:cNvGrpSpPr/>
        <p:nvPr/>
      </p:nvGrpSpPr>
      <p:grpSpPr>
        <a:xfrm>
          <a:off x="0" y="0"/>
          <a:ext cx="0" cy="0"/>
          <a:chOff x="0" y="0"/>
          <a:chExt cx="0" cy="0"/>
        </a:xfrm>
      </p:grpSpPr>
      <p:sp>
        <p:nvSpPr>
          <p:cNvPr id="6" name="Median paikkamerkki 5"/>
          <p:cNvSpPr>
            <a:spLocks noGrp="1"/>
          </p:cNvSpPr>
          <p:nvPr>
            <p:ph type="media" sz="quarter" idx="14"/>
          </p:nvPr>
        </p:nvSpPr>
        <p:spPr>
          <a:xfrm>
            <a:off x="887255" y="612872"/>
            <a:ext cx="10435785" cy="5224463"/>
          </a:xfrm>
          <a:solidFill>
            <a:schemeClr val="bg1">
              <a:lumMod val="85000"/>
            </a:schemeClr>
          </a:solidFill>
        </p:spPr>
        <p:txBody>
          <a:bodyPr/>
          <a:lstStyle>
            <a:lvl1pPr marL="0" indent="0">
              <a:buFontTx/>
              <a:buNone/>
              <a:defRPr/>
            </a:lvl1pPr>
          </a:lstStyle>
          <a:p>
            <a:r>
              <a:rPr lang="fi-FI"/>
              <a:t>Lisää medialeike napsauttamalla kuvaketta</a:t>
            </a:r>
          </a:p>
        </p:txBody>
      </p:sp>
      <p:sp>
        <p:nvSpPr>
          <p:cNvPr id="2" name="Päivämäärän paikkamerkki 1"/>
          <p:cNvSpPr>
            <a:spLocks noGrp="1"/>
          </p:cNvSpPr>
          <p:nvPr>
            <p:ph type="dt" sz="half" idx="10"/>
          </p:nvPr>
        </p:nvSpPr>
        <p:spPr/>
        <p:txBody>
          <a:bodyPr/>
          <a:lstStyle/>
          <a:p>
            <a:endParaRPr lang="en-GB">
              <a:solidFill>
                <a:srgbClr val="0041DC"/>
              </a:solidFill>
            </a:endParaRPr>
          </a:p>
        </p:txBody>
      </p:sp>
      <p:sp>
        <p:nvSpPr>
          <p:cNvPr id="3" name="Alatunnisteen paikkamerkki 2"/>
          <p:cNvSpPr>
            <a:spLocks noGrp="1"/>
          </p:cNvSpPr>
          <p:nvPr>
            <p:ph type="ftr" sz="quarter" idx="11"/>
          </p:nvPr>
        </p:nvSpPr>
        <p:spPr/>
        <p:txBody>
          <a:bodyPr/>
          <a:lstStyle/>
          <a:p>
            <a:endParaRPr lang="en-GB">
              <a:solidFill>
                <a:srgbClr val="0041DC"/>
              </a:solidFill>
            </a:endParaRPr>
          </a:p>
        </p:txBody>
      </p:sp>
      <p:sp>
        <p:nvSpPr>
          <p:cNvPr id="4" name="Dian numeron paikkamerkki 3"/>
          <p:cNvSpPr>
            <a:spLocks noGrp="1"/>
          </p:cNvSpPr>
          <p:nvPr>
            <p:ph type="sldNum" sz="quarter" idx="12"/>
          </p:nvPr>
        </p:nvSpPr>
        <p:spPr/>
        <p:txBody>
          <a:bodyPr/>
          <a:lstStyle/>
          <a:p>
            <a:fld id="{A6E131DE-DA31-4CDF-828A-8EB206A3CD12}" type="slidenum">
              <a:rPr lang="en-GB" smtClean="0">
                <a:solidFill>
                  <a:srgbClr val="0041DC"/>
                </a:solidFill>
              </a:rPr>
              <a:pPr/>
              <a:t>‹#›</a:t>
            </a:fld>
            <a:endParaRPr lang="en-GB">
              <a:solidFill>
                <a:srgbClr val="0041DC"/>
              </a:solidFill>
            </a:endParaRPr>
          </a:p>
        </p:txBody>
      </p:sp>
    </p:spTree>
    <p:extLst>
      <p:ext uri="{BB962C8B-B14F-4D97-AF65-F5344CB8AC3E}">
        <p14:creationId xmlns:p14="http://schemas.microsoft.com/office/powerpoint/2010/main" val="27097359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Kaavi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endParaRPr lang="en-GB"/>
          </a:p>
        </p:txBody>
      </p:sp>
      <p:sp>
        <p:nvSpPr>
          <p:cNvPr id="3" name="Sisällön paikkamerkki 2"/>
          <p:cNvSpPr>
            <a:spLocks noGrp="1"/>
          </p:cNvSpPr>
          <p:nvPr>
            <p:ph sz="half" idx="1"/>
          </p:nvPr>
        </p:nvSpPr>
        <p:spPr>
          <a:xfrm>
            <a:off x="788401" y="2304000"/>
            <a:ext cx="3501499" cy="3870000"/>
          </a:xfrm>
        </p:spPr>
        <p:txBody>
          <a:bodyPr/>
          <a:lstStyle>
            <a:lvl1pPr>
              <a:defRPr sz="2000"/>
            </a:lvl1pPr>
            <a:lvl2pPr>
              <a:defRPr sz="2000"/>
            </a:lvl2pPr>
            <a:lvl3pPr>
              <a:defRPr sz="1800"/>
            </a:lvl3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endParaRPr lang="en-GB">
              <a:solidFill>
                <a:srgbClr val="0041DC"/>
              </a:solidFill>
            </a:endParaRPr>
          </a:p>
        </p:txBody>
      </p:sp>
      <p:sp>
        <p:nvSpPr>
          <p:cNvPr id="6" name="Alatunnisteen paikkamerkki 5"/>
          <p:cNvSpPr>
            <a:spLocks noGrp="1"/>
          </p:cNvSpPr>
          <p:nvPr>
            <p:ph type="ftr" sz="quarter" idx="11"/>
          </p:nvPr>
        </p:nvSpPr>
        <p:spPr/>
        <p:txBody>
          <a:bodyPr/>
          <a:lstStyle/>
          <a:p>
            <a:endParaRPr lang="en-GB">
              <a:solidFill>
                <a:srgbClr val="0041DC"/>
              </a:solidFill>
            </a:endParaRPr>
          </a:p>
        </p:txBody>
      </p:sp>
      <p:sp>
        <p:nvSpPr>
          <p:cNvPr id="7" name="Dian numeron paikkamerkki 6"/>
          <p:cNvSpPr>
            <a:spLocks noGrp="1"/>
          </p:cNvSpPr>
          <p:nvPr>
            <p:ph type="sldNum" sz="quarter" idx="12"/>
          </p:nvPr>
        </p:nvSpPr>
        <p:spPr/>
        <p:txBody>
          <a:bodyPr/>
          <a:lstStyle/>
          <a:p>
            <a:fld id="{A6E131DE-DA31-4CDF-828A-8EB206A3CD12}" type="slidenum">
              <a:rPr lang="en-GB" smtClean="0">
                <a:solidFill>
                  <a:srgbClr val="0041DC"/>
                </a:solidFill>
              </a:rPr>
              <a:pPr/>
              <a:t>‹#›</a:t>
            </a:fld>
            <a:endParaRPr lang="en-GB">
              <a:solidFill>
                <a:srgbClr val="0041DC"/>
              </a:solidFill>
            </a:endParaRPr>
          </a:p>
        </p:txBody>
      </p:sp>
      <p:sp>
        <p:nvSpPr>
          <p:cNvPr id="9" name="Kaavion paikkamerkki 8"/>
          <p:cNvSpPr>
            <a:spLocks noGrp="1"/>
          </p:cNvSpPr>
          <p:nvPr>
            <p:ph type="chart" sz="quarter" idx="13"/>
          </p:nvPr>
        </p:nvSpPr>
        <p:spPr>
          <a:xfrm>
            <a:off x="4435812" y="2303566"/>
            <a:ext cx="6937443" cy="3870325"/>
          </a:xfrm>
        </p:spPr>
        <p:txBody>
          <a:bodyPr/>
          <a:lstStyle>
            <a:lvl1pPr marL="0" indent="0">
              <a:buFontTx/>
              <a:buNone/>
              <a:defRPr sz="2000"/>
            </a:lvl1pPr>
          </a:lstStyle>
          <a:p>
            <a:r>
              <a:rPr lang="fi-FI"/>
              <a:t>Lisää kaavio napsauttamalla kuvaketta</a:t>
            </a:r>
          </a:p>
        </p:txBody>
      </p:sp>
    </p:spTree>
    <p:extLst>
      <p:ext uri="{BB962C8B-B14F-4D97-AF65-F5344CB8AC3E}">
        <p14:creationId xmlns:p14="http://schemas.microsoft.com/office/powerpoint/2010/main" val="23687701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pic>
        <p:nvPicPr>
          <p:cNvPr id="9" name="Kuva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43285" y="0"/>
            <a:ext cx="4460951" cy="6858000"/>
          </a:xfrm>
          <a:prstGeom prst="rect">
            <a:avLst/>
          </a:prstGeom>
        </p:spPr>
      </p:pic>
      <p:sp>
        <p:nvSpPr>
          <p:cNvPr id="2" name="Otsikko 1"/>
          <p:cNvSpPr>
            <a:spLocks noGrp="1"/>
          </p:cNvSpPr>
          <p:nvPr>
            <p:ph type="ctrTitle"/>
          </p:nvPr>
        </p:nvSpPr>
        <p:spPr>
          <a:xfrm>
            <a:off x="787992" y="2221590"/>
            <a:ext cx="7149831" cy="2387600"/>
          </a:xfrm>
        </p:spPr>
        <p:txBody>
          <a:bodyPr anchor="ctr" anchorCtr="0">
            <a:noAutofit/>
          </a:bodyPr>
          <a:lstStyle>
            <a:lvl1pPr algn="l">
              <a:lnSpc>
                <a:spcPct val="90000"/>
              </a:lnSpc>
              <a:defRPr sz="5000"/>
            </a:lvl1pPr>
          </a:lstStyle>
          <a:p>
            <a:r>
              <a:rPr lang="fi-FI"/>
              <a:t>Muokkaa perustyyl. napsautt.</a:t>
            </a:r>
            <a:endParaRPr lang="en-GB" dirty="0"/>
          </a:p>
        </p:txBody>
      </p:sp>
      <p:sp>
        <p:nvSpPr>
          <p:cNvPr id="3" name="Alaotsikko 2"/>
          <p:cNvSpPr>
            <a:spLocks noGrp="1"/>
          </p:cNvSpPr>
          <p:nvPr>
            <p:ph type="subTitle" idx="1"/>
          </p:nvPr>
        </p:nvSpPr>
        <p:spPr>
          <a:xfrm>
            <a:off x="787992" y="4688833"/>
            <a:ext cx="7149831" cy="1629383"/>
          </a:xfrm>
        </p:spPr>
        <p:txBody>
          <a:bodyPr>
            <a:normAutofit/>
          </a:bodyPr>
          <a:lstStyle>
            <a:lvl1pPr marL="0" indent="0" algn="l">
              <a:spcBef>
                <a:spcPts val="0"/>
              </a:spcBef>
              <a:spcAft>
                <a:spcPts val="0"/>
              </a:spcAft>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GB" dirty="0"/>
          </a:p>
        </p:txBody>
      </p:sp>
      <p:pic>
        <p:nvPicPr>
          <p:cNvPr id="10" name="Kuva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2405" y="556002"/>
            <a:ext cx="2716907" cy="820371"/>
          </a:xfrm>
          <a:prstGeom prst="rect">
            <a:avLst/>
          </a:prstGeom>
        </p:spPr>
      </p:pic>
    </p:spTree>
    <p:extLst>
      <p:ext uri="{BB962C8B-B14F-4D97-AF65-F5344CB8AC3E}">
        <p14:creationId xmlns:p14="http://schemas.microsoft.com/office/powerpoint/2010/main" val="32537117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endParaRPr lang="en-GB"/>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4" name="Päivämäärän paikkamerkki 3"/>
          <p:cNvSpPr>
            <a:spLocks noGrp="1"/>
          </p:cNvSpPr>
          <p:nvPr>
            <p:ph type="dt" sz="half" idx="10"/>
          </p:nvPr>
        </p:nvSpPr>
        <p:spPr/>
        <p:txBody>
          <a:bodyPr/>
          <a:lstStyle/>
          <a:p>
            <a:endParaRPr lang="en-GB">
              <a:solidFill>
                <a:srgbClr val="0041DC"/>
              </a:solidFill>
            </a:endParaRPr>
          </a:p>
        </p:txBody>
      </p:sp>
      <p:sp>
        <p:nvSpPr>
          <p:cNvPr id="5" name="Alatunnisteen paikkamerkki 4"/>
          <p:cNvSpPr>
            <a:spLocks noGrp="1"/>
          </p:cNvSpPr>
          <p:nvPr>
            <p:ph type="ftr" sz="quarter" idx="11"/>
          </p:nvPr>
        </p:nvSpPr>
        <p:spPr/>
        <p:txBody>
          <a:bodyPr/>
          <a:lstStyle/>
          <a:p>
            <a:endParaRPr lang="en-GB" dirty="0">
              <a:solidFill>
                <a:srgbClr val="0041DC"/>
              </a:solidFill>
            </a:endParaRPr>
          </a:p>
        </p:txBody>
      </p:sp>
      <p:sp>
        <p:nvSpPr>
          <p:cNvPr id="6" name="Dian numeron paikkamerkki 5"/>
          <p:cNvSpPr>
            <a:spLocks noGrp="1"/>
          </p:cNvSpPr>
          <p:nvPr>
            <p:ph type="sldNum" sz="quarter" idx="12"/>
          </p:nvPr>
        </p:nvSpPr>
        <p:spPr/>
        <p:txBody>
          <a:bodyPr/>
          <a:lstStyle/>
          <a:p>
            <a:fld id="{A6E131DE-DA31-4CDF-828A-8EB206A3CD12}" type="slidenum">
              <a:rPr lang="en-GB" smtClean="0">
                <a:solidFill>
                  <a:srgbClr val="0041DC"/>
                </a:solidFill>
              </a:rPr>
              <a:pPr/>
              <a:t>‹#›</a:t>
            </a:fld>
            <a:endParaRPr lang="en-GB">
              <a:solidFill>
                <a:srgbClr val="0041DC"/>
              </a:solidFill>
            </a:endParaRPr>
          </a:p>
        </p:txBody>
      </p:sp>
    </p:spTree>
    <p:extLst>
      <p:ext uri="{BB962C8B-B14F-4D97-AF65-F5344CB8AC3E}">
        <p14:creationId xmlns:p14="http://schemas.microsoft.com/office/powerpoint/2010/main" val="10608350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Otsikko ja sisältö kaari">
    <p:spTree>
      <p:nvGrpSpPr>
        <p:cNvPr id="1" name=""/>
        <p:cNvGrpSpPr/>
        <p:nvPr/>
      </p:nvGrpSpPr>
      <p:grpSpPr>
        <a:xfrm>
          <a:off x="0" y="0"/>
          <a:ext cx="0" cy="0"/>
          <a:chOff x="0" y="0"/>
          <a:chExt cx="0" cy="0"/>
        </a:xfrm>
      </p:grpSpPr>
      <p:pic>
        <p:nvPicPr>
          <p:cNvPr id="7" name="Kuva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93447" y="5972554"/>
            <a:ext cx="3695375" cy="883285"/>
          </a:xfrm>
          <a:prstGeom prst="rect">
            <a:avLst/>
          </a:prstGeom>
        </p:spPr>
      </p:pic>
      <p:sp>
        <p:nvSpPr>
          <p:cNvPr id="2" name="Otsikko 1"/>
          <p:cNvSpPr>
            <a:spLocks noGrp="1"/>
          </p:cNvSpPr>
          <p:nvPr>
            <p:ph type="title"/>
          </p:nvPr>
        </p:nvSpPr>
        <p:spPr/>
        <p:txBody>
          <a:bodyPr/>
          <a:lstStyle/>
          <a:p>
            <a:r>
              <a:rPr lang="fi-FI"/>
              <a:t>Muokkaa perustyyl. napsautt.</a:t>
            </a:r>
            <a:endParaRPr lang="en-GB"/>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4" name="Päivämäärän paikkamerkki 3"/>
          <p:cNvSpPr>
            <a:spLocks noGrp="1"/>
          </p:cNvSpPr>
          <p:nvPr>
            <p:ph type="dt" sz="half" idx="10"/>
          </p:nvPr>
        </p:nvSpPr>
        <p:spPr/>
        <p:txBody>
          <a:bodyPr/>
          <a:lstStyle/>
          <a:p>
            <a:endParaRPr lang="en-GB">
              <a:solidFill>
                <a:srgbClr val="0041DC"/>
              </a:solidFill>
            </a:endParaRPr>
          </a:p>
        </p:txBody>
      </p:sp>
      <p:sp>
        <p:nvSpPr>
          <p:cNvPr id="5" name="Alatunnisteen paikkamerkki 4"/>
          <p:cNvSpPr>
            <a:spLocks noGrp="1"/>
          </p:cNvSpPr>
          <p:nvPr>
            <p:ph type="ftr" sz="quarter" idx="11"/>
          </p:nvPr>
        </p:nvSpPr>
        <p:spPr/>
        <p:txBody>
          <a:bodyPr/>
          <a:lstStyle/>
          <a:p>
            <a:endParaRPr lang="en-GB" dirty="0">
              <a:solidFill>
                <a:srgbClr val="0041DC"/>
              </a:solidFill>
            </a:endParaRPr>
          </a:p>
        </p:txBody>
      </p:sp>
      <p:sp>
        <p:nvSpPr>
          <p:cNvPr id="6" name="Dian numeron paikkamerkki 5"/>
          <p:cNvSpPr>
            <a:spLocks noGrp="1"/>
          </p:cNvSpPr>
          <p:nvPr>
            <p:ph type="sldNum" sz="quarter" idx="12"/>
          </p:nvPr>
        </p:nvSpPr>
        <p:spPr/>
        <p:txBody>
          <a:bodyPr/>
          <a:lstStyle/>
          <a:p>
            <a:fld id="{A6E131DE-DA31-4CDF-828A-8EB206A3CD12}" type="slidenum">
              <a:rPr lang="en-GB" smtClean="0">
                <a:solidFill>
                  <a:srgbClr val="0041DC"/>
                </a:solidFill>
              </a:rPr>
              <a:pPr/>
              <a:t>‹#›</a:t>
            </a:fld>
            <a:endParaRPr lang="en-GB">
              <a:solidFill>
                <a:srgbClr val="0041DC"/>
              </a:solidFill>
            </a:endParaRPr>
          </a:p>
        </p:txBody>
      </p:sp>
    </p:spTree>
    <p:extLst>
      <p:ext uri="{BB962C8B-B14F-4D97-AF65-F5344CB8AC3E}">
        <p14:creationId xmlns:p14="http://schemas.microsoft.com/office/powerpoint/2010/main" val="9873483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Numeroitu sisältö kaari">
    <p:spTree>
      <p:nvGrpSpPr>
        <p:cNvPr id="1" name=""/>
        <p:cNvGrpSpPr/>
        <p:nvPr/>
      </p:nvGrpSpPr>
      <p:grpSpPr>
        <a:xfrm>
          <a:off x="0" y="0"/>
          <a:ext cx="0" cy="0"/>
          <a:chOff x="0" y="0"/>
          <a:chExt cx="0" cy="0"/>
        </a:xfrm>
      </p:grpSpPr>
      <p:pic>
        <p:nvPicPr>
          <p:cNvPr id="8" name="Kuva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93447" y="5972554"/>
            <a:ext cx="3695375" cy="883285"/>
          </a:xfrm>
          <a:prstGeom prst="rect">
            <a:avLst/>
          </a:prstGeom>
        </p:spPr>
      </p:pic>
      <p:sp>
        <p:nvSpPr>
          <p:cNvPr id="2" name="Otsikko 1"/>
          <p:cNvSpPr>
            <a:spLocks noGrp="1"/>
          </p:cNvSpPr>
          <p:nvPr>
            <p:ph type="title"/>
          </p:nvPr>
        </p:nvSpPr>
        <p:spPr/>
        <p:txBody>
          <a:bodyPr/>
          <a:lstStyle/>
          <a:p>
            <a:r>
              <a:rPr lang="fi-FI"/>
              <a:t>Muokkaa perustyyl. napsautt.</a:t>
            </a:r>
            <a:endParaRPr lang="en-GB"/>
          </a:p>
        </p:txBody>
      </p:sp>
      <p:sp>
        <p:nvSpPr>
          <p:cNvPr id="3" name="Sisällön paikkamerkki 2"/>
          <p:cNvSpPr>
            <a:spLocks noGrp="1"/>
          </p:cNvSpPr>
          <p:nvPr>
            <p:ph idx="1"/>
          </p:nvPr>
        </p:nvSpPr>
        <p:spPr/>
        <p:txBody>
          <a:bodyPr/>
          <a:lstStyle>
            <a:lvl1pPr marL="355600" indent="-355600">
              <a:buFont typeface="+mj-lt"/>
              <a:buAutoNum type="arabicPeriod"/>
              <a:defRPr/>
            </a:lvl1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4" name="Päivämäärän paikkamerkki 3"/>
          <p:cNvSpPr>
            <a:spLocks noGrp="1"/>
          </p:cNvSpPr>
          <p:nvPr>
            <p:ph type="dt" sz="half" idx="10"/>
          </p:nvPr>
        </p:nvSpPr>
        <p:spPr/>
        <p:txBody>
          <a:bodyPr/>
          <a:lstStyle/>
          <a:p>
            <a:endParaRPr lang="en-GB">
              <a:solidFill>
                <a:srgbClr val="0041DC"/>
              </a:solidFill>
            </a:endParaRPr>
          </a:p>
        </p:txBody>
      </p:sp>
      <p:sp>
        <p:nvSpPr>
          <p:cNvPr id="5" name="Alatunnisteen paikkamerkki 4"/>
          <p:cNvSpPr>
            <a:spLocks noGrp="1"/>
          </p:cNvSpPr>
          <p:nvPr>
            <p:ph type="ftr" sz="quarter" idx="11"/>
          </p:nvPr>
        </p:nvSpPr>
        <p:spPr/>
        <p:txBody>
          <a:bodyPr/>
          <a:lstStyle/>
          <a:p>
            <a:endParaRPr lang="en-GB">
              <a:solidFill>
                <a:srgbClr val="0041DC"/>
              </a:solidFill>
            </a:endParaRPr>
          </a:p>
        </p:txBody>
      </p:sp>
      <p:sp>
        <p:nvSpPr>
          <p:cNvPr id="6" name="Dian numeron paikkamerkki 5"/>
          <p:cNvSpPr>
            <a:spLocks noGrp="1"/>
          </p:cNvSpPr>
          <p:nvPr>
            <p:ph type="sldNum" sz="quarter" idx="12"/>
          </p:nvPr>
        </p:nvSpPr>
        <p:spPr/>
        <p:txBody>
          <a:bodyPr/>
          <a:lstStyle/>
          <a:p>
            <a:fld id="{A6E131DE-DA31-4CDF-828A-8EB206A3CD12}" type="slidenum">
              <a:rPr lang="en-GB" smtClean="0">
                <a:solidFill>
                  <a:srgbClr val="0041DC"/>
                </a:solidFill>
              </a:rPr>
              <a:pPr/>
              <a:t>‹#›</a:t>
            </a:fld>
            <a:endParaRPr lang="en-GB">
              <a:solidFill>
                <a:srgbClr val="0041DC"/>
              </a:solidFill>
            </a:endParaRPr>
          </a:p>
        </p:txBody>
      </p:sp>
    </p:spTree>
    <p:extLst>
      <p:ext uri="{BB962C8B-B14F-4D97-AF65-F5344CB8AC3E}">
        <p14:creationId xmlns:p14="http://schemas.microsoft.com/office/powerpoint/2010/main" val="42887045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Kaksi sisältöä kaari">
    <p:spTree>
      <p:nvGrpSpPr>
        <p:cNvPr id="1" name=""/>
        <p:cNvGrpSpPr/>
        <p:nvPr/>
      </p:nvGrpSpPr>
      <p:grpSpPr>
        <a:xfrm>
          <a:off x="0" y="0"/>
          <a:ext cx="0" cy="0"/>
          <a:chOff x="0" y="0"/>
          <a:chExt cx="0" cy="0"/>
        </a:xfrm>
      </p:grpSpPr>
      <p:pic>
        <p:nvPicPr>
          <p:cNvPr id="10" name="Kuva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93447" y="5972554"/>
            <a:ext cx="3695375" cy="883285"/>
          </a:xfrm>
          <a:prstGeom prst="rect">
            <a:avLst/>
          </a:prstGeom>
        </p:spPr>
      </p:pic>
      <p:sp>
        <p:nvSpPr>
          <p:cNvPr id="2" name="Otsikko 1"/>
          <p:cNvSpPr>
            <a:spLocks noGrp="1"/>
          </p:cNvSpPr>
          <p:nvPr>
            <p:ph type="title"/>
          </p:nvPr>
        </p:nvSpPr>
        <p:spPr/>
        <p:txBody>
          <a:bodyPr/>
          <a:lstStyle/>
          <a:p>
            <a:r>
              <a:rPr lang="fi-FI"/>
              <a:t>Muokkaa perustyyl. napsautt.</a:t>
            </a:r>
            <a:endParaRPr lang="en-GB"/>
          </a:p>
        </p:txBody>
      </p:sp>
      <p:sp>
        <p:nvSpPr>
          <p:cNvPr id="3" name="Sisällön paikkamerkki 2"/>
          <p:cNvSpPr>
            <a:spLocks noGrp="1"/>
          </p:cNvSpPr>
          <p:nvPr>
            <p:ph sz="half" idx="1"/>
          </p:nvPr>
        </p:nvSpPr>
        <p:spPr>
          <a:xfrm>
            <a:off x="788401" y="2304000"/>
            <a:ext cx="5320571" cy="3870000"/>
          </a:xfrm>
        </p:spPr>
        <p:txBody>
          <a:bodyPr/>
          <a:lstStyle>
            <a:lvl1pPr>
              <a:defRPr sz="2000"/>
            </a:lvl1pPr>
            <a:lvl2pPr>
              <a:defRPr sz="2000"/>
            </a:lvl2pPr>
            <a:lvl3pPr>
              <a:defRPr sz="1800"/>
            </a:lvl3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4" name="Sisällön paikkamerkki 3"/>
          <p:cNvSpPr>
            <a:spLocks noGrp="1"/>
          </p:cNvSpPr>
          <p:nvPr>
            <p:ph sz="half" idx="2"/>
          </p:nvPr>
        </p:nvSpPr>
        <p:spPr>
          <a:xfrm>
            <a:off x="6172267" y="2304000"/>
            <a:ext cx="5530175" cy="3870000"/>
          </a:xfrm>
        </p:spPr>
        <p:txBody>
          <a:bodyPr/>
          <a:lstStyle>
            <a:lvl1pPr>
              <a:defRPr sz="2000"/>
            </a:lvl1pPr>
            <a:lvl2pPr>
              <a:defRPr sz="2000"/>
            </a:lvl2pPr>
            <a:lvl3pPr>
              <a:defRPr sz="1800"/>
            </a:lvl3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endParaRPr lang="en-GB">
              <a:solidFill>
                <a:srgbClr val="0041DC"/>
              </a:solidFill>
            </a:endParaRPr>
          </a:p>
        </p:txBody>
      </p:sp>
      <p:sp>
        <p:nvSpPr>
          <p:cNvPr id="6" name="Alatunnisteen paikkamerkki 5"/>
          <p:cNvSpPr>
            <a:spLocks noGrp="1"/>
          </p:cNvSpPr>
          <p:nvPr>
            <p:ph type="ftr" sz="quarter" idx="11"/>
          </p:nvPr>
        </p:nvSpPr>
        <p:spPr/>
        <p:txBody>
          <a:bodyPr/>
          <a:lstStyle/>
          <a:p>
            <a:endParaRPr lang="en-GB">
              <a:solidFill>
                <a:srgbClr val="0041DC"/>
              </a:solidFill>
            </a:endParaRPr>
          </a:p>
        </p:txBody>
      </p:sp>
      <p:sp>
        <p:nvSpPr>
          <p:cNvPr id="7" name="Dian numeron paikkamerkki 6"/>
          <p:cNvSpPr>
            <a:spLocks noGrp="1"/>
          </p:cNvSpPr>
          <p:nvPr>
            <p:ph type="sldNum" sz="quarter" idx="12"/>
          </p:nvPr>
        </p:nvSpPr>
        <p:spPr/>
        <p:txBody>
          <a:bodyPr/>
          <a:lstStyle/>
          <a:p>
            <a:fld id="{A6E131DE-DA31-4CDF-828A-8EB206A3CD12}" type="slidenum">
              <a:rPr lang="en-GB" smtClean="0">
                <a:solidFill>
                  <a:srgbClr val="0041DC"/>
                </a:solidFill>
              </a:rPr>
              <a:pPr/>
              <a:t>‹#›</a:t>
            </a:fld>
            <a:endParaRPr lang="en-GB">
              <a:solidFill>
                <a:srgbClr val="0041DC"/>
              </a:solidFill>
            </a:endParaRPr>
          </a:p>
        </p:txBody>
      </p:sp>
    </p:spTree>
    <p:extLst>
      <p:ext uri="{BB962C8B-B14F-4D97-AF65-F5344CB8AC3E}">
        <p14:creationId xmlns:p14="http://schemas.microsoft.com/office/powerpoint/2010/main" val="10757157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ieni kuva 1">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endParaRPr lang="en-GB"/>
          </a:p>
        </p:txBody>
      </p:sp>
      <p:sp>
        <p:nvSpPr>
          <p:cNvPr id="3" name="Sisällön paikkamerkki 2"/>
          <p:cNvSpPr>
            <a:spLocks noGrp="1"/>
          </p:cNvSpPr>
          <p:nvPr>
            <p:ph sz="half" idx="1"/>
          </p:nvPr>
        </p:nvSpPr>
        <p:spPr>
          <a:xfrm>
            <a:off x="788401" y="2304000"/>
            <a:ext cx="5320571" cy="3870000"/>
          </a:xfrm>
        </p:spPr>
        <p:txBody>
          <a:bodyPr/>
          <a:lstStyle>
            <a:lvl1pPr>
              <a:defRPr sz="2000"/>
            </a:lvl1pPr>
            <a:lvl2pPr>
              <a:defRPr sz="2000"/>
            </a:lvl2pPr>
            <a:lvl3pPr>
              <a:defRPr sz="1800"/>
            </a:lvl3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endParaRPr lang="en-GB">
              <a:solidFill>
                <a:srgbClr val="0041DC"/>
              </a:solidFill>
            </a:endParaRPr>
          </a:p>
        </p:txBody>
      </p:sp>
      <p:sp>
        <p:nvSpPr>
          <p:cNvPr id="6" name="Alatunnisteen paikkamerkki 5"/>
          <p:cNvSpPr>
            <a:spLocks noGrp="1"/>
          </p:cNvSpPr>
          <p:nvPr>
            <p:ph type="ftr" sz="quarter" idx="11"/>
          </p:nvPr>
        </p:nvSpPr>
        <p:spPr/>
        <p:txBody>
          <a:bodyPr/>
          <a:lstStyle/>
          <a:p>
            <a:endParaRPr lang="en-GB">
              <a:solidFill>
                <a:srgbClr val="0041DC"/>
              </a:solidFill>
            </a:endParaRPr>
          </a:p>
        </p:txBody>
      </p:sp>
      <p:sp>
        <p:nvSpPr>
          <p:cNvPr id="7" name="Dian numeron paikkamerkki 6"/>
          <p:cNvSpPr>
            <a:spLocks noGrp="1"/>
          </p:cNvSpPr>
          <p:nvPr>
            <p:ph type="sldNum" sz="quarter" idx="12"/>
          </p:nvPr>
        </p:nvSpPr>
        <p:spPr/>
        <p:txBody>
          <a:bodyPr/>
          <a:lstStyle/>
          <a:p>
            <a:fld id="{A6E131DE-DA31-4CDF-828A-8EB206A3CD12}" type="slidenum">
              <a:rPr lang="en-GB" smtClean="0">
                <a:solidFill>
                  <a:srgbClr val="0041DC"/>
                </a:solidFill>
              </a:rPr>
              <a:pPr/>
              <a:t>‹#›</a:t>
            </a:fld>
            <a:endParaRPr lang="en-GB">
              <a:solidFill>
                <a:srgbClr val="0041DC"/>
              </a:solidFill>
            </a:endParaRPr>
          </a:p>
        </p:txBody>
      </p:sp>
      <p:sp>
        <p:nvSpPr>
          <p:cNvPr id="10" name="Kuvan paikkamerkki 9"/>
          <p:cNvSpPr>
            <a:spLocks noGrp="1"/>
          </p:cNvSpPr>
          <p:nvPr>
            <p:ph type="pic" sz="quarter" idx="13"/>
          </p:nvPr>
        </p:nvSpPr>
        <p:spPr>
          <a:xfrm>
            <a:off x="6304032" y="2403475"/>
            <a:ext cx="5000625" cy="3443288"/>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11287779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ieni kuva 2">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endParaRPr lang="en-GB"/>
          </a:p>
        </p:txBody>
      </p:sp>
      <p:sp>
        <p:nvSpPr>
          <p:cNvPr id="3" name="Sisällön paikkamerkki 2"/>
          <p:cNvSpPr>
            <a:spLocks noGrp="1"/>
          </p:cNvSpPr>
          <p:nvPr>
            <p:ph sz="half" idx="1"/>
          </p:nvPr>
        </p:nvSpPr>
        <p:spPr>
          <a:xfrm>
            <a:off x="788401" y="2304000"/>
            <a:ext cx="5320571" cy="3870000"/>
          </a:xfrm>
        </p:spPr>
        <p:txBody>
          <a:bodyPr/>
          <a:lstStyle>
            <a:lvl1pPr>
              <a:defRPr sz="2000"/>
            </a:lvl1pPr>
            <a:lvl2pPr>
              <a:defRPr sz="2000"/>
            </a:lvl2pPr>
            <a:lvl3pPr>
              <a:defRPr sz="1800"/>
            </a:lvl3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endParaRPr lang="en-GB">
              <a:solidFill>
                <a:srgbClr val="0041DC"/>
              </a:solidFill>
            </a:endParaRPr>
          </a:p>
        </p:txBody>
      </p:sp>
      <p:sp>
        <p:nvSpPr>
          <p:cNvPr id="6" name="Alatunnisteen paikkamerkki 5"/>
          <p:cNvSpPr>
            <a:spLocks noGrp="1"/>
          </p:cNvSpPr>
          <p:nvPr>
            <p:ph type="ftr" sz="quarter" idx="11"/>
          </p:nvPr>
        </p:nvSpPr>
        <p:spPr/>
        <p:txBody>
          <a:bodyPr/>
          <a:lstStyle/>
          <a:p>
            <a:endParaRPr lang="en-GB">
              <a:solidFill>
                <a:srgbClr val="0041DC"/>
              </a:solidFill>
            </a:endParaRPr>
          </a:p>
        </p:txBody>
      </p:sp>
      <p:sp>
        <p:nvSpPr>
          <p:cNvPr id="7" name="Dian numeron paikkamerkki 6"/>
          <p:cNvSpPr>
            <a:spLocks noGrp="1"/>
          </p:cNvSpPr>
          <p:nvPr>
            <p:ph type="sldNum" sz="quarter" idx="12"/>
          </p:nvPr>
        </p:nvSpPr>
        <p:spPr/>
        <p:txBody>
          <a:bodyPr/>
          <a:lstStyle/>
          <a:p>
            <a:fld id="{A6E131DE-DA31-4CDF-828A-8EB206A3CD12}" type="slidenum">
              <a:rPr lang="en-GB" smtClean="0">
                <a:solidFill>
                  <a:srgbClr val="0041DC"/>
                </a:solidFill>
              </a:rPr>
              <a:pPr/>
              <a:t>‹#›</a:t>
            </a:fld>
            <a:endParaRPr lang="en-GB">
              <a:solidFill>
                <a:srgbClr val="0041DC"/>
              </a:solidFill>
            </a:endParaRPr>
          </a:p>
        </p:txBody>
      </p:sp>
      <p:sp>
        <p:nvSpPr>
          <p:cNvPr id="10" name="Kuvan paikkamerkki 9"/>
          <p:cNvSpPr>
            <a:spLocks noGrp="1"/>
          </p:cNvSpPr>
          <p:nvPr>
            <p:ph type="pic" sz="quarter" idx="13"/>
          </p:nvPr>
        </p:nvSpPr>
        <p:spPr>
          <a:xfrm>
            <a:off x="6303964" y="2403475"/>
            <a:ext cx="5888037" cy="3443288"/>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28210613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ieni kuva 3">
    <p:spTree>
      <p:nvGrpSpPr>
        <p:cNvPr id="1" name=""/>
        <p:cNvGrpSpPr/>
        <p:nvPr/>
      </p:nvGrpSpPr>
      <p:grpSpPr>
        <a:xfrm>
          <a:off x="0" y="0"/>
          <a:ext cx="0" cy="0"/>
          <a:chOff x="0" y="0"/>
          <a:chExt cx="0" cy="0"/>
        </a:xfrm>
      </p:grpSpPr>
      <p:sp>
        <p:nvSpPr>
          <p:cNvPr id="2" name="Otsikko 1"/>
          <p:cNvSpPr>
            <a:spLocks noGrp="1"/>
          </p:cNvSpPr>
          <p:nvPr>
            <p:ph type="title"/>
          </p:nvPr>
        </p:nvSpPr>
        <p:spPr>
          <a:xfrm>
            <a:off x="789561" y="822404"/>
            <a:ext cx="5319411" cy="1325563"/>
          </a:xfrm>
        </p:spPr>
        <p:txBody>
          <a:bodyPr/>
          <a:lstStyle/>
          <a:p>
            <a:r>
              <a:rPr lang="fi-FI"/>
              <a:t>Muokkaa perustyyl. napsautt.</a:t>
            </a:r>
            <a:endParaRPr lang="en-GB" dirty="0"/>
          </a:p>
        </p:txBody>
      </p:sp>
      <p:sp>
        <p:nvSpPr>
          <p:cNvPr id="3" name="Sisällön paikkamerkki 2"/>
          <p:cNvSpPr>
            <a:spLocks noGrp="1"/>
          </p:cNvSpPr>
          <p:nvPr>
            <p:ph sz="half" idx="1"/>
          </p:nvPr>
        </p:nvSpPr>
        <p:spPr>
          <a:xfrm>
            <a:off x="788401" y="2304000"/>
            <a:ext cx="5320571" cy="3870000"/>
          </a:xfrm>
        </p:spPr>
        <p:txBody>
          <a:bodyPr/>
          <a:lstStyle>
            <a:lvl1pPr>
              <a:defRPr sz="2000"/>
            </a:lvl1pPr>
            <a:lvl2pPr>
              <a:defRPr sz="2000"/>
            </a:lvl2pPr>
            <a:lvl3pPr>
              <a:defRPr sz="1800"/>
            </a:lvl3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endParaRPr lang="en-GB">
              <a:solidFill>
                <a:srgbClr val="0041DC"/>
              </a:solidFill>
            </a:endParaRPr>
          </a:p>
        </p:txBody>
      </p:sp>
      <p:sp>
        <p:nvSpPr>
          <p:cNvPr id="6" name="Alatunnisteen paikkamerkki 5"/>
          <p:cNvSpPr>
            <a:spLocks noGrp="1"/>
          </p:cNvSpPr>
          <p:nvPr>
            <p:ph type="ftr" sz="quarter" idx="11"/>
          </p:nvPr>
        </p:nvSpPr>
        <p:spPr/>
        <p:txBody>
          <a:bodyPr/>
          <a:lstStyle/>
          <a:p>
            <a:endParaRPr lang="en-GB">
              <a:solidFill>
                <a:srgbClr val="0041DC"/>
              </a:solidFill>
            </a:endParaRPr>
          </a:p>
        </p:txBody>
      </p:sp>
      <p:sp>
        <p:nvSpPr>
          <p:cNvPr id="7" name="Dian numeron paikkamerkki 6"/>
          <p:cNvSpPr>
            <a:spLocks noGrp="1"/>
          </p:cNvSpPr>
          <p:nvPr>
            <p:ph type="sldNum" sz="quarter" idx="12"/>
          </p:nvPr>
        </p:nvSpPr>
        <p:spPr/>
        <p:txBody>
          <a:bodyPr/>
          <a:lstStyle/>
          <a:p>
            <a:fld id="{A6E131DE-DA31-4CDF-828A-8EB206A3CD12}" type="slidenum">
              <a:rPr lang="en-GB" smtClean="0">
                <a:solidFill>
                  <a:srgbClr val="0041DC"/>
                </a:solidFill>
              </a:rPr>
              <a:pPr/>
              <a:t>‹#›</a:t>
            </a:fld>
            <a:endParaRPr lang="en-GB">
              <a:solidFill>
                <a:srgbClr val="0041DC"/>
              </a:solidFill>
            </a:endParaRPr>
          </a:p>
        </p:txBody>
      </p:sp>
      <p:sp>
        <p:nvSpPr>
          <p:cNvPr id="10" name="Kuvan paikkamerkki 9"/>
          <p:cNvSpPr>
            <a:spLocks noGrp="1"/>
          </p:cNvSpPr>
          <p:nvPr>
            <p:ph type="pic" sz="quarter" idx="13"/>
          </p:nvPr>
        </p:nvSpPr>
        <p:spPr>
          <a:xfrm>
            <a:off x="6304028" y="612775"/>
            <a:ext cx="5019031" cy="5233988"/>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55688754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so kuva">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endParaRPr lang="en-GB">
              <a:solidFill>
                <a:srgbClr val="0041DC"/>
              </a:solidFill>
            </a:endParaRPr>
          </a:p>
        </p:txBody>
      </p:sp>
      <p:sp>
        <p:nvSpPr>
          <p:cNvPr id="3" name="Alatunnisteen paikkamerkki 2"/>
          <p:cNvSpPr>
            <a:spLocks noGrp="1"/>
          </p:cNvSpPr>
          <p:nvPr>
            <p:ph type="ftr" sz="quarter" idx="11"/>
          </p:nvPr>
        </p:nvSpPr>
        <p:spPr/>
        <p:txBody>
          <a:bodyPr/>
          <a:lstStyle/>
          <a:p>
            <a:endParaRPr lang="en-GB">
              <a:solidFill>
                <a:srgbClr val="0041DC"/>
              </a:solidFill>
            </a:endParaRPr>
          </a:p>
        </p:txBody>
      </p:sp>
      <p:sp>
        <p:nvSpPr>
          <p:cNvPr id="4" name="Dian numeron paikkamerkki 3"/>
          <p:cNvSpPr>
            <a:spLocks noGrp="1"/>
          </p:cNvSpPr>
          <p:nvPr>
            <p:ph type="sldNum" sz="quarter" idx="12"/>
          </p:nvPr>
        </p:nvSpPr>
        <p:spPr/>
        <p:txBody>
          <a:bodyPr/>
          <a:lstStyle/>
          <a:p>
            <a:fld id="{A6E131DE-DA31-4CDF-828A-8EB206A3CD12}" type="slidenum">
              <a:rPr lang="en-GB" smtClean="0">
                <a:solidFill>
                  <a:srgbClr val="0041DC"/>
                </a:solidFill>
              </a:rPr>
              <a:pPr/>
              <a:t>‹#›</a:t>
            </a:fld>
            <a:endParaRPr lang="en-GB">
              <a:solidFill>
                <a:srgbClr val="0041DC"/>
              </a:solidFill>
            </a:endParaRPr>
          </a:p>
        </p:txBody>
      </p:sp>
      <p:sp>
        <p:nvSpPr>
          <p:cNvPr id="7" name="Kuvan paikkamerkki 6"/>
          <p:cNvSpPr>
            <a:spLocks noGrp="1"/>
          </p:cNvSpPr>
          <p:nvPr>
            <p:ph type="pic" sz="quarter" idx="13"/>
          </p:nvPr>
        </p:nvSpPr>
        <p:spPr>
          <a:xfrm>
            <a:off x="887255" y="612847"/>
            <a:ext cx="10435785" cy="5224463"/>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27767254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6" name="Median paikkamerkki 5"/>
          <p:cNvSpPr>
            <a:spLocks noGrp="1"/>
          </p:cNvSpPr>
          <p:nvPr>
            <p:ph type="media" sz="quarter" idx="14"/>
          </p:nvPr>
        </p:nvSpPr>
        <p:spPr>
          <a:xfrm>
            <a:off x="887255" y="612847"/>
            <a:ext cx="10435785" cy="5224463"/>
          </a:xfrm>
          <a:solidFill>
            <a:schemeClr val="bg1">
              <a:lumMod val="85000"/>
            </a:schemeClr>
          </a:solidFill>
        </p:spPr>
        <p:txBody>
          <a:bodyPr/>
          <a:lstStyle>
            <a:lvl1pPr marL="0" indent="0">
              <a:buFontTx/>
              <a:buNone/>
              <a:defRPr/>
            </a:lvl1pPr>
          </a:lstStyle>
          <a:p>
            <a:r>
              <a:rPr lang="fi-FI"/>
              <a:t>Lisää medialeike napsauttamalla kuvaketta</a:t>
            </a:r>
          </a:p>
        </p:txBody>
      </p:sp>
      <p:sp>
        <p:nvSpPr>
          <p:cNvPr id="2" name="Päivämäärän paikkamerkki 1"/>
          <p:cNvSpPr>
            <a:spLocks noGrp="1"/>
          </p:cNvSpPr>
          <p:nvPr>
            <p:ph type="dt" sz="half" idx="10"/>
          </p:nvPr>
        </p:nvSpPr>
        <p:spPr/>
        <p:txBody>
          <a:bodyPr/>
          <a:lstStyle/>
          <a:p>
            <a:endParaRPr lang="en-GB">
              <a:solidFill>
                <a:srgbClr val="0041DC"/>
              </a:solidFill>
            </a:endParaRPr>
          </a:p>
        </p:txBody>
      </p:sp>
      <p:sp>
        <p:nvSpPr>
          <p:cNvPr id="3" name="Alatunnisteen paikkamerkki 2"/>
          <p:cNvSpPr>
            <a:spLocks noGrp="1"/>
          </p:cNvSpPr>
          <p:nvPr>
            <p:ph type="ftr" sz="quarter" idx="11"/>
          </p:nvPr>
        </p:nvSpPr>
        <p:spPr/>
        <p:txBody>
          <a:bodyPr/>
          <a:lstStyle/>
          <a:p>
            <a:endParaRPr lang="en-GB">
              <a:solidFill>
                <a:srgbClr val="0041DC"/>
              </a:solidFill>
            </a:endParaRPr>
          </a:p>
        </p:txBody>
      </p:sp>
      <p:sp>
        <p:nvSpPr>
          <p:cNvPr id="4" name="Dian numeron paikkamerkki 3"/>
          <p:cNvSpPr>
            <a:spLocks noGrp="1"/>
          </p:cNvSpPr>
          <p:nvPr>
            <p:ph type="sldNum" sz="quarter" idx="12"/>
          </p:nvPr>
        </p:nvSpPr>
        <p:spPr/>
        <p:txBody>
          <a:bodyPr/>
          <a:lstStyle/>
          <a:p>
            <a:fld id="{A6E131DE-DA31-4CDF-828A-8EB206A3CD12}" type="slidenum">
              <a:rPr lang="en-GB" smtClean="0">
                <a:solidFill>
                  <a:srgbClr val="0041DC"/>
                </a:solidFill>
              </a:rPr>
              <a:pPr/>
              <a:t>‹#›</a:t>
            </a:fld>
            <a:endParaRPr lang="en-GB">
              <a:solidFill>
                <a:srgbClr val="0041DC"/>
              </a:solidFill>
            </a:endParaRPr>
          </a:p>
        </p:txBody>
      </p:sp>
    </p:spTree>
    <p:extLst>
      <p:ext uri="{BB962C8B-B14F-4D97-AF65-F5344CB8AC3E}">
        <p14:creationId xmlns:p14="http://schemas.microsoft.com/office/powerpoint/2010/main" val="3015482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Kaavi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endParaRPr lang="en-GB"/>
          </a:p>
        </p:txBody>
      </p:sp>
      <p:sp>
        <p:nvSpPr>
          <p:cNvPr id="3" name="Sisällön paikkamerkki 2"/>
          <p:cNvSpPr>
            <a:spLocks noGrp="1"/>
          </p:cNvSpPr>
          <p:nvPr>
            <p:ph sz="half" idx="1"/>
          </p:nvPr>
        </p:nvSpPr>
        <p:spPr>
          <a:xfrm>
            <a:off x="788401" y="2304000"/>
            <a:ext cx="3501499" cy="3870000"/>
          </a:xfrm>
        </p:spPr>
        <p:txBody>
          <a:bodyPr/>
          <a:lstStyle>
            <a:lvl1pPr>
              <a:defRPr sz="2000"/>
            </a:lvl1pPr>
            <a:lvl2pPr>
              <a:defRPr sz="2000"/>
            </a:lvl2pPr>
            <a:lvl3pPr>
              <a:defRPr sz="1800"/>
            </a:lvl3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endParaRPr lang="en-GB">
              <a:solidFill>
                <a:srgbClr val="0041DC"/>
              </a:solidFill>
            </a:endParaRPr>
          </a:p>
        </p:txBody>
      </p:sp>
      <p:sp>
        <p:nvSpPr>
          <p:cNvPr id="6" name="Alatunnisteen paikkamerkki 5"/>
          <p:cNvSpPr>
            <a:spLocks noGrp="1"/>
          </p:cNvSpPr>
          <p:nvPr>
            <p:ph type="ftr" sz="quarter" idx="11"/>
          </p:nvPr>
        </p:nvSpPr>
        <p:spPr/>
        <p:txBody>
          <a:bodyPr/>
          <a:lstStyle/>
          <a:p>
            <a:endParaRPr lang="en-GB">
              <a:solidFill>
                <a:srgbClr val="0041DC"/>
              </a:solidFill>
            </a:endParaRPr>
          </a:p>
        </p:txBody>
      </p:sp>
      <p:sp>
        <p:nvSpPr>
          <p:cNvPr id="7" name="Dian numeron paikkamerkki 6"/>
          <p:cNvSpPr>
            <a:spLocks noGrp="1"/>
          </p:cNvSpPr>
          <p:nvPr>
            <p:ph type="sldNum" sz="quarter" idx="12"/>
          </p:nvPr>
        </p:nvSpPr>
        <p:spPr/>
        <p:txBody>
          <a:bodyPr/>
          <a:lstStyle/>
          <a:p>
            <a:fld id="{A6E131DE-DA31-4CDF-828A-8EB206A3CD12}" type="slidenum">
              <a:rPr lang="en-GB" smtClean="0">
                <a:solidFill>
                  <a:srgbClr val="0041DC"/>
                </a:solidFill>
              </a:rPr>
              <a:pPr/>
              <a:t>‹#›</a:t>
            </a:fld>
            <a:endParaRPr lang="en-GB">
              <a:solidFill>
                <a:srgbClr val="0041DC"/>
              </a:solidFill>
            </a:endParaRPr>
          </a:p>
        </p:txBody>
      </p:sp>
      <p:sp>
        <p:nvSpPr>
          <p:cNvPr id="9" name="Kaavion paikkamerkki 8"/>
          <p:cNvSpPr>
            <a:spLocks noGrp="1"/>
          </p:cNvSpPr>
          <p:nvPr>
            <p:ph type="chart" sz="quarter" idx="13"/>
          </p:nvPr>
        </p:nvSpPr>
        <p:spPr>
          <a:xfrm>
            <a:off x="4435812" y="2303537"/>
            <a:ext cx="6937443" cy="3870325"/>
          </a:xfrm>
        </p:spPr>
        <p:txBody>
          <a:bodyPr/>
          <a:lstStyle>
            <a:lvl1pPr marL="0" indent="0">
              <a:buFontTx/>
              <a:buNone/>
              <a:defRPr sz="2000"/>
            </a:lvl1pPr>
          </a:lstStyle>
          <a:p>
            <a:r>
              <a:rPr lang="fi-FI"/>
              <a:t>Lisää kaavio napsauttamalla kuvaketta</a:t>
            </a:r>
          </a:p>
        </p:txBody>
      </p:sp>
    </p:spTree>
    <p:extLst>
      <p:ext uri="{BB962C8B-B14F-4D97-AF65-F5344CB8AC3E}">
        <p14:creationId xmlns:p14="http://schemas.microsoft.com/office/powerpoint/2010/main" val="563351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endParaRPr lang="en-GB"/>
          </a:p>
        </p:txBody>
      </p:sp>
      <p:sp>
        <p:nvSpPr>
          <p:cNvPr id="3" name="Päivämäärän paikkamerkki 2"/>
          <p:cNvSpPr>
            <a:spLocks noGrp="1"/>
          </p:cNvSpPr>
          <p:nvPr>
            <p:ph type="dt" sz="half" idx="10"/>
          </p:nvPr>
        </p:nvSpPr>
        <p:spPr/>
        <p:txBody>
          <a:bodyPr/>
          <a:lstStyle/>
          <a:p>
            <a:endParaRPr lang="en-GB">
              <a:solidFill>
                <a:srgbClr val="0041DC"/>
              </a:solidFill>
            </a:endParaRPr>
          </a:p>
        </p:txBody>
      </p:sp>
      <p:sp>
        <p:nvSpPr>
          <p:cNvPr id="4" name="Alatunnisteen paikkamerkki 3"/>
          <p:cNvSpPr>
            <a:spLocks noGrp="1"/>
          </p:cNvSpPr>
          <p:nvPr>
            <p:ph type="ftr" sz="quarter" idx="11"/>
          </p:nvPr>
        </p:nvSpPr>
        <p:spPr/>
        <p:txBody>
          <a:bodyPr/>
          <a:lstStyle/>
          <a:p>
            <a:endParaRPr lang="en-GB">
              <a:solidFill>
                <a:srgbClr val="0041DC"/>
              </a:solidFill>
            </a:endParaRPr>
          </a:p>
        </p:txBody>
      </p:sp>
      <p:sp>
        <p:nvSpPr>
          <p:cNvPr id="5" name="Dian numeron paikkamerkki 4"/>
          <p:cNvSpPr>
            <a:spLocks noGrp="1"/>
          </p:cNvSpPr>
          <p:nvPr>
            <p:ph type="sldNum" sz="quarter" idx="12"/>
          </p:nvPr>
        </p:nvSpPr>
        <p:spPr/>
        <p:txBody>
          <a:bodyPr/>
          <a:lstStyle/>
          <a:p>
            <a:fld id="{A6E131DE-DA31-4CDF-828A-8EB206A3CD12}" type="slidenum">
              <a:rPr lang="en-GB" smtClean="0">
                <a:solidFill>
                  <a:srgbClr val="0041DC"/>
                </a:solidFill>
              </a:rPr>
              <a:pPr/>
              <a:t>‹#›</a:t>
            </a:fld>
            <a:endParaRPr lang="en-GB">
              <a:solidFill>
                <a:srgbClr val="0041DC"/>
              </a:solidFill>
            </a:endParaRPr>
          </a:p>
        </p:txBody>
      </p:sp>
    </p:spTree>
    <p:extLst>
      <p:ext uri="{BB962C8B-B14F-4D97-AF65-F5344CB8AC3E}">
        <p14:creationId xmlns:p14="http://schemas.microsoft.com/office/powerpoint/2010/main" val="259973708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endParaRPr lang="en-GB">
              <a:solidFill>
                <a:srgbClr val="0041DC"/>
              </a:solidFill>
            </a:endParaRPr>
          </a:p>
        </p:txBody>
      </p:sp>
      <p:sp>
        <p:nvSpPr>
          <p:cNvPr id="3" name="Alatunnisteen paikkamerkki 2"/>
          <p:cNvSpPr>
            <a:spLocks noGrp="1"/>
          </p:cNvSpPr>
          <p:nvPr>
            <p:ph type="ftr" sz="quarter" idx="11"/>
          </p:nvPr>
        </p:nvSpPr>
        <p:spPr/>
        <p:txBody>
          <a:bodyPr/>
          <a:lstStyle/>
          <a:p>
            <a:endParaRPr lang="en-GB">
              <a:solidFill>
                <a:srgbClr val="0041DC"/>
              </a:solidFill>
            </a:endParaRPr>
          </a:p>
        </p:txBody>
      </p:sp>
      <p:sp>
        <p:nvSpPr>
          <p:cNvPr id="4" name="Dian numeron paikkamerkki 3"/>
          <p:cNvSpPr>
            <a:spLocks noGrp="1"/>
          </p:cNvSpPr>
          <p:nvPr>
            <p:ph type="sldNum" sz="quarter" idx="12"/>
          </p:nvPr>
        </p:nvSpPr>
        <p:spPr/>
        <p:txBody>
          <a:bodyPr/>
          <a:lstStyle/>
          <a:p>
            <a:fld id="{A6E131DE-DA31-4CDF-828A-8EB206A3CD12}" type="slidenum">
              <a:rPr lang="en-GB" smtClean="0">
                <a:solidFill>
                  <a:srgbClr val="0041DC"/>
                </a:solidFill>
              </a:rPr>
              <a:pPr/>
              <a:t>‹#›</a:t>
            </a:fld>
            <a:endParaRPr lang="en-GB">
              <a:solidFill>
                <a:srgbClr val="0041DC"/>
              </a:solidFill>
            </a:endParaRPr>
          </a:p>
        </p:txBody>
      </p:sp>
    </p:spTree>
    <p:extLst>
      <p:ext uri="{BB962C8B-B14F-4D97-AF65-F5344CB8AC3E}">
        <p14:creationId xmlns:p14="http://schemas.microsoft.com/office/powerpoint/2010/main" val="62986315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Välisivu 1">
    <p:spTree>
      <p:nvGrpSpPr>
        <p:cNvPr id="1" name=""/>
        <p:cNvGrpSpPr/>
        <p:nvPr/>
      </p:nvGrpSpPr>
      <p:grpSpPr>
        <a:xfrm>
          <a:off x="0" y="0"/>
          <a:ext cx="0" cy="0"/>
          <a:chOff x="0" y="0"/>
          <a:chExt cx="0" cy="0"/>
        </a:xfrm>
      </p:grpSpPr>
      <p:pic>
        <p:nvPicPr>
          <p:cNvPr id="9" name="Kuva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07" y="1016"/>
            <a:ext cx="12188388" cy="6858000"/>
          </a:xfrm>
          <a:prstGeom prst="rect">
            <a:avLst/>
          </a:prstGeom>
        </p:spPr>
      </p:pic>
      <p:sp>
        <p:nvSpPr>
          <p:cNvPr id="2" name="Otsikko 1"/>
          <p:cNvSpPr>
            <a:spLocks noGrp="1"/>
          </p:cNvSpPr>
          <p:nvPr>
            <p:ph type="ctrTitle"/>
          </p:nvPr>
        </p:nvSpPr>
        <p:spPr>
          <a:xfrm>
            <a:off x="787992" y="1638004"/>
            <a:ext cx="8297695" cy="1416555"/>
          </a:xfrm>
        </p:spPr>
        <p:txBody>
          <a:bodyPr anchor="ctr" anchorCtr="0">
            <a:noAutofit/>
          </a:bodyPr>
          <a:lstStyle>
            <a:lvl1pPr algn="l">
              <a:lnSpc>
                <a:spcPct val="90000"/>
              </a:lnSpc>
              <a:defRPr sz="5000"/>
            </a:lvl1pPr>
          </a:lstStyle>
          <a:p>
            <a:r>
              <a:rPr lang="fi-FI"/>
              <a:t>Muokkaa perustyyl. napsautt.</a:t>
            </a:r>
            <a:endParaRPr lang="en-GB" dirty="0"/>
          </a:p>
        </p:txBody>
      </p:sp>
    </p:spTree>
    <p:extLst>
      <p:ext uri="{BB962C8B-B14F-4D97-AF65-F5344CB8AC3E}">
        <p14:creationId xmlns:p14="http://schemas.microsoft.com/office/powerpoint/2010/main" val="232403293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Välisivu 2">
    <p:spTree>
      <p:nvGrpSpPr>
        <p:cNvPr id="1" name=""/>
        <p:cNvGrpSpPr/>
        <p:nvPr/>
      </p:nvGrpSpPr>
      <p:grpSpPr>
        <a:xfrm>
          <a:off x="0" y="0"/>
          <a:ext cx="0" cy="0"/>
          <a:chOff x="0" y="0"/>
          <a:chExt cx="0" cy="0"/>
        </a:xfrm>
      </p:grpSpPr>
      <p:pic>
        <p:nvPicPr>
          <p:cNvPr id="4" name="Kuva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8855" y="0"/>
            <a:ext cx="5127249" cy="6858000"/>
          </a:xfrm>
          <a:prstGeom prst="rect">
            <a:avLst/>
          </a:prstGeom>
        </p:spPr>
      </p:pic>
      <p:sp>
        <p:nvSpPr>
          <p:cNvPr id="2" name="Otsikko 1"/>
          <p:cNvSpPr>
            <a:spLocks noGrp="1"/>
          </p:cNvSpPr>
          <p:nvPr>
            <p:ph type="ctrTitle"/>
          </p:nvPr>
        </p:nvSpPr>
        <p:spPr>
          <a:xfrm>
            <a:off x="787992" y="1638004"/>
            <a:ext cx="8297695" cy="1416555"/>
          </a:xfrm>
        </p:spPr>
        <p:txBody>
          <a:bodyPr anchor="ctr" anchorCtr="0">
            <a:noAutofit/>
          </a:bodyPr>
          <a:lstStyle>
            <a:lvl1pPr algn="l">
              <a:lnSpc>
                <a:spcPct val="90000"/>
              </a:lnSpc>
              <a:defRPr sz="5000"/>
            </a:lvl1pPr>
          </a:lstStyle>
          <a:p>
            <a:r>
              <a:rPr lang="fi-FI"/>
              <a:t>Muokkaa perustyyl. napsautt.</a:t>
            </a:r>
            <a:endParaRPr lang="en-GB" dirty="0"/>
          </a:p>
        </p:txBody>
      </p:sp>
    </p:spTree>
    <p:extLst>
      <p:ext uri="{BB962C8B-B14F-4D97-AF65-F5344CB8AC3E}">
        <p14:creationId xmlns:p14="http://schemas.microsoft.com/office/powerpoint/2010/main" val="34424451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Välisivu 3">
    <p:spTree>
      <p:nvGrpSpPr>
        <p:cNvPr id="1" name=""/>
        <p:cNvGrpSpPr/>
        <p:nvPr/>
      </p:nvGrpSpPr>
      <p:grpSpPr>
        <a:xfrm>
          <a:off x="0" y="0"/>
          <a:ext cx="0" cy="0"/>
          <a:chOff x="0" y="0"/>
          <a:chExt cx="0" cy="0"/>
        </a:xfrm>
      </p:grpSpPr>
      <p:pic>
        <p:nvPicPr>
          <p:cNvPr id="7" name="Kuva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 y="-3600"/>
            <a:ext cx="12188388" cy="6858000"/>
          </a:xfrm>
          <a:prstGeom prst="rect">
            <a:avLst/>
          </a:prstGeom>
        </p:spPr>
      </p:pic>
      <p:sp>
        <p:nvSpPr>
          <p:cNvPr id="2" name="Otsikko 1"/>
          <p:cNvSpPr>
            <a:spLocks noGrp="1"/>
          </p:cNvSpPr>
          <p:nvPr>
            <p:ph type="ctrTitle"/>
          </p:nvPr>
        </p:nvSpPr>
        <p:spPr>
          <a:xfrm>
            <a:off x="787947" y="1060315"/>
            <a:ext cx="6391073" cy="2286000"/>
          </a:xfrm>
        </p:spPr>
        <p:txBody>
          <a:bodyPr anchor="ctr" anchorCtr="0">
            <a:noAutofit/>
          </a:bodyPr>
          <a:lstStyle>
            <a:lvl1pPr algn="l">
              <a:lnSpc>
                <a:spcPct val="90000"/>
              </a:lnSpc>
              <a:defRPr sz="5000"/>
            </a:lvl1pPr>
          </a:lstStyle>
          <a:p>
            <a:r>
              <a:rPr lang="fi-FI"/>
              <a:t>Muokkaa perustyyl. napsautt.</a:t>
            </a:r>
            <a:endParaRPr lang="en-GB" dirty="0"/>
          </a:p>
        </p:txBody>
      </p:sp>
    </p:spTree>
    <p:extLst>
      <p:ext uri="{BB962C8B-B14F-4D97-AF65-F5344CB8AC3E}">
        <p14:creationId xmlns:p14="http://schemas.microsoft.com/office/powerpoint/2010/main" val="39874387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itle" preserve="1">
  <p:cSld name="Lopetus">
    <p:spTree>
      <p:nvGrpSpPr>
        <p:cNvPr id="1" name=""/>
        <p:cNvGrpSpPr/>
        <p:nvPr/>
      </p:nvGrpSpPr>
      <p:grpSpPr>
        <a:xfrm>
          <a:off x="0" y="0"/>
          <a:ext cx="0" cy="0"/>
          <a:chOff x="0" y="0"/>
          <a:chExt cx="0" cy="0"/>
        </a:xfrm>
      </p:grpSpPr>
      <p:pic>
        <p:nvPicPr>
          <p:cNvPr id="9" name="Kuva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43285" y="0"/>
            <a:ext cx="4460951" cy="6858000"/>
          </a:xfrm>
          <a:prstGeom prst="rect">
            <a:avLst/>
          </a:prstGeom>
        </p:spPr>
      </p:pic>
      <p:pic>
        <p:nvPicPr>
          <p:cNvPr id="11" name="Kuva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2405" y="556002"/>
            <a:ext cx="2716907" cy="820371"/>
          </a:xfrm>
          <a:prstGeom prst="rect">
            <a:avLst/>
          </a:prstGeom>
        </p:spPr>
      </p:pic>
      <p:sp>
        <p:nvSpPr>
          <p:cNvPr id="2" name="Otsikko 1"/>
          <p:cNvSpPr>
            <a:spLocks noGrp="1"/>
          </p:cNvSpPr>
          <p:nvPr>
            <p:ph type="ctrTitle"/>
          </p:nvPr>
        </p:nvSpPr>
        <p:spPr>
          <a:xfrm>
            <a:off x="787940" y="2853888"/>
            <a:ext cx="8239328" cy="930172"/>
          </a:xfrm>
        </p:spPr>
        <p:txBody>
          <a:bodyPr anchor="b" anchorCtr="0">
            <a:noAutofit/>
          </a:bodyPr>
          <a:lstStyle>
            <a:lvl1pPr algn="l">
              <a:lnSpc>
                <a:spcPct val="90000"/>
              </a:lnSpc>
              <a:defRPr sz="5000"/>
            </a:lvl1pPr>
          </a:lstStyle>
          <a:p>
            <a:r>
              <a:rPr lang="fi-FI"/>
              <a:t>Muokkaa perustyyl. napsautt.</a:t>
            </a:r>
            <a:endParaRPr lang="en-GB" dirty="0"/>
          </a:p>
        </p:txBody>
      </p:sp>
      <p:sp>
        <p:nvSpPr>
          <p:cNvPr id="3" name="Alaotsikko 2"/>
          <p:cNvSpPr>
            <a:spLocks noGrp="1"/>
          </p:cNvSpPr>
          <p:nvPr>
            <p:ph type="subTitle" idx="1"/>
          </p:nvPr>
        </p:nvSpPr>
        <p:spPr>
          <a:xfrm>
            <a:off x="787940" y="4027324"/>
            <a:ext cx="8239328" cy="2290863"/>
          </a:xfrm>
        </p:spPr>
        <p:txBody>
          <a:bodyPr>
            <a:normAutofit/>
          </a:bodyPr>
          <a:lstStyle>
            <a:lvl1pPr marL="0" indent="0" algn="l">
              <a:spcBef>
                <a:spcPts val="0"/>
              </a:spcBef>
              <a:spcAft>
                <a:spcPts val="0"/>
              </a:spcAft>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GB" dirty="0"/>
          </a:p>
        </p:txBody>
      </p:sp>
    </p:spTree>
    <p:extLst>
      <p:ext uri="{BB962C8B-B14F-4D97-AF65-F5344CB8AC3E}">
        <p14:creationId xmlns:p14="http://schemas.microsoft.com/office/powerpoint/2010/main" val="19410054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pic>
        <p:nvPicPr>
          <p:cNvPr id="9" name="Kuva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43218" y="0"/>
            <a:ext cx="4460951" cy="6858000"/>
          </a:xfrm>
          <a:prstGeom prst="rect">
            <a:avLst/>
          </a:prstGeom>
        </p:spPr>
      </p:pic>
      <p:sp>
        <p:nvSpPr>
          <p:cNvPr id="2" name="Otsikko 1"/>
          <p:cNvSpPr>
            <a:spLocks noGrp="1"/>
          </p:cNvSpPr>
          <p:nvPr>
            <p:ph type="ctrTitle"/>
          </p:nvPr>
        </p:nvSpPr>
        <p:spPr>
          <a:xfrm>
            <a:off x="787941" y="2221590"/>
            <a:ext cx="7149831" cy="2387600"/>
          </a:xfrm>
        </p:spPr>
        <p:txBody>
          <a:bodyPr anchor="ctr" anchorCtr="0">
            <a:noAutofit/>
          </a:bodyPr>
          <a:lstStyle>
            <a:lvl1pPr algn="l">
              <a:lnSpc>
                <a:spcPct val="90000"/>
              </a:lnSpc>
              <a:defRPr sz="3750"/>
            </a:lvl1pPr>
          </a:lstStyle>
          <a:p>
            <a:r>
              <a:rPr lang="fi-FI"/>
              <a:t>Muokkaa perustyyl. napsautt.</a:t>
            </a:r>
            <a:endParaRPr lang="en-GB" dirty="0"/>
          </a:p>
        </p:txBody>
      </p:sp>
      <p:sp>
        <p:nvSpPr>
          <p:cNvPr id="3" name="Alaotsikko 2"/>
          <p:cNvSpPr>
            <a:spLocks noGrp="1"/>
          </p:cNvSpPr>
          <p:nvPr>
            <p:ph type="subTitle" idx="1"/>
          </p:nvPr>
        </p:nvSpPr>
        <p:spPr>
          <a:xfrm>
            <a:off x="787941" y="4688733"/>
            <a:ext cx="7149831" cy="1629383"/>
          </a:xfrm>
        </p:spPr>
        <p:txBody>
          <a:bodyPr>
            <a:normAutofit/>
          </a:bodyPr>
          <a:lstStyle>
            <a:lvl1pPr marL="0" indent="0" algn="l">
              <a:spcBef>
                <a:spcPts val="0"/>
              </a:spcBef>
              <a:spcAft>
                <a:spcPts val="0"/>
              </a:spcAft>
              <a:buNone/>
              <a:defRPr sz="165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i-FI"/>
              <a:t>Muokkaa alaotsikon perustyyliä napsautt.</a:t>
            </a:r>
            <a:endParaRPr lang="en-GB" dirty="0"/>
          </a:p>
        </p:txBody>
      </p:sp>
      <p:pic>
        <p:nvPicPr>
          <p:cNvPr id="10" name="Kuva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2405" y="556001"/>
            <a:ext cx="2716907" cy="820371"/>
          </a:xfrm>
          <a:prstGeom prst="rect">
            <a:avLst/>
          </a:prstGeom>
        </p:spPr>
      </p:pic>
    </p:spTree>
    <p:extLst>
      <p:ext uri="{BB962C8B-B14F-4D97-AF65-F5344CB8AC3E}">
        <p14:creationId xmlns:p14="http://schemas.microsoft.com/office/powerpoint/2010/main" val="5190776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endParaRPr lang="en-GB"/>
          </a:p>
        </p:txBody>
      </p:sp>
      <p:sp>
        <p:nvSpPr>
          <p:cNvPr id="3" name="Sisällön paikkamerkki 2"/>
          <p:cNvSpPr>
            <a:spLocks noGrp="1"/>
          </p:cNvSpPr>
          <p:nvPr>
            <p:ph idx="1"/>
          </p:nvPr>
        </p:nvSpPr>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
        <p:nvSpPr>
          <p:cNvPr id="4" name="Päivämäärän paikkamerkki 3"/>
          <p:cNvSpPr>
            <a:spLocks noGrp="1"/>
          </p:cNvSpPr>
          <p:nvPr>
            <p:ph type="dt" sz="half" idx="10"/>
          </p:nvPr>
        </p:nvSpPr>
        <p:spPr/>
        <p:txBody>
          <a:bodyPr/>
          <a:lstStyle/>
          <a:p>
            <a:endParaRPr lang="en-GB"/>
          </a:p>
        </p:txBody>
      </p:sp>
      <p:sp>
        <p:nvSpPr>
          <p:cNvPr id="5" name="Alatunnisteen paikkamerkki 4"/>
          <p:cNvSpPr>
            <a:spLocks noGrp="1"/>
          </p:cNvSpPr>
          <p:nvPr>
            <p:ph type="ftr" sz="quarter" idx="11"/>
          </p:nvPr>
        </p:nvSpPr>
        <p:spPr/>
        <p:txBody>
          <a:bodyPr/>
          <a:lstStyle/>
          <a:p>
            <a:endParaRPr lang="en-GB" dirty="0"/>
          </a:p>
        </p:txBody>
      </p:sp>
      <p:sp>
        <p:nvSpPr>
          <p:cNvPr id="6" name="Dian numeron paikkamerkki 5"/>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26933019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Otsikko ja sisältö kaari">
    <p:spTree>
      <p:nvGrpSpPr>
        <p:cNvPr id="1" name=""/>
        <p:cNvGrpSpPr/>
        <p:nvPr/>
      </p:nvGrpSpPr>
      <p:grpSpPr>
        <a:xfrm>
          <a:off x="0" y="0"/>
          <a:ext cx="0" cy="0"/>
          <a:chOff x="0" y="0"/>
          <a:chExt cx="0" cy="0"/>
        </a:xfrm>
      </p:grpSpPr>
      <p:pic>
        <p:nvPicPr>
          <p:cNvPr id="7" name="Kuva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93381" y="5972454"/>
            <a:ext cx="3695375" cy="883285"/>
          </a:xfrm>
          <a:prstGeom prst="rect">
            <a:avLst/>
          </a:prstGeom>
        </p:spPr>
      </p:pic>
      <p:sp>
        <p:nvSpPr>
          <p:cNvPr id="2" name="Otsikko 1"/>
          <p:cNvSpPr>
            <a:spLocks noGrp="1"/>
          </p:cNvSpPr>
          <p:nvPr>
            <p:ph type="title"/>
          </p:nvPr>
        </p:nvSpPr>
        <p:spPr/>
        <p:txBody>
          <a:bodyPr/>
          <a:lstStyle/>
          <a:p>
            <a:r>
              <a:rPr lang="fi-FI"/>
              <a:t>Muokkaa perustyyl. napsautt.</a:t>
            </a:r>
            <a:endParaRPr lang="en-GB"/>
          </a:p>
        </p:txBody>
      </p:sp>
      <p:sp>
        <p:nvSpPr>
          <p:cNvPr id="3" name="Sisällön paikkamerkki 2"/>
          <p:cNvSpPr>
            <a:spLocks noGrp="1"/>
          </p:cNvSpPr>
          <p:nvPr>
            <p:ph idx="1"/>
          </p:nvPr>
        </p:nvSpPr>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
        <p:nvSpPr>
          <p:cNvPr id="4" name="Päivämäärän paikkamerkki 3"/>
          <p:cNvSpPr>
            <a:spLocks noGrp="1"/>
          </p:cNvSpPr>
          <p:nvPr>
            <p:ph type="dt" sz="half" idx="10"/>
          </p:nvPr>
        </p:nvSpPr>
        <p:spPr/>
        <p:txBody>
          <a:bodyPr/>
          <a:lstStyle/>
          <a:p>
            <a:endParaRPr lang="en-GB"/>
          </a:p>
        </p:txBody>
      </p:sp>
      <p:sp>
        <p:nvSpPr>
          <p:cNvPr id="5" name="Alatunnisteen paikkamerkki 4"/>
          <p:cNvSpPr>
            <a:spLocks noGrp="1"/>
          </p:cNvSpPr>
          <p:nvPr>
            <p:ph type="ftr" sz="quarter" idx="11"/>
          </p:nvPr>
        </p:nvSpPr>
        <p:spPr/>
        <p:txBody>
          <a:bodyPr/>
          <a:lstStyle/>
          <a:p>
            <a:endParaRPr lang="en-GB" dirty="0"/>
          </a:p>
        </p:txBody>
      </p:sp>
      <p:sp>
        <p:nvSpPr>
          <p:cNvPr id="6" name="Dian numeron paikkamerkki 5"/>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322495827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Numeroitu sisältö kaari">
    <p:spTree>
      <p:nvGrpSpPr>
        <p:cNvPr id="1" name=""/>
        <p:cNvGrpSpPr/>
        <p:nvPr/>
      </p:nvGrpSpPr>
      <p:grpSpPr>
        <a:xfrm>
          <a:off x="0" y="0"/>
          <a:ext cx="0" cy="0"/>
          <a:chOff x="0" y="0"/>
          <a:chExt cx="0" cy="0"/>
        </a:xfrm>
      </p:grpSpPr>
      <p:pic>
        <p:nvPicPr>
          <p:cNvPr id="8" name="Kuva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93381" y="5972454"/>
            <a:ext cx="3695375" cy="883285"/>
          </a:xfrm>
          <a:prstGeom prst="rect">
            <a:avLst/>
          </a:prstGeom>
        </p:spPr>
      </p:pic>
      <p:sp>
        <p:nvSpPr>
          <p:cNvPr id="2" name="Otsikko 1"/>
          <p:cNvSpPr>
            <a:spLocks noGrp="1"/>
          </p:cNvSpPr>
          <p:nvPr>
            <p:ph type="title"/>
          </p:nvPr>
        </p:nvSpPr>
        <p:spPr/>
        <p:txBody>
          <a:bodyPr/>
          <a:lstStyle/>
          <a:p>
            <a:r>
              <a:rPr lang="fi-FI"/>
              <a:t>Muokkaa perustyyl. napsautt.</a:t>
            </a:r>
            <a:endParaRPr lang="en-GB"/>
          </a:p>
        </p:txBody>
      </p:sp>
      <p:sp>
        <p:nvSpPr>
          <p:cNvPr id="3" name="Sisällön paikkamerkki 2"/>
          <p:cNvSpPr>
            <a:spLocks noGrp="1"/>
          </p:cNvSpPr>
          <p:nvPr>
            <p:ph idx="1"/>
          </p:nvPr>
        </p:nvSpPr>
        <p:spPr/>
        <p:txBody>
          <a:bodyPr/>
          <a:lstStyle>
            <a:lvl1pPr marL="266700" indent="-266700">
              <a:buFont typeface="+mj-lt"/>
              <a:buAutoNum type="arabicPeriod"/>
              <a:defRPr/>
            </a:lvl1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dirty="0"/>
          </a:p>
        </p:txBody>
      </p:sp>
      <p:sp>
        <p:nvSpPr>
          <p:cNvPr id="4" name="Päivämäärän paikkamerkki 3"/>
          <p:cNvSpPr>
            <a:spLocks noGrp="1"/>
          </p:cNvSpPr>
          <p:nvPr>
            <p:ph type="dt" sz="half" idx="10"/>
          </p:nvPr>
        </p:nvSpPr>
        <p:spPr/>
        <p:txBody>
          <a:bodyPr/>
          <a:lstStyle/>
          <a:p>
            <a:endParaRPr lang="en-GB"/>
          </a:p>
        </p:txBody>
      </p:sp>
      <p:sp>
        <p:nvSpPr>
          <p:cNvPr id="5" name="Alatunnisteen paikkamerkki 4"/>
          <p:cNvSpPr>
            <a:spLocks noGrp="1"/>
          </p:cNvSpPr>
          <p:nvPr>
            <p:ph type="ftr" sz="quarter" idx="11"/>
          </p:nvPr>
        </p:nvSpPr>
        <p:spPr/>
        <p:txBody>
          <a:bodyPr/>
          <a:lstStyle/>
          <a:p>
            <a:endParaRPr lang="en-GB"/>
          </a:p>
        </p:txBody>
      </p:sp>
      <p:sp>
        <p:nvSpPr>
          <p:cNvPr id="6" name="Dian numeron paikkamerkki 5"/>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101698195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Kaksi sisältöä kaari">
    <p:spTree>
      <p:nvGrpSpPr>
        <p:cNvPr id="1" name=""/>
        <p:cNvGrpSpPr/>
        <p:nvPr/>
      </p:nvGrpSpPr>
      <p:grpSpPr>
        <a:xfrm>
          <a:off x="0" y="0"/>
          <a:ext cx="0" cy="0"/>
          <a:chOff x="0" y="0"/>
          <a:chExt cx="0" cy="0"/>
        </a:xfrm>
      </p:grpSpPr>
      <p:pic>
        <p:nvPicPr>
          <p:cNvPr id="10" name="Kuva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93381" y="5972454"/>
            <a:ext cx="3695375" cy="883285"/>
          </a:xfrm>
          <a:prstGeom prst="rect">
            <a:avLst/>
          </a:prstGeom>
        </p:spPr>
      </p:pic>
      <p:sp>
        <p:nvSpPr>
          <p:cNvPr id="2" name="Otsikko 1"/>
          <p:cNvSpPr>
            <a:spLocks noGrp="1"/>
          </p:cNvSpPr>
          <p:nvPr>
            <p:ph type="title"/>
          </p:nvPr>
        </p:nvSpPr>
        <p:spPr/>
        <p:txBody>
          <a:bodyPr/>
          <a:lstStyle/>
          <a:p>
            <a:r>
              <a:rPr lang="fi-FI"/>
              <a:t>Muokkaa perustyyl. napsautt.</a:t>
            </a:r>
            <a:endParaRPr lang="en-GB"/>
          </a:p>
        </p:txBody>
      </p:sp>
      <p:sp>
        <p:nvSpPr>
          <p:cNvPr id="3" name="Sisällön paikkamerkki 2"/>
          <p:cNvSpPr>
            <a:spLocks noGrp="1"/>
          </p:cNvSpPr>
          <p:nvPr>
            <p:ph sz="half" idx="1"/>
          </p:nvPr>
        </p:nvSpPr>
        <p:spPr>
          <a:xfrm>
            <a:off x="788400" y="2304000"/>
            <a:ext cx="5320571" cy="3870000"/>
          </a:xfrm>
        </p:spPr>
        <p:txBody>
          <a:bodyPr/>
          <a:lstStyle>
            <a:lvl1pPr>
              <a:defRPr sz="1500"/>
            </a:lvl1pPr>
            <a:lvl2pPr>
              <a:defRPr sz="1500"/>
            </a:lvl2pPr>
            <a:lvl3pPr>
              <a:defRPr sz="1350"/>
            </a:lvl3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dirty="0"/>
          </a:p>
        </p:txBody>
      </p:sp>
      <p:sp>
        <p:nvSpPr>
          <p:cNvPr id="4" name="Sisällön paikkamerkki 3"/>
          <p:cNvSpPr>
            <a:spLocks noGrp="1"/>
          </p:cNvSpPr>
          <p:nvPr>
            <p:ph sz="half" idx="2"/>
          </p:nvPr>
        </p:nvSpPr>
        <p:spPr>
          <a:xfrm>
            <a:off x="6172201" y="2304000"/>
            <a:ext cx="5530175" cy="3870000"/>
          </a:xfrm>
        </p:spPr>
        <p:txBody>
          <a:bodyPr/>
          <a:lstStyle>
            <a:lvl1pPr>
              <a:defRPr sz="1500"/>
            </a:lvl1pPr>
            <a:lvl2pPr>
              <a:defRPr sz="1500"/>
            </a:lvl2pPr>
            <a:lvl3pPr>
              <a:defRPr sz="1350"/>
            </a:lvl3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endParaRPr lang="en-GB"/>
          </a:p>
        </p:txBody>
      </p:sp>
      <p:sp>
        <p:nvSpPr>
          <p:cNvPr id="6" name="Alatunnisteen paikkamerkki 5"/>
          <p:cNvSpPr>
            <a:spLocks noGrp="1"/>
          </p:cNvSpPr>
          <p:nvPr>
            <p:ph type="ftr" sz="quarter" idx="11"/>
          </p:nvPr>
        </p:nvSpPr>
        <p:spPr/>
        <p:txBody>
          <a:bodyPr/>
          <a:lstStyle/>
          <a:p>
            <a:endParaRPr lang="en-GB"/>
          </a:p>
        </p:txBody>
      </p:sp>
      <p:sp>
        <p:nvSpPr>
          <p:cNvPr id="7" name="Dian numeron paikkamerkki 6"/>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69974198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ieni kuva 1">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endParaRPr lang="en-GB"/>
          </a:p>
        </p:txBody>
      </p:sp>
      <p:sp>
        <p:nvSpPr>
          <p:cNvPr id="3" name="Sisällön paikkamerkki 2"/>
          <p:cNvSpPr>
            <a:spLocks noGrp="1"/>
          </p:cNvSpPr>
          <p:nvPr>
            <p:ph sz="half" idx="1"/>
          </p:nvPr>
        </p:nvSpPr>
        <p:spPr>
          <a:xfrm>
            <a:off x="788400" y="2304000"/>
            <a:ext cx="5320571" cy="3870000"/>
          </a:xfrm>
        </p:spPr>
        <p:txBody>
          <a:bodyPr/>
          <a:lstStyle>
            <a:lvl1pPr>
              <a:defRPr sz="1500"/>
            </a:lvl1pPr>
            <a:lvl2pPr>
              <a:defRPr sz="1500"/>
            </a:lvl2pPr>
            <a:lvl3pPr>
              <a:defRPr sz="1350"/>
            </a:lvl3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endParaRPr lang="en-GB"/>
          </a:p>
        </p:txBody>
      </p:sp>
      <p:sp>
        <p:nvSpPr>
          <p:cNvPr id="6" name="Alatunnisteen paikkamerkki 5"/>
          <p:cNvSpPr>
            <a:spLocks noGrp="1"/>
          </p:cNvSpPr>
          <p:nvPr>
            <p:ph type="ftr" sz="quarter" idx="11"/>
          </p:nvPr>
        </p:nvSpPr>
        <p:spPr/>
        <p:txBody>
          <a:bodyPr/>
          <a:lstStyle/>
          <a:p>
            <a:endParaRPr lang="en-GB"/>
          </a:p>
        </p:txBody>
      </p:sp>
      <p:sp>
        <p:nvSpPr>
          <p:cNvPr id="7" name="Dian numeron paikkamerkki 6"/>
          <p:cNvSpPr>
            <a:spLocks noGrp="1"/>
          </p:cNvSpPr>
          <p:nvPr>
            <p:ph type="sldNum" sz="quarter" idx="12"/>
          </p:nvPr>
        </p:nvSpPr>
        <p:spPr/>
        <p:txBody>
          <a:bodyPr/>
          <a:lstStyle/>
          <a:p>
            <a:fld id="{A6E131DE-DA31-4CDF-828A-8EB206A3CD12}" type="slidenum">
              <a:rPr lang="en-GB" smtClean="0"/>
              <a:t>‹#›</a:t>
            </a:fld>
            <a:endParaRPr lang="en-GB"/>
          </a:p>
        </p:txBody>
      </p:sp>
      <p:sp>
        <p:nvSpPr>
          <p:cNvPr id="10" name="Kuvan paikkamerkki 9"/>
          <p:cNvSpPr>
            <a:spLocks noGrp="1"/>
          </p:cNvSpPr>
          <p:nvPr>
            <p:ph type="pic" sz="quarter" idx="13"/>
          </p:nvPr>
        </p:nvSpPr>
        <p:spPr>
          <a:xfrm>
            <a:off x="6303965" y="2403475"/>
            <a:ext cx="5000625" cy="3443288"/>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8417230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ieni kuva 2">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endParaRPr lang="en-GB"/>
          </a:p>
        </p:txBody>
      </p:sp>
      <p:sp>
        <p:nvSpPr>
          <p:cNvPr id="3" name="Sisällön paikkamerkki 2"/>
          <p:cNvSpPr>
            <a:spLocks noGrp="1"/>
          </p:cNvSpPr>
          <p:nvPr>
            <p:ph sz="half" idx="1"/>
          </p:nvPr>
        </p:nvSpPr>
        <p:spPr>
          <a:xfrm>
            <a:off x="788400" y="2304000"/>
            <a:ext cx="5320571" cy="3870000"/>
          </a:xfrm>
        </p:spPr>
        <p:txBody>
          <a:bodyPr/>
          <a:lstStyle>
            <a:lvl1pPr>
              <a:defRPr sz="1500"/>
            </a:lvl1pPr>
            <a:lvl2pPr>
              <a:defRPr sz="1500"/>
            </a:lvl2pPr>
            <a:lvl3pPr>
              <a:defRPr sz="1350"/>
            </a:lvl3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endParaRPr lang="en-GB"/>
          </a:p>
        </p:txBody>
      </p:sp>
      <p:sp>
        <p:nvSpPr>
          <p:cNvPr id="6" name="Alatunnisteen paikkamerkki 5"/>
          <p:cNvSpPr>
            <a:spLocks noGrp="1"/>
          </p:cNvSpPr>
          <p:nvPr>
            <p:ph type="ftr" sz="quarter" idx="11"/>
          </p:nvPr>
        </p:nvSpPr>
        <p:spPr/>
        <p:txBody>
          <a:bodyPr/>
          <a:lstStyle/>
          <a:p>
            <a:endParaRPr lang="en-GB"/>
          </a:p>
        </p:txBody>
      </p:sp>
      <p:sp>
        <p:nvSpPr>
          <p:cNvPr id="7" name="Dian numeron paikkamerkki 6"/>
          <p:cNvSpPr>
            <a:spLocks noGrp="1"/>
          </p:cNvSpPr>
          <p:nvPr>
            <p:ph type="sldNum" sz="quarter" idx="12"/>
          </p:nvPr>
        </p:nvSpPr>
        <p:spPr/>
        <p:txBody>
          <a:bodyPr/>
          <a:lstStyle/>
          <a:p>
            <a:fld id="{A6E131DE-DA31-4CDF-828A-8EB206A3CD12}" type="slidenum">
              <a:rPr lang="en-GB" smtClean="0"/>
              <a:t>‹#›</a:t>
            </a:fld>
            <a:endParaRPr lang="en-GB"/>
          </a:p>
        </p:txBody>
      </p:sp>
      <p:sp>
        <p:nvSpPr>
          <p:cNvPr id="10" name="Kuvan paikkamerkki 9"/>
          <p:cNvSpPr>
            <a:spLocks noGrp="1"/>
          </p:cNvSpPr>
          <p:nvPr>
            <p:ph type="pic" sz="quarter" idx="13"/>
          </p:nvPr>
        </p:nvSpPr>
        <p:spPr>
          <a:xfrm>
            <a:off x="6303964" y="2403475"/>
            <a:ext cx="5888037" cy="3443288"/>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9188446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ieni kuva 3">
    <p:spTree>
      <p:nvGrpSpPr>
        <p:cNvPr id="1" name=""/>
        <p:cNvGrpSpPr/>
        <p:nvPr/>
      </p:nvGrpSpPr>
      <p:grpSpPr>
        <a:xfrm>
          <a:off x="0" y="0"/>
          <a:ext cx="0" cy="0"/>
          <a:chOff x="0" y="0"/>
          <a:chExt cx="0" cy="0"/>
        </a:xfrm>
      </p:grpSpPr>
      <p:sp>
        <p:nvSpPr>
          <p:cNvPr id="2" name="Otsikko 1"/>
          <p:cNvSpPr>
            <a:spLocks noGrp="1"/>
          </p:cNvSpPr>
          <p:nvPr>
            <p:ph type="title"/>
          </p:nvPr>
        </p:nvSpPr>
        <p:spPr>
          <a:xfrm>
            <a:off x="789560" y="822330"/>
            <a:ext cx="5319411" cy="1325563"/>
          </a:xfrm>
        </p:spPr>
        <p:txBody>
          <a:bodyPr/>
          <a:lstStyle/>
          <a:p>
            <a:r>
              <a:rPr lang="fi-FI"/>
              <a:t>Muokkaa perustyyl. napsautt.</a:t>
            </a:r>
            <a:endParaRPr lang="en-GB" dirty="0"/>
          </a:p>
        </p:txBody>
      </p:sp>
      <p:sp>
        <p:nvSpPr>
          <p:cNvPr id="3" name="Sisällön paikkamerkki 2"/>
          <p:cNvSpPr>
            <a:spLocks noGrp="1"/>
          </p:cNvSpPr>
          <p:nvPr>
            <p:ph sz="half" idx="1"/>
          </p:nvPr>
        </p:nvSpPr>
        <p:spPr>
          <a:xfrm>
            <a:off x="788400" y="2304000"/>
            <a:ext cx="5320571" cy="3870000"/>
          </a:xfrm>
        </p:spPr>
        <p:txBody>
          <a:bodyPr/>
          <a:lstStyle>
            <a:lvl1pPr>
              <a:defRPr sz="1500"/>
            </a:lvl1pPr>
            <a:lvl2pPr>
              <a:defRPr sz="1500"/>
            </a:lvl2pPr>
            <a:lvl3pPr>
              <a:defRPr sz="1350"/>
            </a:lvl3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endParaRPr lang="en-GB"/>
          </a:p>
        </p:txBody>
      </p:sp>
      <p:sp>
        <p:nvSpPr>
          <p:cNvPr id="6" name="Alatunnisteen paikkamerkki 5"/>
          <p:cNvSpPr>
            <a:spLocks noGrp="1"/>
          </p:cNvSpPr>
          <p:nvPr>
            <p:ph type="ftr" sz="quarter" idx="11"/>
          </p:nvPr>
        </p:nvSpPr>
        <p:spPr/>
        <p:txBody>
          <a:bodyPr/>
          <a:lstStyle/>
          <a:p>
            <a:endParaRPr lang="en-GB"/>
          </a:p>
        </p:txBody>
      </p:sp>
      <p:sp>
        <p:nvSpPr>
          <p:cNvPr id="7" name="Dian numeron paikkamerkki 6"/>
          <p:cNvSpPr>
            <a:spLocks noGrp="1"/>
          </p:cNvSpPr>
          <p:nvPr>
            <p:ph type="sldNum" sz="quarter" idx="12"/>
          </p:nvPr>
        </p:nvSpPr>
        <p:spPr/>
        <p:txBody>
          <a:bodyPr/>
          <a:lstStyle/>
          <a:p>
            <a:fld id="{A6E131DE-DA31-4CDF-828A-8EB206A3CD12}" type="slidenum">
              <a:rPr lang="en-GB" smtClean="0"/>
              <a:t>‹#›</a:t>
            </a:fld>
            <a:endParaRPr lang="en-GB"/>
          </a:p>
        </p:txBody>
      </p:sp>
      <p:sp>
        <p:nvSpPr>
          <p:cNvPr id="10" name="Kuvan paikkamerkki 9"/>
          <p:cNvSpPr>
            <a:spLocks noGrp="1"/>
          </p:cNvSpPr>
          <p:nvPr>
            <p:ph type="pic" sz="quarter" idx="13"/>
          </p:nvPr>
        </p:nvSpPr>
        <p:spPr>
          <a:xfrm>
            <a:off x="6303965" y="612775"/>
            <a:ext cx="5019031" cy="5233988"/>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123553135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Iso kuva">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endParaRPr lang="en-GB"/>
          </a:p>
        </p:txBody>
      </p:sp>
      <p:sp>
        <p:nvSpPr>
          <p:cNvPr id="3" name="Alatunnisteen paikkamerkki 2"/>
          <p:cNvSpPr>
            <a:spLocks noGrp="1"/>
          </p:cNvSpPr>
          <p:nvPr>
            <p:ph type="ftr" sz="quarter" idx="11"/>
          </p:nvPr>
        </p:nvSpPr>
        <p:spPr/>
        <p:txBody>
          <a:bodyPr/>
          <a:lstStyle/>
          <a:p>
            <a:endParaRPr lang="en-GB"/>
          </a:p>
        </p:txBody>
      </p:sp>
      <p:sp>
        <p:nvSpPr>
          <p:cNvPr id="4" name="Dian numeron paikkamerkki 3"/>
          <p:cNvSpPr>
            <a:spLocks noGrp="1"/>
          </p:cNvSpPr>
          <p:nvPr>
            <p:ph type="sldNum" sz="quarter" idx="12"/>
          </p:nvPr>
        </p:nvSpPr>
        <p:spPr/>
        <p:txBody>
          <a:bodyPr/>
          <a:lstStyle/>
          <a:p>
            <a:fld id="{A6E131DE-DA31-4CDF-828A-8EB206A3CD12}" type="slidenum">
              <a:rPr lang="en-GB" smtClean="0"/>
              <a:t>‹#›</a:t>
            </a:fld>
            <a:endParaRPr lang="en-GB"/>
          </a:p>
        </p:txBody>
      </p:sp>
      <p:sp>
        <p:nvSpPr>
          <p:cNvPr id="7" name="Kuvan paikkamerkki 6"/>
          <p:cNvSpPr>
            <a:spLocks noGrp="1"/>
          </p:cNvSpPr>
          <p:nvPr>
            <p:ph type="pic" sz="quarter" idx="13"/>
          </p:nvPr>
        </p:nvSpPr>
        <p:spPr>
          <a:xfrm>
            <a:off x="887210" y="612777"/>
            <a:ext cx="10435785" cy="5224463"/>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347148680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6" name="Median paikkamerkki 5"/>
          <p:cNvSpPr>
            <a:spLocks noGrp="1"/>
          </p:cNvSpPr>
          <p:nvPr>
            <p:ph type="media" sz="quarter" idx="14"/>
          </p:nvPr>
        </p:nvSpPr>
        <p:spPr>
          <a:xfrm>
            <a:off x="887210" y="612777"/>
            <a:ext cx="10435785" cy="5224463"/>
          </a:xfrm>
          <a:solidFill>
            <a:schemeClr val="bg1">
              <a:lumMod val="85000"/>
            </a:schemeClr>
          </a:solidFill>
        </p:spPr>
        <p:txBody>
          <a:bodyPr/>
          <a:lstStyle>
            <a:lvl1pPr marL="0" indent="0">
              <a:buFontTx/>
              <a:buNone/>
              <a:defRPr/>
            </a:lvl1pPr>
          </a:lstStyle>
          <a:p>
            <a:r>
              <a:rPr lang="fi-FI"/>
              <a:t>Lisää medialeike napsauttamalla kuvaketta</a:t>
            </a:r>
          </a:p>
        </p:txBody>
      </p:sp>
      <p:sp>
        <p:nvSpPr>
          <p:cNvPr id="2" name="Päivämäärän paikkamerkki 1"/>
          <p:cNvSpPr>
            <a:spLocks noGrp="1"/>
          </p:cNvSpPr>
          <p:nvPr>
            <p:ph type="dt" sz="half" idx="10"/>
          </p:nvPr>
        </p:nvSpPr>
        <p:spPr/>
        <p:txBody>
          <a:bodyPr/>
          <a:lstStyle/>
          <a:p>
            <a:endParaRPr lang="en-GB"/>
          </a:p>
        </p:txBody>
      </p:sp>
      <p:sp>
        <p:nvSpPr>
          <p:cNvPr id="3" name="Alatunnisteen paikkamerkki 2"/>
          <p:cNvSpPr>
            <a:spLocks noGrp="1"/>
          </p:cNvSpPr>
          <p:nvPr>
            <p:ph type="ftr" sz="quarter" idx="11"/>
          </p:nvPr>
        </p:nvSpPr>
        <p:spPr/>
        <p:txBody>
          <a:bodyPr/>
          <a:lstStyle/>
          <a:p>
            <a:endParaRPr lang="en-GB"/>
          </a:p>
        </p:txBody>
      </p:sp>
      <p:sp>
        <p:nvSpPr>
          <p:cNvPr id="4" name="Dian numeron paikkamerkki 3"/>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350191355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Kaavi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endParaRPr lang="en-GB"/>
          </a:p>
        </p:txBody>
      </p:sp>
      <p:sp>
        <p:nvSpPr>
          <p:cNvPr id="3" name="Sisällön paikkamerkki 2"/>
          <p:cNvSpPr>
            <a:spLocks noGrp="1"/>
          </p:cNvSpPr>
          <p:nvPr>
            <p:ph sz="half" idx="1"/>
          </p:nvPr>
        </p:nvSpPr>
        <p:spPr>
          <a:xfrm>
            <a:off x="788400" y="2304000"/>
            <a:ext cx="3501499" cy="3870000"/>
          </a:xfrm>
        </p:spPr>
        <p:txBody>
          <a:bodyPr/>
          <a:lstStyle>
            <a:lvl1pPr>
              <a:defRPr sz="1500"/>
            </a:lvl1pPr>
            <a:lvl2pPr>
              <a:defRPr sz="1500"/>
            </a:lvl2pPr>
            <a:lvl3pPr>
              <a:defRPr sz="1350"/>
            </a:lvl3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endParaRPr lang="en-GB"/>
          </a:p>
        </p:txBody>
      </p:sp>
      <p:sp>
        <p:nvSpPr>
          <p:cNvPr id="6" name="Alatunnisteen paikkamerkki 5"/>
          <p:cNvSpPr>
            <a:spLocks noGrp="1"/>
          </p:cNvSpPr>
          <p:nvPr>
            <p:ph type="ftr" sz="quarter" idx="11"/>
          </p:nvPr>
        </p:nvSpPr>
        <p:spPr/>
        <p:txBody>
          <a:bodyPr/>
          <a:lstStyle/>
          <a:p>
            <a:endParaRPr lang="en-GB"/>
          </a:p>
        </p:txBody>
      </p:sp>
      <p:sp>
        <p:nvSpPr>
          <p:cNvPr id="7" name="Dian numeron paikkamerkki 6"/>
          <p:cNvSpPr>
            <a:spLocks noGrp="1"/>
          </p:cNvSpPr>
          <p:nvPr>
            <p:ph type="sldNum" sz="quarter" idx="12"/>
          </p:nvPr>
        </p:nvSpPr>
        <p:spPr/>
        <p:txBody>
          <a:bodyPr/>
          <a:lstStyle/>
          <a:p>
            <a:fld id="{A6E131DE-DA31-4CDF-828A-8EB206A3CD12}" type="slidenum">
              <a:rPr lang="en-GB" smtClean="0"/>
              <a:t>‹#›</a:t>
            </a:fld>
            <a:endParaRPr lang="en-GB"/>
          </a:p>
        </p:txBody>
      </p:sp>
      <p:sp>
        <p:nvSpPr>
          <p:cNvPr id="9" name="Kaavion paikkamerkki 8"/>
          <p:cNvSpPr>
            <a:spLocks noGrp="1"/>
          </p:cNvSpPr>
          <p:nvPr>
            <p:ph type="chart" sz="quarter" idx="13"/>
          </p:nvPr>
        </p:nvSpPr>
        <p:spPr>
          <a:xfrm>
            <a:off x="4435812" y="2303465"/>
            <a:ext cx="6937443" cy="3870325"/>
          </a:xfrm>
        </p:spPr>
        <p:txBody>
          <a:bodyPr/>
          <a:lstStyle>
            <a:lvl1pPr marL="0" indent="0">
              <a:buFontTx/>
              <a:buNone/>
              <a:defRPr sz="1500"/>
            </a:lvl1pPr>
          </a:lstStyle>
          <a:p>
            <a:r>
              <a:rPr lang="fi-FI"/>
              <a:t>Lisää kaavio napsauttamalla kuvaketta</a:t>
            </a:r>
          </a:p>
        </p:txBody>
      </p:sp>
    </p:spTree>
    <p:extLst>
      <p:ext uri="{BB962C8B-B14F-4D97-AF65-F5344CB8AC3E}">
        <p14:creationId xmlns:p14="http://schemas.microsoft.com/office/powerpoint/2010/main" val="343974214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endParaRPr lang="en-GB"/>
          </a:p>
        </p:txBody>
      </p:sp>
      <p:sp>
        <p:nvSpPr>
          <p:cNvPr id="3" name="Päivämäärän paikkamerkki 2"/>
          <p:cNvSpPr>
            <a:spLocks noGrp="1"/>
          </p:cNvSpPr>
          <p:nvPr>
            <p:ph type="dt" sz="half" idx="10"/>
          </p:nvPr>
        </p:nvSpPr>
        <p:spPr/>
        <p:txBody>
          <a:bodyPr/>
          <a:lstStyle/>
          <a:p>
            <a:endParaRPr lang="en-GB"/>
          </a:p>
        </p:txBody>
      </p:sp>
      <p:sp>
        <p:nvSpPr>
          <p:cNvPr id="4" name="Alatunnisteen paikkamerkki 3"/>
          <p:cNvSpPr>
            <a:spLocks noGrp="1"/>
          </p:cNvSpPr>
          <p:nvPr>
            <p:ph type="ftr" sz="quarter" idx="11"/>
          </p:nvPr>
        </p:nvSpPr>
        <p:spPr/>
        <p:txBody>
          <a:bodyPr/>
          <a:lstStyle/>
          <a:p>
            <a:endParaRPr lang="en-GB"/>
          </a:p>
        </p:txBody>
      </p:sp>
      <p:sp>
        <p:nvSpPr>
          <p:cNvPr id="5" name="Dian numeron paikkamerkki 4"/>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179529206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endParaRPr lang="en-GB"/>
          </a:p>
        </p:txBody>
      </p:sp>
      <p:sp>
        <p:nvSpPr>
          <p:cNvPr id="3" name="Alatunnisteen paikkamerkki 2"/>
          <p:cNvSpPr>
            <a:spLocks noGrp="1"/>
          </p:cNvSpPr>
          <p:nvPr>
            <p:ph type="ftr" sz="quarter" idx="11"/>
          </p:nvPr>
        </p:nvSpPr>
        <p:spPr/>
        <p:txBody>
          <a:bodyPr/>
          <a:lstStyle/>
          <a:p>
            <a:endParaRPr lang="en-GB"/>
          </a:p>
        </p:txBody>
      </p:sp>
      <p:sp>
        <p:nvSpPr>
          <p:cNvPr id="4" name="Dian numeron paikkamerkki 3"/>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211328337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Välisivu 1">
    <p:spTree>
      <p:nvGrpSpPr>
        <p:cNvPr id="1" name=""/>
        <p:cNvGrpSpPr/>
        <p:nvPr/>
      </p:nvGrpSpPr>
      <p:grpSpPr>
        <a:xfrm>
          <a:off x="0" y="0"/>
          <a:ext cx="0" cy="0"/>
          <a:chOff x="0" y="0"/>
          <a:chExt cx="0" cy="0"/>
        </a:xfrm>
      </p:grpSpPr>
      <p:pic>
        <p:nvPicPr>
          <p:cNvPr id="9" name="Kuva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07" y="1016"/>
            <a:ext cx="12188388" cy="6858000"/>
          </a:xfrm>
          <a:prstGeom prst="rect">
            <a:avLst/>
          </a:prstGeom>
        </p:spPr>
      </p:pic>
      <p:sp>
        <p:nvSpPr>
          <p:cNvPr id="2" name="Otsikko 1"/>
          <p:cNvSpPr>
            <a:spLocks noGrp="1"/>
          </p:cNvSpPr>
          <p:nvPr>
            <p:ph type="ctrTitle"/>
          </p:nvPr>
        </p:nvSpPr>
        <p:spPr>
          <a:xfrm>
            <a:off x="787941" y="1637933"/>
            <a:ext cx="8297695" cy="1416555"/>
          </a:xfrm>
        </p:spPr>
        <p:txBody>
          <a:bodyPr anchor="ctr" anchorCtr="0">
            <a:noAutofit/>
          </a:bodyPr>
          <a:lstStyle>
            <a:lvl1pPr algn="l">
              <a:lnSpc>
                <a:spcPct val="90000"/>
              </a:lnSpc>
              <a:defRPr sz="3750"/>
            </a:lvl1pPr>
          </a:lstStyle>
          <a:p>
            <a:r>
              <a:rPr lang="fi-FI"/>
              <a:t>Muokkaa perustyyl. napsautt.</a:t>
            </a:r>
            <a:endParaRPr lang="en-GB" dirty="0"/>
          </a:p>
        </p:txBody>
      </p:sp>
    </p:spTree>
    <p:extLst>
      <p:ext uri="{BB962C8B-B14F-4D97-AF65-F5344CB8AC3E}">
        <p14:creationId xmlns:p14="http://schemas.microsoft.com/office/powerpoint/2010/main" val="112670419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Välisivu 2">
    <p:spTree>
      <p:nvGrpSpPr>
        <p:cNvPr id="1" name=""/>
        <p:cNvGrpSpPr/>
        <p:nvPr/>
      </p:nvGrpSpPr>
      <p:grpSpPr>
        <a:xfrm>
          <a:off x="0" y="0"/>
          <a:ext cx="0" cy="0"/>
          <a:chOff x="0" y="0"/>
          <a:chExt cx="0" cy="0"/>
        </a:xfrm>
      </p:grpSpPr>
      <p:pic>
        <p:nvPicPr>
          <p:cNvPr id="4" name="Kuva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8789" y="0"/>
            <a:ext cx="5127249" cy="6858000"/>
          </a:xfrm>
          <a:prstGeom prst="rect">
            <a:avLst/>
          </a:prstGeom>
        </p:spPr>
      </p:pic>
      <p:sp>
        <p:nvSpPr>
          <p:cNvPr id="2" name="Otsikko 1"/>
          <p:cNvSpPr>
            <a:spLocks noGrp="1"/>
          </p:cNvSpPr>
          <p:nvPr>
            <p:ph type="ctrTitle"/>
          </p:nvPr>
        </p:nvSpPr>
        <p:spPr>
          <a:xfrm>
            <a:off x="787941" y="1637933"/>
            <a:ext cx="8297695" cy="1416555"/>
          </a:xfrm>
        </p:spPr>
        <p:txBody>
          <a:bodyPr anchor="ctr" anchorCtr="0">
            <a:noAutofit/>
          </a:bodyPr>
          <a:lstStyle>
            <a:lvl1pPr algn="l">
              <a:lnSpc>
                <a:spcPct val="90000"/>
              </a:lnSpc>
              <a:defRPr sz="3750"/>
            </a:lvl1pPr>
          </a:lstStyle>
          <a:p>
            <a:r>
              <a:rPr lang="fi-FI"/>
              <a:t>Muokkaa perustyyl. napsautt.</a:t>
            </a:r>
            <a:endParaRPr lang="en-GB" dirty="0"/>
          </a:p>
        </p:txBody>
      </p:sp>
    </p:spTree>
    <p:extLst>
      <p:ext uri="{BB962C8B-B14F-4D97-AF65-F5344CB8AC3E}">
        <p14:creationId xmlns:p14="http://schemas.microsoft.com/office/powerpoint/2010/main" val="417067989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Välisivu 3">
    <p:spTree>
      <p:nvGrpSpPr>
        <p:cNvPr id="1" name=""/>
        <p:cNvGrpSpPr/>
        <p:nvPr/>
      </p:nvGrpSpPr>
      <p:grpSpPr>
        <a:xfrm>
          <a:off x="0" y="0"/>
          <a:ext cx="0" cy="0"/>
          <a:chOff x="0" y="0"/>
          <a:chExt cx="0" cy="0"/>
        </a:xfrm>
      </p:grpSpPr>
      <p:pic>
        <p:nvPicPr>
          <p:cNvPr id="7" name="Kuva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600"/>
            <a:ext cx="12188388" cy="6858000"/>
          </a:xfrm>
          <a:prstGeom prst="rect">
            <a:avLst/>
          </a:prstGeom>
        </p:spPr>
      </p:pic>
      <p:sp>
        <p:nvSpPr>
          <p:cNvPr id="2" name="Otsikko 1"/>
          <p:cNvSpPr>
            <a:spLocks noGrp="1"/>
          </p:cNvSpPr>
          <p:nvPr>
            <p:ph type="ctrTitle"/>
          </p:nvPr>
        </p:nvSpPr>
        <p:spPr>
          <a:xfrm>
            <a:off x="787941" y="1060315"/>
            <a:ext cx="6391073" cy="2286000"/>
          </a:xfrm>
        </p:spPr>
        <p:txBody>
          <a:bodyPr anchor="ctr" anchorCtr="0">
            <a:noAutofit/>
          </a:bodyPr>
          <a:lstStyle>
            <a:lvl1pPr algn="l">
              <a:lnSpc>
                <a:spcPct val="90000"/>
              </a:lnSpc>
              <a:defRPr sz="3750"/>
            </a:lvl1pPr>
          </a:lstStyle>
          <a:p>
            <a:r>
              <a:rPr lang="fi-FI"/>
              <a:t>Muokkaa perustyyl. napsautt.</a:t>
            </a:r>
            <a:endParaRPr lang="en-GB" dirty="0"/>
          </a:p>
        </p:txBody>
      </p:sp>
    </p:spTree>
    <p:extLst>
      <p:ext uri="{BB962C8B-B14F-4D97-AF65-F5344CB8AC3E}">
        <p14:creationId xmlns:p14="http://schemas.microsoft.com/office/powerpoint/2010/main" val="36148238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itle" preserve="1">
  <p:cSld name="Lopetus">
    <p:spTree>
      <p:nvGrpSpPr>
        <p:cNvPr id="1" name=""/>
        <p:cNvGrpSpPr/>
        <p:nvPr/>
      </p:nvGrpSpPr>
      <p:grpSpPr>
        <a:xfrm>
          <a:off x="0" y="0"/>
          <a:ext cx="0" cy="0"/>
          <a:chOff x="0" y="0"/>
          <a:chExt cx="0" cy="0"/>
        </a:xfrm>
      </p:grpSpPr>
      <p:pic>
        <p:nvPicPr>
          <p:cNvPr id="9" name="Kuva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43218" y="0"/>
            <a:ext cx="4460951" cy="6858000"/>
          </a:xfrm>
          <a:prstGeom prst="rect">
            <a:avLst/>
          </a:prstGeom>
        </p:spPr>
      </p:pic>
      <p:pic>
        <p:nvPicPr>
          <p:cNvPr id="11" name="Kuva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2405" y="556001"/>
            <a:ext cx="2716907" cy="820371"/>
          </a:xfrm>
          <a:prstGeom prst="rect">
            <a:avLst/>
          </a:prstGeom>
        </p:spPr>
      </p:pic>
      <p:sp>
        <p:nvSpPr>
          <p:cNvPr id="2" name="Otsikko 1"/>
          <p:cNvSpPr>
            <a:spLocks noGrp="1"/>
          </p:cNvSpPr>
          <p:nvPr>
            <p:ph type="ctrTitle"/>
          </p:nvPr>
        </p:nvSpPr>
        <p:spPr>
          <a:xfrm>
            <a:off x="787940" y="2853888"/>
            <a:ext cx="8239328" cy="930172"/>
          </a:xfrm>
        </p:spPr>
        <p:txBody>
          <a:bodyPr anchor="b" anchorCtr="0">
            <a:noAutofit/>
          </a:bodyPr>
          <a:lstStyle>
            <a:lvl1pPr algn="l">
              <a:lnSpc>
                <a:spcPct val="90000"/>
              </a:lnSpc>
              <a:defRPr sz="3750"/>
            </a:lvl1pPr>
          </a:lstStyle>
          <a:p>
            <a:r>
              <a:rPr lang="fi-FI"/>
              <a:t>Muokkaa perustyyl. napsautt.</a:t>
            </a:r>
            <a:endParaRPr lang="en-GB" dirty="0"/>
          </a:p>
        </p:txBody>
      </p:sp>
      <p:sp>
        <p:nvSpPr>
          <p:cNvPr id="3" name="Alaotsikko 2"/>
          <p:cNvSpPr>
            <a:spLocks noGrp="1"/>
          </p:cNvSpPr>
          <p:nvPr>
            <p:ph type="subTitle" idx="1"/>
          </p:nvPr>
        </p:nvSpPr>
        <p:spPr>
          <a:xfrm>
            <a:off x="787940" y="4027253"/>
            <a:ext cx="8239328" cy="2290863"/>
          </a:xfrm>
        </p:spPr>
        <p:txBody>
          <a:bodyPr>
            <a:normAutofit/>
          </a:bodyPr>
          <a:lstStyle>
            <a:lvl1pPr marL="0" indent="0" algn="l">
              <a:spcBef>
                <a:spcPts val="0"/>
              </a:spcBef>
              <a:spcAft>
                <a:spcPts val="0"/>
              </a:spcAft>
              <a:buNone/>
              <a:defRPr sz="165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i-FI"/>
              <a:t>Muokkaa alaotsikon perustyyliä napsautt.</a:t>
            </a:r>
            <a:endParaRPr lang="en-GB" dirty="0"/>
          </a:p>
        </p:txBody>
      </p:sp>
    </p:spTree>
    <p:extLst>
      <p:ext uri="{BB962C8B-B14F-4D97-AF65-F5344CB8AC3E}">
        <p14:creationId xmlns:p14="http://schemas.microsoft.com/office/powerpoint/2010/main" val="241224741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Pieni kuva 1">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endParaRPr lang="en-GB"/>
          </a:p>
        </p:txBody>
      </p:sp>
      <p:sp>
        <p:nvSpPr>
          <p:cNvPr id="3" name="Sisällön paikkamerkki 2"/>
          <p:cNvSpPr>
            <a:spLocks noGrp="1"/>
          </p:cNvSpPr>
          <p:nvPr>
            <p:ph sz="half" idx="1"/>
          </p:nvPr>
        </p:nvSpPr>
        <p:spPr>
          <a:xfrm>
            <a:off x="788400" y="2304000"/>
            <a:ext cx="5320571" cy="3870000"/>
          </a:xfrm>
        </p:spPr>
        <p:txBody>
          <a:bodyPr/>
          <a:lstStyle>
            <a:lvl1pPr>
              <a:defRPr sz="1500"/>
            </a:lvl1pPr>
            <a:lvl2pPr>
              <a:defRPr sz="1500"/>
            </a:lvl2pPr>
            <a:lvl3pPr>
              <a:defRPr sz="1350"/>
            </a:lvl3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endParaRPr lang="en-GB"/>
          </a:p>
        </p:txBody>
      </p:sp>
      <p:sp>
        <p:nvSpPr>
          <p:cNvPr id="6" name="Alatunnisteen paikkamerkki 5"/>
          <p:cNvSpPr>
            <a:spLocks noGrp="1"/>
          </p:cNvSpPr>
          <p:nvPr>
            <p:ph type="ftr" sz="quarter" idx="11"/>
          </p:nvPr>
        </p:nvSpPr>
        <p:spPr/>
        <p:txBody>
          <a:bodyPr/>
          <a:lstStyle/>
          <a:p>
            <a:endParaRPr lang="en-GB"/>
          </a:p>
        </p:txBody>
      </p:sp>
      <p:sp>
        <p:nvSpPr>
          <p:cNvPr id="7" name="Dian numeron paikkamerkki 6"/>
          <p:cNvSpPr>
            <a:spLocks noGrp="1"/>
          </p:cNvSpPr>
          <p:nvPr>
            <p:ph type="sldNum" sz="quarter" idx="12"/>
          </p:nvPr>
        </p:nvSpPr>
        <p:spPr/>
        <p:txBody>
          <a:bodyPr/>
          <a:lstStyle/>
          <a:p>
            <a:fld id="{A6E131DE-DA31-4CDF-828A-8EB206A3CD12}" type="slidenum">
              <a:rPr lang="en-GB" smtClean="0"/>
              <a:t>‹#›</a:t>
            </a:fld>
            <a:endParaRPr lang="en-GB"/>
          </a:p>
        </p:txBody>
      </p:sp>
      <p:sp>
        <p:nvSpPr>
          <p:cNvPr id="10" name="Kuvan paikkamerkki 9"/>
          <p:cNvSpPr>
            <a:spLocks noGrp="1"/>
          </p:cNvSpPr>
          <p:nvPr>
            <p:ph type="pic" sz="quarter" idx="13"/>
          </p:nvPr>
        </p:nvSpPr>
        <p:spPr>
          <a:xfrm>
            <a:off x="6303965" y="2403475"/>
            <a:ext cx="5000625" cy="3443288"/>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35663715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Pieni kuva 2">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endParaRPr lang="en-GB"/>
          </a:p>
        </p:txBody>
      </p:sp>
      <p:sp>
        <p:nvSpPr>
          <p:cNvPr id="3" name="Sisällön paikkamerkki 2"/>
          <p:cNvSpPr>
            <a:spLocks noGrp="1"/>
          </p:cNvSpPr>
          <p:nvPr>
            <p:ph sz="half" idx="1"/>
          </p:nvPr>
        </p:nvSpPr>
        <p:spPr>
          <a:xfrm>
            <a:off x="788400" y="2304000"/>
            <a:ext cx="5320571" cy="3870000"/>
          </a:xfrm>
        </p:spPr>
        <p:txBody>
          <a:bodyPr/>
          <a:lstStyle>
            <a:lvl1pPr>
              <a:defRPr sz="1500"/>
            </a:lvl1pPr>
            <a:lvl2pPr>
              <a:defRPr sz="1500"/>
            </a:lvl2pPr>
            <a:lvl3pPr>
              <a:defRPr sz="1350"/>
            </a:lvl3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endParaRPr lang="en-GB"/>
          </a:p>
        </p:txBody>
      </p:sp>
      <p:sp>
        <p:nvSpPr>
          <p:cNvPr id="6" name="Alatunnisteen paikkamerkki 5"/>
          <p:cNvSpPr>
            <a:spLocks noGrp="1"/>
          </p:cNvSpPr>
          <p:nvPr>
            <p:ph type="ftr" sz="quarter" idx="11"/>
          </p:nvPr>
        </p:nvSpPr>
        <p:spPr/>
        <p:txBody>
          <a:bodyPr/>
          <a:lstStyle/>
          <a:p>
            <a:endParaRPr lang="en-GB"/>
          </a:p>
        </p:txBody>
      </p:sp>
      <p:sp>
        <p:nvSpPr>
          <p:cNvPr id="7" name="Dian numeron paikkamerkki 6"/>
          <p:cNvSpPr>
            <a:spLocks noGrp="1"/>
          </p:cNvSpPr>
          <p:nvPr>
            <p:ph type="sldNum" sz="quarter" idx="12"/>
          </p:nvPr>
        </p:nvSpPr>
        <p:spPr/>
        <p:txBody>
          <a:bodyPr/>
          <a:lstStyle/>
          <a:p>
            <a:fld id="{A6E131DE-DA31-4CDF-828A-8EB206A3CD12}" type="slidenum">
              <a:rPr lang="en-GB" smtClean="0"/>
              <a:t>‹#›</a:t>
            </a:fld>
            <a:endParaRPr lang="en-GB"/>
          </a:p>
        </p:txBody>
      </p:sp>
      <p:sp>
        <p:nvSpPr>
          <p:cNvPr id="10" name="Kuvan paikkamerkki 9"/>
          <p:cNvSpPr>
            <a:spLocks noGrp="1"/>
          </p:cNvSpPr>
          <p:nvPr>
            <p:ph type="pic" sz="quarter" idx="13"/>
          </p:nvPr>
        </p:nvSpPr>
        <p:spPr>
          <a:xfrm>
            <a:off x="6303964" y="2403475"/>
            <a:ext cx="5888037" cy="3443288"/>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240956237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Pieni kuva 3">
    <p:spTree>
      <p:nvGrpSpPr>
        <p:cNvPr id="1" name=""/>
        <p:cNvGrpSpPr/>
        <p:nvPr/>
      </p:nvGrpSpPr>
      <p:grpSpPr>
        <a:xfrm>
          <a:off x="0" y="0"/>
          <a:ext cx="0" cy="0"/>
          <a:chOff x="0" y="0"/>
          <a:chExt cx="0" cy="0"/>
        </a:xfrm>
      </p:grpSpPr>
      <p:sp>
        <p:nvSpPr>
          <p:cNvPr id="2" name="Otsikko 1"/>
          <p:cNvSpPr>
            <a:spLocks noGrp="1"/>
          </p:cNvSpPr>
          <p:nvPr>
            <p:ph type="title"/>
          </p:nvPr>
        </p:nvSpPr>
        <p:spPr>
          <a:xfrm>
            <a:off x="789560" y="822330"/>
            <a:ext cx="5319411" cy="1325563"/>
          </a:xfrm>
        </p:spPr>
        <p:txBody>
          <a:bodyPr/>
          <a:lstStyle/>
          <a:p>
            <a:r>
              <a:rPr lang="fi-FI"/>
              <a:t>Muokkaa perustyyl. napsautt.</a:t>
            </a:r>
            <a:endParaRPr lang="en-GB" dirty="0"/>
          </a:p>
        </p:txBody>
      </p:sp>
      <p:sp>
        <p:nvSpPr>
          <p:cNvPr id="3" name="Sisällön paikkamerkki 2"/>
          <p:cNvSpPr>
            <a:spLocks noGrp="1"/>
          </p:cNvSpPr>
          <p:nvPr>
            <p:ph sz="half" idx="1"/>
          </p:nvPr>
        </p:nvSpPr>
        <p:spPr>
          <a:xfrm>
            <a:off x="788400" y="2304000"/>
            <a:ext cx="5320571" cy="3870000"/>
          </a:xfrm>
        </p:spPr>
        <p:txBody>
          <a:bodyPr/>
          <a:lstStyle>
            <a:lvl1pPr>
              <a:defRPr sz="1500"/>
            </a:lvl1pPr>
            <a:lvl2pPr>
              <a:defRPr sz="1500"/>
            </a:lvl2pPr>
            <a:lvl3pPr>
              <a:defRPr sz="1350"/>
            </a:lvl3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endParaRPr lang="en-GB"/>
          </a:p>
        </p:txBody>
      </p:sp>
      <p:sp>
        <p:nvSpPr>
          <p:cNvPr id="6" name="Alatunnisteen paikkamerkki 5"/>
          <p:cNvSpPr>
            <a:spLocks noGrp="1"/>
          </p:cNvSpPr>
          <p:nvPr>
            <p:ph type="ftr" sz="quarter" idx="11"/>
          </p:nvPr>
        </p:nvSpPr>
        <p:spPr/>
        <p:txBody>
          <a:bodyPr/>
          <a:lstStyle/>
          <a:p>
            <a:endParaRPr lang="en-GB"/>
          </a:p>
        </p:txBody>
      </p:sp>
      <p:sp>
        <p:nvSpPr>
          <p:cNvPr id="7" name="Dian numeron paikkamerkki 6"/>
          <p:cNvSpPr>
            <a:spLocks noGrp="1"/>
          </p:cNvSpPr>
          <p:nvPr>
            <p:ph type="sldNum" sz="quarter" idx="12"/>
          </p:nvPr>
        </p:nvSpPr>
        <p:spPr/>
        <p:txBody>
          <a:bodyPr/>
          <a:lstStyle/>
          <a:p>
            <a:fld id="{A6E131DE-DA31-4CDF-828A-8EB206A3CD12}" type="slidenum">
              <a:rPr lang="en-GB" smtClean="0"/>
              <a:t>‹#›</a:t>
            </a:fld>
            <a:endParaRPr lang="en-GB"/>
          </a:p>
        </p:txBody>
      </p:sp>
      <p:sp>
        <p:nvSpPr>
          <p:cNvPr id="10" name="Kuvan paikkamerkki 9"/>
          <p:cNvSpPr>
            <a:spLocks noGrp="1"/>
          </p:cNvSpPr>
          <p:nvPr>
            <p:ph type="pic" sz="quarter" idx="13"/>
          </p:nvPr>
        </p:nvSpPr>
        <p:spPr>
          <a:xfrm>
            <a:off x="6303965" y="612775"/>
            <a:ext cx="5019031" cy="5233988"/>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338541641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Kaavi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endParaRPr lang="en-GB"/>
          </a:p>
        </p:txBody>
      </p:sp>
      <p:sp>
        <p:nvSpPr>
          <p:cNvPr id="3" name="Sisällön paikkamerkki 2"/>
          <p:cNvSpPr>
            <a:spLocks noGrp="1"/>
          </p:cNvSpPr>
          <p:nvPr>
            <p:ph sz="half" idx="1"/>
          </p:nvPr>
        </p:nvSpPr>
        <p:spPr>
          <a:xfrm>
            <a:off x="788400" y="2304000"/>
            <a:ext cx="3501499" cy="3870000"/>
          </a:xfrm>
        </p:spPr>
        <p:txBody>
          <a:bodyPr/>
          <a:lstStyle>
            <a:lvl1pPr>
              <a:defRPr sz="1500"/>
            </a:lvl1pPr>
            <a:lvl2pPr>
              <a:defRPr sz="1500"/>
            </a:lvl2pPr>
            <a:lvl3pPr>
              <a:defRPr sz="1350"/>
            </a:lvl3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endParaRPr lang="en-GB"/>
          </a:p>
        </p:txBody>
      </p:sp>
      <p:sp>
        <p:nvSpPr>
          <p:cNvPr id="6" name="Alatunnisteen paikkamerkki 5"/>
          <p:cNvSpPr>
            <a:spLocks noGrp="1"/>
          </p:cNvSpPr>
          <p:nvPr>
            <p:ph type="ftr" sz="quarter" idx="11"/>
          </p:nvPr>
        </p:nvSpPr>
        <p:spPr/>
        <p:txBody>
          <a:bodyPr/>
          <a:lstStyle/>
          <a:p>
            <a:endParaRPr lang="en-GB"/>
          </a:p>
        </p:txBody>
      </p:sp>
      <p:sp>
        <p:nvSpPr>
          <p:cNvPr id="7" name="Dian numeron paikkamerkki 6"/>
          <p:cNvSpPr>
            <a:spLocks noGrp="1"/>
          </p:cNvSpPr>
          <p:nvPr>
            <p:ph type="sldNum" sz="quarter" idx="12"/>
          </p:nvPr>
        </p:nvSpPr>
        <p:spPr/>
        <p:txBody>
          <a:bodyPr/>
          <a:lstStyle/>
          <a:p>
            <a:fld id="{A6E131DE-DA31-4CDF-828A-8EB206A3CD12}" type="slidenum">
              <a:rPr lang="en-GB" smtClean="0"/>
              <a:t>‹#›</a:t>
            </a:fld>
            <a:endParaRPr lang="en-GB"/>
          </a:p>
        </p:txBody>
      </p:sp>
      <p:sp>
        <p:nvSpPr>
          <p:cNvPr id="9" name="Kaavion paikkamerkki 8"/>
          <p:cNvSpPr>
            <a:spLocks noGrp="1"/>
          </p:cNvSpPr>
          <p:nvPr>
            <p:ph type="chart" sz="quarter" idx="13"/>
          </p:nvPr>
        </p:nvSpPr>
        <p:spPr>
          <a:xfrm>
            <a:off x="4435812" y="2303465"/>
            <a:ext cx="6937443" cy="3870325"/>
          </a:xfrm>
        </p:spPr>
        <p:txBody>
          <a:bodyPr/>
          <a:lstStyle>
            <a:lvl1pPr marL="0" indent="0">
              <a:buFontTx/>
              <a:buNone/>
              <a:defRPr sz="1500"/>
            </a:lvl1pPr>
          </a:lstStyle>
          <a:p>
            <a:r>
              <a:rPr lang="fi-FI"/>
              <a:t>Lisää kaavio napsauttamalla kuvaketta</a:t>
            </a:r>
          </a:p>
        </p:txBody>
      </p:sp>
    </p:spTree>
    <p:extLst>
      <p:ext uri="{BB962C8B-B14F-4D97-AF65-F5344CB8AC3E}">
        <p14:creationId xmlns:p14="http://schemas.microsoft.com/office/powerpoint/2010/main" val="267993120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pic>
        <p:nvPicPr>
          <p:cNvPr id="9" name="Kuva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43377" y="0"/>
            <a:ext cx="4460951" cy="6858000"/>
          </a:xfrm>
          <a:prstGeom prst="rect">
            <a:avLst/>
          </a:prstGeom>
        </p:spPr>
      </p:pic>
      <p:sp>
        <p:nvSpPr>
          <p:cNvPr id="2" name="Otsikko 1"/>
          <p:cNvSpPr>
            <a:spLocks noGrp="1"/>
          </p:cNvSpPr>
          <p:nvPr>
            <p:ph type="ctrTitle"/>
          </p:nvPr>
        </p:nvSpPr>
        <p:spPr>
          <a:xfrm>
            <a:off x="788021" y="2221590"/>
            <a:ext cx="7149831" cy="2387600"/>
          </a:xfrm>
        </p:spPr>
        <p:txBody>
          <a:bodyPr anchor="ctr" anchorCtr="0">
            <a:noAutofit/>
          </a:bodyPr>
          <a:lstStyle>
            <a:lvl1pPr algn="l">
              <a:lnSpc>
                <a:spcPct val="90000"/>
              </a:lnSpc>
              <a:defRPr sz="5000"/>
            </a:lvl1pPr>
          </a:lstStyle>
          <a:p>
            <a:r>
              <a:rPr lang="fi-FI"/>
              <a:t>Muokkaa perustyyl. napsautt.</a:t>
            </a:r>
            <a:endParaRPr lang="en-GB" dirty="0"/>
          </a:p>
        </p:txBody>
      </p:sp>
      <p:sp>
        <p:nvSpPr>
          <p:cNvPr id="3" name="Alaotsikko 2"/>
          <p:cNvSpPr>
            <a:spLocks noGrp="1"/>
          </p:cNvSpPr>
          <p:nvPr>
            <p:ph type="subTitle" idx="1"/>
          </p:nvPr>
        </p:nvSpPr>
        <p:spPr>
          <a:xfrm>
            <a:off x="788021" y="4688983"/>
            <a:ext cx="7149831" cy="1629383"/>
          </a:xfrm>
        </p:spPr>
        <p:txBody>
          <a:bodyPr>
            <a:normAutofit/>
          </a:bodyPr>
          <a:lstStyle>
            <a:lvl1pPr marL="0" indent="0" algn="l">
              <a:spcBef>
                <a:spcPts val="0"/>
              </a:spcBef>
              <a:spcAft>
                <a:spcPts val="0"/>
              </a:spcAft>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GB" dirty="0"/>
          </a:p>
        </p:txBody>
      </p:sp>
      <p:pic>
        <p:nvPicPr>
          <p:cNvPr id="10" name="Kuva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2405" y="556002"/>
            <a:ext cx="2716907" cy="820371"/>
          </a:xfrm>
          <a:prstGeom prst="rect">
            <a:avLst/>
          </a:prstGeom>
        </p:spPr>
      </p:pic>
    </p:spTree>
    <p:extLst>
      <p:ext uri="{BB962C8B-B14F-4D97-AF65-F5344CB8AC3E}">
        <p14:creationId xmlns:p14="http://schemas.microsoft.com/office/powerpoint/2010/main" val="125084463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endParaRPr lang="en-GB"/>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4" name="Päivämäärän paikkamerkki 3"/>
          <p:cNvSpPr>
            <a:spLocks noGrp="1"/>
          </p:cNvSpPr>
          <p:nvPr>
            <p:ph type="dt" sz="half" idx="10"/>
          </p:nvPr>
        </p:nvSpPr>
        <p:spPr/>
        <p:txBody>
          <a:bodyPr/>
          <a:lstStyle/>
          <a:p>
            <a:endParaRPr lang="en-GB">
              <a:solidFill>
                <a:srgbClr val="0041DC"/>
              </a:solidFill>
            </a:endParaRPr>
          </a:p>
        </p:txBody>
      </p:sp>
      <p:sp>
        <p:nvSpPr>
          <p:cNvPr id="5" name="Alatunnisteen paikkamerkki 4"/>
          <p:cNvSpPr>
            <a:spLocks noGrp="1"/>
          </p:cNvSpPr>
          <p:nvPr>
            <p:ph type="ftr" sz="quarter" idx="11"/>
          </p:nvPr>
        </p:nvSpPr>
        <p:spPr/>
        <p:txBody>
          <a:bodyPr/>
          <a:lstStyle/>
          <a:p>
            <a:endParaRPr lang="en-GB" dirty="0">
              <a:solidFill>
                <a:srgbClr val="0041DC"/>
              </a:solidFill>
            </a:endParaRPr>
          </a:p>
        </p:txBody>
      </p:sp>
      <p:sp>
        <p:nvSpPr>
          <p:cNvPr id="6" name="Dian numeron paikkamerkki 5"/>
          <p:cNvSpPr>
            <a:spLocks noGrp="1"/>
          </p:cNvSpPr>
          <p:nvPr>
            <p:ph type="sldNum" sz="quarter" idx="12"/>
          </p:nvPr>
        </p:nvSpPr>
        <p:spPr/>
        <p:txBody>
          <a:bodyPr/>
          <a:lstStyle/>
          <a:p>
            <a:fld id="{A6E131DE-DA31-4CDF-828A-8EB206A3CD12}" type="slidenum">
              <a:rPr lang="en-GB" smtClean="0">
                <a:solidFill>
                  <a:srgbClr val="0041DC"/>
                </a:solidFill>
              </a:rPr>
              <a:pPr/>
              <a:t>‹#›</a:t>
            </a:fld>
            <a:endParaRPr lang="en-GB">
              <a:solidFill>
                <a:srgbClr val="0041DC"/>
              </a:solidFill>
            </a:endParaRPr>
          </a:p>
        </p:txBody>
      </p:sp>
    </p:spTree>
    <p:extLst>
      <p:ext uri="{BB962C8B-B14F-4D97-AF65-F5344CB8AC3E}">
        <p14:creationId xmlns:p14="http://schemas.microsoft.com/office/powerpoint/2010/main" val="22515501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Otsikko ja sisältö kaari">
    <p:spTree>
      <p:nvGrpSpPr>
        <p:cNvPr id="1" name=""/>
        <p:cNvGrpSpPr/>
        <p:nvPr/>
      </p:nvGrpSpPr>
      <p:grpSpPr>
        <a:xfrm>
          <a:off x="0" y="0"/>
          <a:ext cx="0" cy="0"/>
          <a:chOff x="0" y="0"/>
          <a:chExt cx="0" cy="0"/>
        </a:xfrm>
      </p:grpSpPr>
      <p:pic>
        <p:nvPicPr>
          <p:cNvPr id="7" name="Kuva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93547" y="5972704"/>
            <a:ext cx="3695375" cy="883285"/>
          </a:xfrm>
          <a:prstGeom prst="rect">
            <a:avLst/>
          </a:prstGeom>
        </p:spPr>
      </p:pic>
      <p:sp>
        <p:nvSpPr>
          <p:cNvPr id="2" name="Otsikko 1"/>
          <p:cNvSpPr>
            <a:spLocks noGrp="1"/>
          </p:cNvSpPr>
          <p:nvPr>
            <p:ph type="title"/>
          </p:nvPr>
        </p:nvSpPr>
        <p:spPr/>
        <p:txBody>
          <a:bodyPr/>
          <a:lstStyle/>
          <a:p>
            <a:r>
              <a:rPr lang="fi-FI"/>
              <a:t>Muokkaa perustyyl. napsautt.</a:t>
            </a:r>
            <a:endParaRPr lang="en-GB"/>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4" name="Päivämäärän paikkamerkki 3"/>
          <p:cNvSpPr>
            <a:spLocks noGrp="1"/>
          </p:cNvSpPr>
          <p:nvPr>
            <p:ph type="dt" sz="half" idx="10"/>
          </p:nvPr>
        </p:nvSpPr>
        <p:spPr/>
        <p:txBody>
          <a:bodyPr/>
          <a:lstStyle/>
          <a:p>
            <a:endParaRPr lang="en-GB">
              <a:solidFill>
                <a:srgbClr val="0041DC"/>
              </a:solidFill>
            </a:endParaRPr>
          </a:p>
        </p:txBody>
      </p:sp>
      <p:sp>
        <p:nvSpPr>
          <p:cNvPr id="5" name="Alatunnisteen paikkamerkki 4"/>
          <p:cNvSpPr>
            <a:spLocks noGrp="1"/>
          </p:cNvSpPr>
          <p:nvPr>
            <p:ph type="ftr" sz="quarter" idx="11"/>
          </p:nvPr>
        </p:nvSpPr>
        <p:spPr/>
        <p:txBody>
          <a:bodyPr/>
          <a:lstStyle/>
          <a:p>
            <a:endParaRPr lang="en-GB" dirty="0">
              <a:solidFill>
                <a:srgbClr val="0041DC"/>
              </a:solidFill>
            </a:endParaRPr>
          </a:p>
        </p:txBody>
      </p:sp>
      <p:sp>
        <p:nvSpPr>
          <p:cNvPr id="6" name="Dian numeron paikkamerkki 5"/>
          <p:cNvSpPr>
            <a:spLocks noGrp="1"/>
          </p:cNvSpPr>
          <p:nvPr>
            <p:ph type="sldNum" sz="quarter" idx="12"/>
          </p:nvPr>
        </p:nvSpPr>
        <p:spPr/>
        <p:txBody>
          <a:bodyPr/>
          <a:lstStyle/>
          <a:p>
            <a:fld id="{A6E131DE-DA31-4CDF-828A-8EB206A3CD12}" type="slidenum">
              <a:rPr lang="en-GB" smtClean="0">
                <a:solidFill>
                  <a:srgbClr val="0041DC"/>
                </a:solidFill>
              </a:rPr>
              <a:pPr/>
              <a:t>‹#›</a:t>
            </a:fld>
            <a:endParaRPr lang="en-GB">
              <a:solidFill>
                <a:srgbClr val="0041DC"/>
              </a:solidFill>
            </a:endParaRPr>
          </a:p>
        </p:txBody>
      </p:sp>
    </p:spTree>
    <p:extLst>
      <p:ext uri="{BB962C8B-B14F-4D97-AF65-F5344CB8AC3E}">
        <p14:creationId xmlns:p14="http://schemas.microsoft.com/office/powerpoint/2010/main" val="384131421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Numeroitu sisältö kaari">
    <p:spTree>
      <p:nvGrpSpPr>
        <p:cNvPr id="1" name=""/>
        <p:cNvGrpSpPr/>
        <p:nvPr/>
      </p:nvGrpSpPr>
      <p:grpSpPr>
        <a:xfrm>
          <a:off x="0" y="0"/>
          <a:ext cx="0" cy="0"/>
          <a:chOff x="0" y="0"/>
          <a:chExt cx="0" cy="0"/>
        </a:xfrm>
      </p:grpSpPr>
      <p:pic>
        <p:nvPicPr>
          <p:cNvPr id="8" name="Kuva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93547" y="5972704"/>
            <a:ext cx="3695375" cy="883285"/>
          </a:xfrm>
          <a:prstGeom prst="rect">
            <a:avLst/>
          </a:prstGeom>
        </p:spPr>
      </p:pic>
      <p:sp>
        <p:nvSpPr>
          <p:cNvPr id="2" name="Otsikko 1"/>
          <p:cNvSpPr>
            <a:spLocks noGrp="1"/>
          </p:cNvSpPr>
          <p:nvPr>
            <p:ph type="title"/>
          </p:nvPr>
        </p:nvSpPr>
        <p:spPr/>
        <p:txBody>
          <a:bodyPr/>
          <a:lstStyle/>
          <a:p>
            <a:r>
              <a:rPr lang="fi-FI"/>
              <a:t>Muokkaa perustyyl. napsautt.</a:t>
            </a:r>
            <a:endParaRPr lang="en-GB"/>
          </a:p>
        </p:txBody>
      </p:sp>
      <p:sp>
        <p:nvSpPr>
          <p:cNvPr id="3" name="Sisällön paikkamerkki 2"/>
          <p:cNvSpPr>
            <a:spLocks noGrp="1"/>
          </p:cNvSpPr>
          <p:nvPr>
            <p:ph idx="1"/>
          </p:nvPr>
        </p:nvSpPr>
        <p:spPr/>
        <p:txBody>
          <a:bodyPr/>
          <a:lstStyle>
            <a:lvl1pPr marL="355600" indent="-355600">
              <a:buFont typeface="+mj-lt"/>
              <a:buAutoNum type="arabicPeriod"/>
              <a:defRPr/>
            </a:lvl1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4" name="Päivämäärän paikkamerkki 3"/>
          <p:cNvSpPr>
            <a:spLocks noGrp="1"/>
          </p:cNvSpPr>
          <p:nvPr>
            <p:ph type="dt" sz="half" idx="10"/>
          </p:nvPr>
        </p:nvSpPr>
        <p:spPr/>
        <p:txBody>
          <a:bodyPr/>
          <a:lstStyle/>
          <a:p>
            <a:endParaRPr lang="en-GB">
              <a:solidFill>
                <a:srgbClr val="0041DC"/>
              </a:solidFill>
            </a:endParaRPr>
          </a:p>
        </p:txBody>
      </p:sp>
      <p:sp>
        <p:nvSpPr>
          <p:cNvPr id="5" name="Alatunnisteen paikkamerkki 4"/>
          <p:cNvSpPr>
            <a:spLocks noGrp="1"/>
          </p:cNvSpPr>
          <p:nvPr>
            <p:ph type="ftr" sz="quarter" idx="11"/>
          </p:nvPr>
        </p:nvSpPr>
        <p:spPr/>
        <p:txBody>
          <a:bodyPr/>
          <a:lstStyle/>
          <a:p>
            <a:endParaRPr lang="en-GB">
              <a:solidFill>
                <a:srgbClr val="0041DC"/>
              </a:solidFill>
            </a:endParaRPr>
          </a:p>
        </p:txBody>
      </p:sp>
      <p:sp>
        <p:nvSpPr>
          <p:cNvPr id="6" name="Dian numeron paikkamerkki 5"/>
          <p:cNvSpPr>
            <a:spLocks noGrp="1"/>
          </p:cNvSpPr>
          <p:nvPr>
            <p:ph type="sldNum" sz="quarter" idx="12"/>
          </p:nvPr>
        </p:nvSpPr>
        <p:spPr/>
        <p:txBody>
          <a:bodyPr/>
          <a:lstStyle/>
          <a:p>
            <a:fld id="{A6E131DE-DA31-4CDF-828A-8EB206A3CD12}" type="slidenum">
              <a:rPr lang="en-GB" smtClean="0">
                <a:solidFill>
                  <a:srgbClr val="0041DC"/>
                </a:solidFill>
              </a:rPr>
              <a:pPr/>
              <a:t>‹#›</a:t>
            </a:fld>
            <a:endParaRPr lang="en-GB">
              <a:solidFill>
                <a:srgbClr val="0041DC"/>
              </a:solidFill>
            </a:endParaRPr>
          </a:p>
        </p:txBody>
      </p:sp>
    </p:spTree>
    <p:extLst>
      <p:ext uri="{BB962C8B-B14F-4D97-AF65-F5344CB8AC3E}">
        <p14:creationId xmlns:p14="http://schemas.microsoft.com/office/powerpoint/2010/main" val="349089175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Kaksi sisältöä kaari">
    <p:spTree>
      <p:nvGrpSpPr>
        <p:cNvPr id="1" name=""/>
        <p:cNvGrpSpPr/>
        <p:nvPr/>
      </p:nvGrpSpPr>
      <p:grpSpPr>
        <a:xfrm>
          <a:off x="0" y="0"/>
          <a:ext cx="0" cy="0"/>
          <a:chOff x="0" y="0"/>
          <a:chExt cx="0" cy="0"/>
        </a:xfrm>
      </p:grpSpPr>
      <p:pic>
        <p:nvPicPr>
          <p:cNvPr id="10" name="Kuva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93547" y="5972704"/>
            <a:ext cx="3695375" cy="883285"/>
          </a:xfrm>
          <a:prstGeom prst="rect">
            <a:avLst/>
          </a:prstGeom>
        </p:spPr>
      </p:pic>
      <p:sp>
        <p:nvSpPr>
          <p:cNvPr id="2" name="Otsikko 1"/>
          <p:cNvSpPr>
            <a:spLocks noGrp="1"/>
          </p:cNvSpPr>
          <p:nvPr>
            <p:ph type="title"/>
          </p:nvPr>
        </p:nvSpPr>
        <p:spPr/>
        <p:txBody>
          <a:bodyPr/>
          <a:lstStyle/>
          <a:p>
            <a:r>
              <a:rPr lang="fi-FI"/>
              <a:t>Muokkaa perustyyl. napsautt.</a:t>
            </a:r>
            <a:endParaRPr lang="en-GB"/>
          </a:p>
        </p:txBody>
      </p:sp>
      <p:sp>
        <p:nvSpPr>
          <p:cNvPr id="3" name="Sisällön paikkamerkki 2"/>
          <p:cNvSpPr>
            <a:spLocks noGrp="1"/>
          </p:cNvSpPr>
          <p:nvPr>
            <p:ph sz="half" idx="1"/>
          </p:nvPr>
        </p:nvSpPr>
        <p:spPr>
          <a:xfrm>
            <a:off x="788401" y="2304000"/>
            <a:ext cx="5320571" cy="3870000"/>
          </a:xfrm>
        </p:spPr>
        <p:txBody>
          <a:bodyPr/>
          <a:lstStyle>
            <a:lvl1pPr>
              <a:defRPr sz="2000"/>
            </a:lvl1pPr>
            <a:lvl2pPr>
              <a:defRPr sz="2000"/>
            </a:lvl2pPr>
            <a:lvl3pPr>
              <a:defRPr sz="1800"/>
            </a:lvl3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4" name="Sisällön paikkamerkki 3"/>
          <p:cNvSpPr>
            <a:spLocks noGrp="1"/>
          </p:cNvSpPr>
          <p:nvPr>
            <p:ph sz="half" idx="2"/>
          </p:nvPr>
        </p:nvSpPr>
        <p:spPr>
          <a:xfrm>
            <a:off x="6172337" y="2304000"/>
            <a:ext cx="5530175" cy="3870000"/>
          </a:xfrm>
        </p:spPr>
        <p:txBody>
          <a:bodyPr/>
          <a:lstStyle>
            <a:lvl1pPr>
              <a:defRPr sz="2000"/>
            </a:lvl1pPr>
            <a:lvl2pPr>
              <a:defRPr sz="2000"/>
            </a:lvl2pPr>
            <a:lvl3pPr>
              <a:defRPr sz="1800"/>
            </a:lvl3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endParaRPr lang="en-GB">
              <a:solidFill>
                <a:srgbClr val="0041DC"/>
              </a:solidFill>
            </a:endParaRPr>
          </a:p>
        </p:txBody>
      </p:sp>
      <p:sp>
        <p:nvSpPr>
          <p:cNvPr id="6" name="Alatunnisteen paikkamerkki 5"/>
          <p:cNvSpPr>
            <a:spLocks noGrp="1"/>
          </p:cNvSpPr>
          <p:nvPr>
            <p:ph type="ftr" sz="quarter" idx="11"/>
          </p:nvPr>
        </p:nvSpPr>
        <p:spPr/>
        <p:txBody>
          <a:bodyPr/>
          <a:lstStyle/>
          <a:p>
            <a:endParaRPr lang="en-GB">
              <a:solidFill>
                <a:srgbClr val="0041DC"/>
              </a:solidFill>
            </a:endParaRPr>
          </a:p>
        </p:txBody>
      </p:sp>
      <p:sp>
        <p:nvSpPr>
          <p:cNvPr id="7" name="Dian numeron paikkamerkki 6"/>
          <p:cNvSpPr>
            <a:spLocks noGrp="1"/>
          </p:cNvSpPr>
          <p:nvPr>
            <p:ph type="sldNum" sz="quarter" idx="12"/>
          </p:nvPr>
        </p:nvSpPr>
        <p:spPr/>
        <p:txBody>
          <a:bodyPr/>
          <a:lstStyle/>
          <a:p>
            <a:fld id="{A6E131DE-DA31-4CDF-828A-8EB206A3CD12}" type="slidenum">
              <a:rPr lang="en-GB" smtClean="0">
                <a:solidFill>
                  <a:srgbClr val="0041DC"/>
                </a:solidFill>
              </a:rPr>
              <a:pPr/>
              <a:t>‹#›</a:t>
            </a:fld>
            <a:endParaRPr lang="en-GB">
              <a:solidFill>
                <a:srgbClr val="0041DC"/>
              </a:solidFill>
            </a:endParaRPr>
          </a:p>
        </p:txBody>
      </p:sp>
    </p:spTree>
    <p:extLst>
      <p:ext uri="{BB962C8B-B14F-4D97-AF65-F5344CB8AC3E}">
        <p14:creationId xmlns:p14="http://schemas.microsoft.com/office/powerpoint/2010/main" val="210674814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Pieni kuva 1">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endParaRPr lang="en-GB"/>
          </a:p>
        </p:txBody>
      </p:sp>
      <p:sp>
        <p:nvSpPr>
          <p:cNvPr id="3" name="Sisällön paikkamerkki 2"/>
          <p:cNvSpPr>
            <a:spLocks noGrp="1"/>
          </p:cNvSpPr>
          <p:nvPr>
            <p:ph sz="half" idx="1"/>
          </p:nvPr>
        </p:nvSpPr>
        <p:spPr>
          <a:xfrm>
            <a:off x="788401" y="2304000"/>
            <a:ext cx="5320571" cy="3870000"/>
          </a:xfrm>
        </p:spPr>
        <p:txBody>
          <a:bodyPr/>
          <a:lstStyle>
            <a:lvl1pPr>
              <a:defRPr sz="2000"/>
            </a:lvl1pPr>
            <a:lvl2pPr>
              <a:defRPr sz="2000"/>
            </a:lvl2pPr>
            <a:lvl3pPr>
              <a:defRPr sz="1800"/>
            </a:lvl3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endParaRPr lang="en-GB">
              <a:solidFill>
                <a:srgbClr val="0041DC"/>
              </a:solidFill>
            </a:endParaRPr>
          </a:p>
        </p:txBody>
      </p:sp>
      <p:sp>
        <p:nvSpPr>
          <p:cNvPr id="6" name="Alatunnisteen paikkamerkki 5"/>
          <p:cNvSpPr>
            <a:spLocks noGrp="1"/>
          </p:cNvSpPr>
          <p:nvPr>
            <p:ph type="ftr" sz="quarter" idx="11"/>
          </p:nvPr>
        </p:nvSpPr>
        <p:spPr/>
        <p:txBody>
          <a:bodyPr/>
          <a:lstStyle/>
          <a:p>
            <a:endParaRPr lang="en-GB">
              <a:solidFill>
                <a:srgbClr val="0041DC"/>
              </a:solidFill>
            </a:endParaRPr>
          </a:p>
        </p:txBody>
      </p:sp>
      <p:sp>
        <p:nvSpPr>
          <p:cNvPr id="7" name="Dian numeron paikkamerkki 6"/>
          <p:cNvSpPr>
            <a:spLocks noGrp="1"/>
          </p:cNvSpPr>
          <p:nvPr>
            <p:ph type="sldNum" sz="quarter" idx="12"/>
          </p:nvPr>
        </p:nvSpPr>
        <p:spPr/>
        <p:txBody>
          <a:bodyPr/>
          <a:lstStyle/>
          <a:p>
            <a:fld id="{A6E131DE-DA31-4CDF-828A-8EB206A3CD12}" type="slidenum">
              <a:rPr lang="en-GB" smtClean="0">
                <a:solidFill>
                  <a:srgbClr val="0041DC"/>
                </a:solidFill>
              </a:rPr>
              <a:pPr/>
              <a:t>‹#›</a:t>
            </a:fld>
            <a:endParaRPr lang="en-GB">
              <a:solidFill>
                <a:srgbClr val="0041DC"/>
              </a:solidFill>
            </a:endParaRPr>
          </a:p>
        </p:txBody>
      </p:sp>
      <p:sp>
        <p:nvSpPr>
          <p:cNvPr id="10" name="Kuvan paikkamerkki 9"/>
          <p:cNvSpPr>
            <a:spLocks noGrp="1"/>
          </p:cNvSpPr>
          <p:nvPr>
            <p:ph type="pic" sz="quarter" idx="13"/>
          </p:nvPr>
        </p:nvSpPr>
        <p:spPr>
          <a:xfrm>
            <a:off x="6304048" y="2403475"/>
            <a:ext cx="5000625" cy="3443288"/>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328866072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Pieni kuva 2">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endParaRPr lang="en-GB"/>
          </a:p>
        </p:txBody>
      </p:sp>
      <p:sp>
        <p:nvSpPr>
          <p:cNvPr id="3" name="Sisällön paikkamerkki 2"/>
          <p:cNvSpPr>
            <a:spLocks noGrp="1"/>
          </p:cNvSpPr>
          <p:nvPr>
            <p:ph sz="half" idx="1"/>
          </p:nvPr>
        </p:nvSpPr>
        <p:spPr>
          <a:xfrm>
            <a:off x="788401" y="2304000"/>
            <a:ext cx="5320571" cy="3870000"/>
          </a:xfrm>
        </p:spPr>
        <p:txBody>
          <a:bodyPr/>
          <a:lstStyle>
            <a:lvl1pPr>
              <a:defRPr sz="2000"/>
            </a:lvl1pPr>
            <a:lvl2pPr>
              <a:defRPr sz="2000"/>
            </a:lvl2pPr>
            <a:lvl3pPr>
              <a:defRPr sz="1800"/>
            </a:lvl3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endParaRPr lang="en-GB">
              <a:solidFill>
                <a:srgbClr val="0041DC"/>
              </a:solidFill>
            </a:endParaRPr>
          </a:p>
        </p:txBody>
      </p:sp>
      <p:sp>
        <p:nvSpPr>
          <p:cNvPr id="6" name="Alatunnisteen paikkamerkki 5"/>
          <p:cNvSpPr>
            <a:spLocks noGrp="1"/>
          </p:cNvSpPr>
          <p:nvPr>
            <p:ph type="ftr" sz="quarter" idx="11"/>
          </p:nvPr>
        </p:nvSpPr>
        <p:spPr/>
        <p:txBody>
          <a:bodyPr/>
          <a:lstStyle/>
          <a:p>
            <a:endParaRPr lang="en-GB">
              <a:solidFill>
                <a:srgbClr val="0041DC"/>
              </a:solidFill>
            </a:endParaRPr>
          </a:p>
        </p:txBody>
      </p:sp>
      <p:sp>
        <p:nvSpPr>
          <p:cNvPr id="7" name="Dian numeron paikkamerkki 6"/>
          <p:cNvSpPr>
            <a:spLocks noGrp="1"/>
          </p:cNvSpPr>
          <p:nvPr>
            <p:ph type="sldNum" sz="quarter" idx="12"/>
          </p:nvPr>
        </p:nvSpPr>
        <p:spPr/>
        <p:txBody>
          <a:bodyPr/>
          <a:lstStyle/>
          <a:p>
            <a:fld id="{A6E131DE-DA31-4CDF-828A-8EB206A3CD12}" type="slidenum">
              <a:rPr lang="en-GB" smtClean="0">
                <a:solidFill>
                  <a:srgbClr val="0041DC"/>
                </a:solidFill>
              </a:rPr>
              <a:pPr/>
              <a:t>‹#›</a:t>
            </a:fld>
            <a:endParaRPr lang="en-GB">
              <a:solidFill>
                <a:srgbClr val="0041DC"/>
              </a:solidFill>
            </a:endParaRPr>
          </a:p>
        </p:txBody>
      </p:sp>
      <p:sp>
        <p:nvSpPr>
          <p:cNvPr id="10" name="Kuvan paikkamerkki 9"/>
          <p:cNvSpPr>
            <a:spLocks noGrp="1"/>
          </p:cNvSpPr>
          <p:nvPr>
            <p:ph type="pic" sz="quarter" idx="13"/>
          </p:nvPr>
        </p:nvSpPr>
        <p:spPr>
          <a:xfrm>
            <a:off x="6303964" y="2403475"/>
            <a:ext cx="5888037" cy="3443288"/>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290005059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Pieni kuva 3">
    <p:spTree>
      <p:nvGrpSpPr>
        <p:cNvPr id="1" name=""/>
        <p:cNvGrpSpPr/>
        <p:nvPr/>
      </p:nvGrpSpPr>
      <p:grpSpPr>
        <a:xfrm>
          <a:off x="0" y="0"/>
          <a:ext cx="0" cy="0"/>
          <a:chOff x="0" y="0"/>
          <a:chExt cx="0" cy="0"/>
        </a:xfrm>
      </p:grpSpPr>
      <p:sp>
        <p:nvSpPr>
          <p:cNvPr id="2" name="Otsikko 1"/>
          <p:cNvSpPr>
            <a:spLocks noGrp="1"/>
          </p:cNvSpPr>
          <p:nvPr>
            <p:ph type="title"/>
          </p:nvPr>
        </p:nvSpPr>
        <p:spPr>
          <a:xfrm>
            <a:off x="789561" y="822437"/>
            <a:ext cx="5319411" cy="1325563"/>
          </a:xfrm>
        </p:spPr>
        <p:txBody>
          <a:bodyPr/>
          <a:lstStyle/>
          <a:p>
            <a:r>
              <a:rPr lang="fi-FI"/>
              <a:t>Muokkaa perustyyl. napsautt.</a:t>
            </a:r>
            <a:endParaRPr lang="en-GB" dirty="0"/>
          </a:p>
        </p:txBody>
      </p:sp>
      <p:sp>
        <p:nvSpPr>
          <p:cNvPr id="3" name="Sisällön paikkamerkki 2"/>
          <p:cNvSpPr>
            <a:spLocks noGrp="1"/>
          </p:cNvSpPr>
          <p:nvPr>
            <p:ph sz="half" idx="1"/>
          </p:nvPr>
        </p:nvSpPr>
        <p:spPr>
          <a:xfrm>
            <a:off x="788401" y="2304000"/>
            <a:ext cx="5320571" cy="3870000"/>
          </a:xfrm>
        </p:spPr>
        <p:txBody>
          <a:bodyPr/>
          <a:lstStyle>
            <a:lvl1pPr>
              <a:defRPr sz="2000"/>
            </a:lvl1pPr>
            <a:lvl2pPr>
              <a:defRPr sz="2000"/>
            </a:lvl2pPr>
            <a:lvl3pPr>
              <a:defRPr sz="1800"/>
            </a:lvl3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endParaRPr lang="en-GB">
              <a:solidFill>
                <a:srgbClr val="0041DC"/>
              </a:solidFill>
            </a:endParaRPr>
          </a:p>
        </p:txBody>
      </p:sp>
      <p:sp>
        <p:nvSpPr>
          <p:cNvPr id="6" name="Alatunnisteen paikkamerkki 5"/>
          <p:cNvSpPr>
            <a:spLocks noGrp="1"/>
          </p:cNvSpPr>
          <p:nvPr>
            <p:ph type="ftr" sz="quarter" idx="11"/>
          </p:nvPr>
        </p:nvSpPr>
        <p:spPr/>
        <p:txBody>
          <a:bodyPr/>
          <a:lstStyle/>
          <a:p>
            <a:endParaRPr lang="en-GB">
              <a:solidFill>
                <a:srgbClr val="0041DC"/>
              </a:solidFill>
            </a:endParaRPr>
          </a:p>
        </p:txBody>
      </p:sp>
      <p:sp>
        <p:nvSpPr>
          <p:cNvPr id="7" name="Dian numeron paikkamerkki 6"/>
          <p:cNvSpPr>
            <a:spLocks noGrp="1"/>
          </p:cNvSpPr>
          <p:nvPr>
            <p:ph type="sldNum" sz="quarter" idx="12"/>
          </p:nvPr>
        </p:nvSpPr>
        <p:spPr/>
        <p:txBody>
          <a:bodyPr/>
          <a:lstStyle/>
          <a:p>
            <a:fld id="{A6E131DE-DA31-4CDF-828A-8EB206A3CD12}" type="slidenum">
              <a:rPr lang="en-GB" smtClean="0">
                <a:solidFill>
                  <a:srgbClr val="0041DC"/>
                </a:solidFill>
              </a:rPr>
              <a:pPr/>
              <a:t>‹#›</a:t>
            </a:fld>
            <a:endParaRPr lang="en-GB">
              <a:solidFill>
                <a:srgbClr val="0041DC"/>
              </a:solidFill>
            </a:endParaRPr>
          </a:p>
        </p:txBody>
      </p:sp>
      <p:sp>
        <p:nvSpPr>
          <p:cNvPr id="10" name="Kuvan paikkamerkki 9"/>
          <p:cNvSpPr>
            <a:spLocks noGrp="1"/>
          </p:cNvSpPr>
          <p:nvPr>
            <p:ph type="pic" sz="quarter" idx="13"/>
          </p:nvPr>
        </p:nvSpPr>
        <p:spPr>
          <a:xfrm>
            <a:off x="6304131" y="612775"/>
            <a:ext cx="5019031" cy="5233988"/>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135422639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Iso kuva">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endParaRPr lang="en-GB">
              <a:solidFill>
                <a:srgbClr val="0041DC"/>
              </a:solidFill>
            </a:endParaRPr>
          </a:p>
        </p:txBody>
      </p:sp>
      <p:sp>
        <p:nvSpPr>
          <p:cNvPr id="3" name="Alatunnisteen paikkamerkki 2"/>
          <p:cNvSpPr>
            <a:spLocks noGrp="1"/>
          </p:cNvSpPr>
          <p:nvPr>
            <p:ph type="ftr" sz="quarter" idx="11"/>
          </p:nvPr>
        </p:nvSpPr>
        <p:spPr/>
        <p:txBody>
          <a:bodyPr/>
          <a:lstStyle/>
          <a:p>
            <a:endParaRPr lang="en-GB">
              <a:solidFill>
                <a:srgbClr val="0041DC"/>
              </a:solidFill>
            </a:endParaRPr>
          </a:p>
        </p:txBody>
      </p:sp>
      <p:sp>
        <p:nvSpPr>
          <p:cNvPr id="4" name="Dian numeron paikkamerkki 3"/>
          <p:cNvSpPr>
            <a:spLocks noGrp="1"/>
          </p:cNvSpPr>
          <p:nvPr>
            <p:ph type="sldNum" sz="quarter" idx="12"/>
          </p:nvPr>
        </p:nvSpPr>
        <p:spPr/>
        <p:txBody>
          <a:bodyPr/>
          <a:lstStyle/>
          <a:p>
            <a:fld id="{A6E131DE-DA31-4CDF-828A-8EB206A3CD12}" type="slidenum">
              <a:rPr lang="en-GB" smtClean="0">
                <a:solidFill>
                  <a:srgbClr val="0041DC"/>
                </a:solidFill>
              </a:rPr>
              <a:pPr/>
              <a:t>‹#›</a:t>
            </a:fld>
            <a:endParaRPr lang="en-GB">
              <a:solidFill>
                <a:srgbClr val="0041DC"/>
              </a:solidFill>
            </a:endParaRPr>
          </a:p>
        </p:txBody>
      </p:sp>
      <p:sp>
        <p:nvSpPr>
          <p:cNvPr id="7" name="Kuvan paikkamerkki 6"/>
          <p:cNvSpPr>
            <a:spLocks noGrp="1"/>
          </p:cNvSpPr>
          <p:nvPr>
            <p:ph type="pic" sz="quarter" idx="13"/>
          </p:nvPr>
        </p:nvSpPr>
        <p:spPr>
          <a:xfrm>
            <a:off x="887255" y="612883"/>
            <a:ext cx="10435785" cy="5224463"/>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6411139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6" name="Median paikkamerkki 5"/>
          <p:cNvSpPr>
            <a:spLocks noGrp="1"/>
          </p:cNvSpPr>
          <p:nvPr>
            <p:ph type="media" sz="quarter" idx="14"/>
          </p:nvPr>
        </p:nvSpPr>
        <p:spPr>
          <a:xfrm>
            <a:off x="887255" y="612883"/>
            <a:ext cx="10435785" cy="5224463"/>
          </a:xfrm>
          <a:solidFill>
            <a:schemeClr val="bg1">
              <a:lumMod val="85000"/>
            </a:schemeClr>
          </a:solidFill>
        </p:spPr>
        <p:txBody>
          <a:bodyPr/>
          <a:lstStyle>
            <a:lvl1pPr marL="0" indent="0">
              <a:buFontTx/>
              <a:buNone/>
              <a:defRPr/>
            </a:lvl1pPr>
          </a:lstStyle>
          <a:p>
            <a:r>
              <a:rPr lang="fi-FI"/>
              <a:t>Lisää medialeike napsauttamalla kuvaketta</a:t>
            </a:r>
          </a:p>
        </p:txBody>
      </p:sp>
      <p:sp>
        <p:nvSpPr>
          <p:cNvPr id="2" name="Päivämäärän paikkamerkki 1"/>
          <p:cNvSpPr>
            <a:spLocks noGrp="1"/>
          </p:cNvSpPr>
          <p:nvPr>
            <p:ph type="dt" sz="half" idx="10"/>
          </p:nvPr>
        </p:nvSpPr>
        <p:spPr/>
        <p:txBody>
          <a:bodyPr/>
          <a:lstStyle/>
          <a:p>
            <a:endParaRPr lang="en-GB">
              <a:solidFill>
                <a:srgbClr val="0041DC"/>
              </a:solidFill>
            </a:endParaRPr>
          </a:p>
        </p:txBody>
      </p:sp>
      <p:sp>
        <p:nvSpPr>
          <p:cNvPr id="3" name="Alatunnisteen paikkamerkki 2"/>
          <p:cNvSpPr>
            <a:spLocks noGrp="1"/>
          </p:cNvSpPr>
          <p:nvPr>
            <p:ph type="ftr" sz="quarter" idx="11"/>
          </p:nvPr>
        </p:nvSpPr>
        <p:spPr/>
        <p:txBody>
          <a:bodyPr/>
          <a:lstStyle/>
          <a:p>
            <a:endParaRPr lang="en-GB">
              <a:solidFill>
                <a:srgbClr val="0041DC"/>
              </a:solidFill>
            </a:endParaRPr>
          </a:p>
        </p:txBody>
      </p:sp>
      <p:sp>
        <p:nvSpPr>
          <p:cNvPr id="4" name="Dian numeron paikkamerkki 3"/>
          <p:cNvSpPr>
            <a:spLocks noGrp="1"/>
          </p:cNvSpPr>
          <p:nvPr>
            <p:ph type="sldNum" sz="quarter" idx="12"/>
          </p:nvPr>
        </p:nvSpPr>
        <p:spPr/>
        <p:txBody>
          <a:bodyPr/>
          <a:lstStyle/>
          <a:p>
            <a:fld id="{A6E131DE-DA31-4CDF-828A-8EB206A3CD12}" type="slidenum">
              <a:rPr lang="en-GB" smtClean="0">
                <a:solidFill>
                  <a:srgbClr val="0041DC"/>
                </a:solidFill>
              </a:rPr>
              <a:pPr/>
              <a:t>‹#›</a:t>
            </a:fld>
            <a:endParaRPr lang="en-GB">
              <a:solidFill>
                <a:srgbClr val="0041DC"/>
              </a:solidFill>
            </a:endParaRPr>
          </a:p>
        </p:txBody>
      </p:sp>
    </p:spTree>
    <p:extLst>
      <p:ext uri="{BB962C8B-B14F-4D97-AF65-F5344CB8AC3E}">
        <p14:creationId xmlns:p14="http://schemas.microsoft.com/office/powerpoint/2010/main" val="147807572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Kaavi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endParaRPr lang="en-GB"/>
          </a:p>
        </p:txBody>
      </p:sp>
      <p:sp>
        <p:nvSpPr>
          <p:cNvPr id="3" name="Sisällön paikkamerkki 2"/>
          <p:cNvSpPr>
            <a:spLocks noGrp="1"/>
          </p:cNvSpPr>
          <p:nvPr>
            <p:ph sz="half" idx="1"/>
          </p:nvPr>
        </p:nvSpPr>
        <p:spPr>
          <a:xfrm>
            <a:off x="788401" y="2304000"/>
            <a:ext cx="3501499" cy="3870000"/>
          </a:xfrm>
        </p:spPr>
        <p:txBody>
          <a:bodyPr/>
          <a:lstStyle>
            <a:lvl1pPr>
              <a:defRPr sz="2000"/>
            </a:lvl1pPr>
            <a:lvl2pPr>
              <a:defRPr sz="2000"/>
            </a:lvl2pPr>
            <a:lvl3pPr>
              <a:defRPr sz="1800"/>
            </a:lvl3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endParaRPr lang="en-GB">
              <a:solidFill>
                <a:srgbClr val="0041DC"/>
              </a:solidFill>
            </a:endParaRPr>
          </a:p>
        </p:txBody>
      </p:sp>
      <p:sp>
        <p:nvSpPr>
          <p:cNvPr id="6" name="Alatunnisteen paikkamerkki 5"/>
          <p:cNvSpPr>
            <a:spLocks noGrp="1"/>
          </p:cNvSpPr>
          <p:nvPr>
            <p:ph type="ftr" sz="quarter" idx="11"/>
          </p:nvPr>
        </p:nvSpPr>
        <p:spPr/>
        <p:txBody>
          <a:bodyPr/>
          <a:lstStyle/>
          <a:p>
            <a:endParaRPr lang="en-GB">
              <a:solidFill>
                <a:srgbClr val="0041DC"/>
              </a:solidFill>
            </a:endParaRPr>
          </a:p>
        </p:txBody>
      </p:sp>
      <p:sp>
        <p:nvSpPr>
          <p:cNvPr id="7" name="Dian numeron paikkamerkki 6"/>
          <p:cNvSpPr>
            <a:spLocks noGrp="1"/>
          </p:cNvSpPr>
          <p:nvPr>
            <p:ph type="sldNum" sz="quarter" idx="12"/>
          </p:nvPr>
        </p:nvSpPr>
        <p:spPr/>
        <p:txBody>
          <a:bodyPr/>
          <a:lstStyle/>
          <a:p>
            <a:fld id="{A6E131DE-DA31-4CDF-828A-8EB206A3CD12}" type="slidenum">
              <a:rPr lang="en-GB" smtClean="0">
                <a:solidFill>
                  <a:srgbClr val="0041DC"/>
                </a:solidFill>
              </a:rPr>
              <a:pPr/>
              <a:t>‹#›</a:t>
            </a:fld>
            <a:endParaRPr lang="en-GB">
              <a:solidFill>
                <a:srgbClr val="0041DC"/>
              </a:solidFill>
            </a:endParaRPr>
          </a:p>
        </p:txBody>
      </p:sp>
      <p:sp>
        <p:nvSpPr>
          <p:cNvPr id="9" name="Kaavion paikkamerkki 8"/>
          <p:cNvSpPr>
            <a:spLocks noGrp="1"/>
          </p:cNvSpPr>
          <p:nvPr>
            <p:ph type="chart" sz="quarter" idx="13"/>
          </p:nvPr>
        </p:nvSpPr>
        <p:spPr>
          <a:xfrm>
            <a:off x="4435812" y="2303568"/>
            <a:ext cx="6937443" cy="3870325"/>
          </a:xfrm>
        </p:spPr>
        <p:txBody>
          <a:bodyPr/>
          <a:lstStyle>
            <a:lvl1pPr marL="0" indent="0">
              <a:buFontTx/>
              <a:buNone/>
              <a:defRPr sz="2000"/>
            </a:lvl1pPr>
          </a:lstStyle>
          <a:p>
            <a:r>
              <a:rPr lang="fi-FI"/>
              <a:t>Lisää kaavio napsauttamalla kuvaketta</a:t>
            </a:r>
          </a:p>
        </p:txBody>
      </p:sp>
    </p:spTree>
    <p:extLst>
      <p:ext uri="{BB962C8B-B14F-4D97-AF65-F5344CB8AC3E}">
        <p14:creationId xmlns:p14="http://schemas.microsoft.com/office/powerpoint/2010/main" val="27810059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endParaRPr lang="en-GB"/>
          </a:p>
        </p:txBody>
      </p:sp>
      <p:sp>
        <p:nvSpPr>
          <p:cNvPr id="3" name="Päivämäärän paikkamerkki 2"/>
          <p:cNvSpPr>
            <a:spLocks noGrp="1"/>
          </p:cNvSpPr>
          <p:nvPr>
            <p:ph type="dt" sz="half" idx="10"/>
          </p:nvPr>
        </p:nvSpPr>
        <p:spPr/>
        <p:txBody>
          <a:bodyPr/>
          <a:lstStyle/>
          <a:p>
            <a:endParaRPr lang="en-GB">
              <a:solidFill>
                <a:srgbClr val="0041DC"/>
              </a:solidFill>
            </a:endParaRPr>
          </a:p>
        </p:txBody>
      </p:sp>
      <p:sp>
        <p:nvSpPr>
          <p:cNvPr id="4" name="Alatunnisteen paikkamerkki 3"/>
          <p:cNvSpPr>
            <a:spLocks noGrp="1"/>
          </p:cNvSpPr>
          <p:nvPr>
            <p:ph type="ftr" sz="quarter" idx="11"/>
          </p:nvPr>
        </p:nvSpPr>
        <p:spPr/>
        <p:txBody>
          <a:bodyPr/>
          <a:lstStyle/>
          <a:p>
            <a:endParaRPr lang="en-GB">
              <a:solidFill>
                <a:srgbClr val="0041DC"/>
              </a:solidFill>
            </a:endParaRPr>
          </a:p>
        </p:txBody>
      </p:sp>
      <p:sp>
        <p:nvSpPr>
          <p:cNvPr id="5" name="Dian numeron paikkamerkki 4"/>
          <p:cNvSpPr>
            <a:spLocks noGrp="1"/>
          </p:cNvSpPr>
          <p:nvPr>
            <p:ph type="sldNum" sz="quarter" idx="12"/>
          </p:nvPr>
        </p:nvSpPr>
        <p:spPr/>
        <p:txBody>
          <a:bodyPr/>
          <a:lstStyle/>
          <a:p>
            <a:fld id="{A6E131DE-DA31-4CDF-828A-8EB206A3CD12}" type="slidenum">
              <a:rPr lang="en-GB" smtClean="0">
                <a:solidFill>
                  <a:srgbClr val="0041DC"/>
                </a:solidFill>
              </a:rPr>
              <a:pPr/>
              <a:t>‹#›</a:t>
            </a:fld>
            <a:endParaRPr lang="en-GB">
              <a:solidFill>
                <a:srgbClr val="0041DC"/>
              </a:solidFill>
            </a:endParaRPr>
          </a:p>
        </p:txBody>
      </p:sp>
    </p:spTree>
    <p:extLst>
      <p:ext uri="{BB962C8B-B14F-4D97-AF65-F5344CB8AC3E}">
        <p14:creationId xmlns:p14="http://schemas.microsoft.com/office/powerpoint/2010/main" val="96583368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endParaRPr lang="en-GB">
              <a:solidFill>
                <a:srgbClr val="0041DC"/>
              </a:solidFill>
            </a:endParaRPr>
          </a:p>
        </p:txBody>
      </p:sp>
      <p:sp>
        <p:nvSpPr>
          <p:cNvPr id="3" name="Alatunnisteen paikkamerkki 2"/>
          <p:cNvSpPr>
            <a:spLocks noGrp="1"/>
          </p:cNvSpPr>
          <p:nvPr>
            <p:ph type="ftr" sz="quarter" idx="11"/>
          </p:nvPr>
        </p:nvSpPr>
        <p:spPr/>
        <p:txBody>
          <a:bodyPr/>
          <a:lstStyle/>
          <a:p>
            <a:endParaRPr lang="en-GB">
              <a:solidFill>
                <a:srgbClr val="0041DC"/>
              </a:solidFill>
            </a:endParaRPr>
          </a:p>
        </p:txBody>
      </p:sp>
      <p:sp>
        <p:nvSpPr>
          <p:cNvPr id="4" name="Dian numeron paikkamerkki 3"/>
          <p:cNvSpPr>
            <a:spLocks noGrp="1"/>
          </p:cNvSpPr>
          <p:nvPr>
            <p:ph type="sldNum" sz="quarter" idx="12"/>
          </p:nvPr>
        </p:nvSpPr>
        <p:spPr/>
        <p:txBody>
          <a:bodyPr/>
          <a:lstStyle/>
          <a:p>
            <a:fld id="{A6E131DE-DA31-4CDF-828A-8EB206A3CD12}" type="slidenum">
              <a:rPr lang="en-GB" smtClean="0">
                <a:solidFill>
                  <a:srgbClr val="0041DC"/>
                </a:solidFill>
              </a:rPr>
              <a:pPr/>
              <a:t>‹#›</a:t>
            </a:fld>
            <a:endParaRPr lang="en-GB">
              <a:solidFill>
                <a:srgbClr val="0041DC"/>
              </a:solidFill>
            </a:endParaRPr>
          </a:p>
        </p:txBody>
      </p:sp>
    </p:spTree>
    <p:extLst>
      <p:ext uri="{BB962C8B-B14F-4D97-AF65-F5344CB8AC3E}">
        <p14:creationId xmlns:p14="http://schemas.microsoft.com/office/powerpoint/2010/main" val="311823025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Välisivu 1">
    <p:spTree>
      <p:nvGrpSpPr>
        <p:cNvPr id="1" name=""/>
        <p:cNvGrpSpPr/>
        <p:nvPr/>
      </p:nvGrpSpPr>
      <p:grpSpPr>
        <a:xfrm>
          <a:off x="0" y="0"/>
          <a:ext cx="0" cy="0"/>
          <a:chOff x="0" y="0"/>
          <a:chExt cx="0" cy="0"/>
        </a:xfrm>
      </p:grpSpPr>
      <p:pic>
        <p:nvPicPr>
          <p:cNvPr id="9" name="Kuva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07" y="1016"/>
            <a:ext cx="12188388" cy="6858000"/>
          </a:xfrm>
          <a:prstGeom prst="rect">
            <a:avLst/>
          </a:prstGeom>
        </p:spPr>
      </p:pic>
      <p:sp>
        <p:nvSpPr>
          <p:cNvPr id="2" name="Otsikko 1"/>
          <p:cNvSpPr>
            <a:spLocks noGrp="1"/>
          </p:cNvSpPr>
          <p:nvPr>
            <p:ph type="ctrTitle"/>
          </p:nvPr>
        </p:nvSpPr>
        <p:spPr>
          <a:xfrm>
            <a:off x="788029" y="1638039"/>
            <a:ext cx="8297695" cy="1416555"/>
          </a:xfrm>
        </p:spPr>
        <p:txBody>
          <a:bodyPr anchor="ctr" anchorCtr="0">
            <a:noAutofit/>
          </a:bodyPr>
          <a:lstStyle>
            <a:lvl1pPr algn="l">
              <a:lnSpc>
                <a:spcPct val="90000"/>
              </a:lnSpc>
              <a:defRPr sz="5000"/>
            </a:lvl1pPr>
          </a:lstStyle>
          <a:p>
            <a:r>
              <a:rPr lang="fi-FI"/>
              <a:t>Muokkaa perustyyl. napsautt.</a:t>
            </a:r>
            <a:endParaRPr lang="en-GB" dirty="0"/>
          </a:p>
        </p:txBody>
      </p:sp>
    </p:spTree>
    <p:extLst>
      <p:ext uri="{BB962C8B-B14F-4D97-AF65-F5344CB8AC3E}">
        <p14:creationId xmlns:p14="http://schemas.microsoft.com/office/powerpoint/2010/main" val="182440237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Välisivu 2">
    <p:spTree>
      <p:nvGrpSpPr>
        <p:cNvPr id="1" name=""/>
        <p:cNvGrpSpPr/>
        <p:nvPr/>
      </p:nvGrpSpPr>
      <p:grpSpPr>
        <a:xfrm>
          <a:off x="0" y="0"/>
          <a:ext cx="0" cy="0"/>
          <a:chOff x="0" y="0"/>
          <a:chExt cx="0" cy="0"/>
        </a:xfrm>
      </p:grpSpPr>
      <p:pic>
        <p:nvPicPr>
          <p:cNvPr id="4" name="Kuva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8900" y="0"/>
            <a:ext cx="5127249" cy="6858000"/>
          </a:xfrm>
          <a:prstGeom prst="rect">
            <a:avLst/>
          </a:prstGeom>
        </p:spPr>
      </p:pic>
      <p:sp>
        <p:nvSpPr>
          <p:cNvPr id="2" name="Otsikko 1"/>
          <p:cNvSpPr>
            <a:spLocks noGrp="1"/>
          </p:cNvSpPr>
          <p:nvPr>
            <p:ph type="ctrTitle"/>
          </p:nvPr>
        </p:nvSpPr>
        <p:spPr>
          <a:xfrm>
            <a:off x="788029" y="1638039"/>
            <a:ext cx="8297695" cy="1416555"/>
          </a:xfrm>
        </p:spPr>
        <p:txBody>
          <a:bodyPr anchor="ctr" anchorCtr="0">
            <a:noAutofit/>
          </a:bodyPr>
          <a:lstStyle>
            <a:lvl1pPr algn="l">
              <a:lnSpc>
                <a:spcPct val="90000"/>
              </a:lnSpc>
              <a:defRPr sz="5000"/>
            </a:lvl1pPr>
          </a:lstStyle>
          <a:p>
            <a:r>
              <a:rPr lang="fi-FI"/>
              <a:t>Muokkaa perustyyl. napsautt.</a:t>
            </a:r>
            <a:endParaRPr lang="en-GB" dirty="0"/>
          </a:p>
        </p:txBody>
      </p:sp>
    </p:spTree>
    <p:extLst>
      <p:ext uri="{BB962C8B-B14F-4D97-AF65-F5344CB8AC3E}">
        <p14:creationId xmlns:p14="http://schemas.microsoft.com/office/powerpoint/2010/main" val="281336168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Välisivu 3">
    <p:spTree>
      <p:nvGrpSpPr>
        <p:cNvPr id="1" name=""/>
        <p:cNvGrpSpPr/>
        <p:nvPr/>
      </p:nvGrpSpPr>
      <p:grpSpPr>
        <a:xfrm>
          <a:off x="0" y="0"/>
          <a:ext cx="0" cy="0"/>
          <a:chOff x="0" y="0"/>
          <a:chExt cx="0" cy="0"/>
        </a:xfrm>
      </p:grpSpPr>
      <p:pic>
        <p:nvPicPr>
          <p:cNvPr id="7" name="Kuva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 y="-3600"/>
            <a:ext cx="12188388" cy="6858000"/>
          </a:xfrm>
          <a:prstGeom prst="rect">
            <a:avLst/>
          </a:prstGeom>
        </p:spPr>
      </p:pic>
      <p:sp>
        <p:nvSpPr>
          <p:cNvPr id="2" name="Otsikko 1"/>
          <p:cNvSpPr>
            <a:spLocks noGrp="1"/>
          </p:cNvSpPr>
          <p:nvPr>
            <p:ph type="ctrTitle"/>
          </p:nvPr>
        </p:nvSpPr>
        <p:spPr>
          <a:xfrm>
            <a:off x="787947" y="1060315"/>
            <a:ext cx="6391073" cy="2286000"/>
          </a:xfrm>
        </p:spPr>
        <p:txBody>
          <a:bodyPr anchor="ctr" anchorCtr="0">
            <a:noAutofit/>
          </a:bodyPr>
          <a:lstStyle>
            <a:lvl1pPr algn="l">
              <a:lnSpc>
                <a:spcPct val="90000"/>
              </a:lnSpc>
              <a:defRPr sz="5000"/>
            </a:lvl1pPr>
          </a:lstStyle>
          <a:p>
            <a:r>
              <a:rPr lang="fi-FI"/>
              <a:t>Muokkaa perustyyl. napsautt.</a:t>
            </a:r>
            <a:endParaRPr lang="en-GB" dirty="0"/>
          </a:p>
        </p:txBody>
      </p:sp>
    </p:spTree>
    <p:extLst>
      <p:ext uri="{BB962C8B-B14F-4D97-AF65-F5344CB8AC3E}">
        <p14:creationId xmlns:p14="http://schemas.microsoft.com/office/powerpoint/2010/main" val="272551883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Lopetus">
    <p:spTree>
      <p:nvGrpSpPr>
        <p:cNvPr id="1" name=""/>
        <p:cNvGrpSpPr/>
        <p:nvPr/>
      </p:nvGrpSpPr>
      <p:grpSpPr>
        <a:xfrm>
          <a:off x="0" y="0"/>
          <a:ext cx="0" cy="0"/>
          <a:chOff x="0" y="0"/>
          <a:chExt cx="0" cy="0"/>
        </a:xfrm>
      </p:grpSpPr>
      <p:pic>
        <p:nvPicPr>
          <p:cNvPr id="9" name="Kuva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43377" y="0"/>
            <a:ext cx="4460951" cy="6858000"/>
          </a:xfrm>
          <a:prstGeom prst="rect">
            <a:avLst/>
          </a:prstGeom>
        </p:spPr>
      </p:pic>
      <p:pic>
        <p:nvPicPr>
          <p:cNvPr id="11" name="Kuva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2405" y="556002"/>
            <a:ext cx="2716907" cy="820371"/>
          </a:xfrm>
          <a:prstGeom prst="rect">
            <a:avLst/>
          </a:prstGeom>
        </p:spPr>
      </p:pic>
      <p:sp>
        <p:nvSpPr>
          <p:cNvPr id="2" name="Otsikko 1"/>
          <p:cNvSpPr>
            <a:spLocks noGrp="1"/>
          </p:cNvSpPr>
          <p:nvPr>
            <p:ph type="ctrTitle"/>
          </p:nvPr>
        </p:nvSpPr>
        <p:spPr>
          <a:xfrm>
            <a:off x="787940" y="2853888"/>
            <a:ext cx="8239328" cy="930172"/>
          </a:xfrm>
        </p:spPr>
        <p:txBody>
          <a:bodyPr anchor="b" anchorCtr="0">
            <a:noAutofit/>
          </a:bodyPr>
          <a:lstStyle>
            <a:lvl1pPr algn="l">
              <a:lnSpc>
                <a:spcPct val="90000"/>
              </a:lnSpc>
              <a:defRPr sz="5000"/>
            </a:lvl1pPr>
          </a:lstStyle>
          <a:p>
            <a:r>
              <a:rPr lang="fi-FI"/>
              <a:t>Muokkaa perustyyl. napsautt.</a:t>
            </a:r>
            <a:endParaRPr lang="en-GB" dirty="0"/>
          </a:p>
        </p:txBody>
      </p:sp>
      <p:sp>
        <p:nvSpPr>
          <p:cNvPr id="3" name="Alaotsikko 2"/>
          <p:cNvSpPr>
            <a:spLocks noGrp="1"/>
          </p:cNvSpPr>
          <p:nvPr>
            <p:ph type="subTitle" idx="1"/>
          </p:nvPr>
        </p:nvSpPr>
        <p:spPr>
          <a:xfrm>
            <a:off x="787940" y="4027356"/>
            <a:ext cx="8239328" cy="2290863"/>
          </a:xfrm>
        </p:spPr>
        <p:txBody>
          <a:bodyPr>
            <a:normAutofit/>
          </a:bodyPr>
          <a:lstStyle>
            <a:lvl1pPr marL="0" indent="0" algn="l">
              <a:spcBef>
                <a:spcPts val="0"/>
              </a:spcBef>
              <a:spcAft>
                <a:spcPts val="0"/>
              </a:spcAft>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GB" dirty="0"/>
          </a:p>
        </p:txBody>
      </p:sp>
    </p:spTree>
    <p:extLst>
      <p:ext uri="{BB962C8B-B14F-4D97-AF65-F5344CB8AC3E}">
        <p14:creationId xmlns:p14="http://schemas.microsoft.com/office/powerpoint/2010/main" val="45043811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94401" y="917580"/>
            <a:ext cx="10668075" cy="725470"/>
          </a:xfrm>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1094400" y="1860544"/>
            <a:ext cx="5334037" cy="639762"/>
          </a:xfrm>
        </p:spPr>
        <p:txBody>
          <a:bodyPr anchor="b"/>
          <a:lstStyle>
            <a:lvl1pPr marL="0" indent="0">
              <a:buNone/>
              <a:defRPr sz="2200" b="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94400" y="2500414"/>
            <a:ext cx="5334037" cy="362585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77007" y="1860544"/>
            <a:ext cx="5238788" cy="639762"/>
          </a:xfrm>
        </p:spPr>
        <p:txBody>
          <a:bodyPr anchor="b"/>
          <a:lstStyle>
            <a:lvl1pPr marL="0" indent="0">
              <a:buNone/>
              <a:defRPr sz="2000" b="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477116" y="2500414"/>
            <a:ext cx="5238785" cy="362585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41DC"/>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41DC"/>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DD3EC32-DFD9-45E9-9693-A4AAAA424D87}" type="slidenum">
              <a:rPr lang="en-US">
                <a:solidFill>
                  <a:srgbClr val="0041DC"/>
                </a:solidFill>
              </a:rPr>
              <a:pPr>
                <a:defRPr/>
              </a:pPr>
              <a:t>‹#›</a:t>
            </a:fld>
            <a:endParaRPr lang="en-US" dirty="0">
              <a:solidFill>
                <a:srgbClr val="0041DC"/>
              </a:solidFill>
            </a:endParaRPr>
          </a:p>
        </p:txBody>
      </p:sp>
    </p:spTree>
    <p:extLst>
      <p:ext uri="{BB962C8B-B14F-4D97-AF65-F5344CB8AC3E}">
        <p14:creationId xmlns:p14="http://schemas.microsoft.com/office/powerpoint/2010/main" val="3970272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theme" Target="../theme/theme2.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slideLayout" Target="../slideLayouts/slideLayout60.xml"/><Relationship Id="rId3" Type="http://schemas.openxmlformats.org/officeDocument/2006/relationships/slideLayout" Target="../slideLayouts/slideLayout45.xml"/><Relationship Id="rId21" Type="http://schemas.openxmlformats.org/officeDocument/2006/relationships/slideLayout" Target="../slideLayouts/slideLayout63.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slideLayout" Target="../slideLayouts/slideLayout59.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20" Type="http://schemas.openxmlformats.org/officeDocument/2006/relationships/slideLayout" Target="../slideLayouts/slideLayout62.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10" Type="http://schemas.openxmlformats.org/officeDocument/2006/relationships/slideLayout" Target="../slideLayouts/slideLayout52.xml"/><Relationship Id="rId19" Type="http://schemas.openxmlformats.org/officeDocument/2006/relationships/slideLayout" Target="../slideLayouts/slideLayout61.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 Id="rId22"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18" Type="http://schemas.openxmlformats.org/officeDocument/2006/relationships/slideLayout" Target="../slideLayouts/slideLayout8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17" Type="http://schemas.openxmlformats.org/officeDocument/2006/relationships/slideLayout" Target="../slideLayouts/slideLayout80.xml"/><Relationship Id="rId2" Type="http://schemas.openxmlformats.org/officeDocument/2006/relationships/slideLayout" Target="../slideLayouts/slideLayout65.xml"/><Relationship Id="rId16" Type="http://schemas.openxmlformats.org/officeDocument/2006/relationships/slideLayout" Target="../slideLayouts/slideLayout79.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slideLayout" Target="../slideLayouts/slideLayout78.xml"/><Relationship Id="rId10" Type="http://schemas.openxmlformats.org/officeDocument/2006/relationships/slideLayout" Target="../slideLayouts/slideLayout73.xml"/><Relationship Id="rId19" Type="http://schemas.openxmlformats.org/officeDocument/2006/relationships/theme" Target="../theme/theme4.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789560" y="822431"/>
            <a:ext cx="10515600" cy="1325563"/>
          </a:xfrm>
          <a:prstGeom prst="rect">
            <a:avLst/>
          </a:prstGeom>
        </p:spPr>
        <p:txBody>
          <a:bodyPr vert="horz" lIns="91440" tIns="45720" rIns="91440" bIns="45720" rtlCol="0" anchor="t" anchorCtr="0">
            <a:noAutofit/>
          </a:bodyPr>
          <a:lstStyle/>
          <a:p>
            <a:r>
              <a:rPr lang="fi-FI" dirty="0"/>
              <a:t>Muokkaa </a:t>
            </a:r>
            <a:r>
              <a:rPr lang="fi-FI" dirty="0" err="1"/>
              <a:t>perustyyl</a:t>
            </a:r>
            <a:r>
              <a:rPr lang="fi-FI" dirty="0"/>
              <a:t>. </a:t>
            </a:r>
            <a:r>
              <a:rPr lang="fi-FI" dirty="0" err="1"/>
              <a:t>napsautt</a:t>
            </a:r>
            <a:r>
              <a:rPr lang="fi-FI" dirty="0"/>
              <a:t>.</a:t>
            </a:r>
            <a:endParaRPr lang="en-GB" dirty="0"/>
          </a:p>
        </p:txBody>
      </p:sp>
      <p:sp>
        <p:nvSpPr>
          <p:cNvPr id="3" name="Tekstin paikkamerkki 2"/>
          <p:cNvSpPr>
            <a:spLocks noGrp="1"/>
          </p:cNvSpPr>
          <p:nvPr>
            <p:ph type="body" idx="1"/>
          </p:nvPr>
        </p:nvSpPr>
        <p:spPr>
          <a:xfrm>
            <a:off x="789560" y="2305563"/>
            <a:ext cx="10515600" cy="3871507"/>
          </a:xfrm>
          <a:prstGeom prst="rect">
            <a:avLst/>
          </a:prstGeom>
        </p:spPr>
        <p:txBody>
          <a:bodyPr vert="horz" lIns="91440" tIns="45720" rIns="91440" bIns="45720" rtlCol="0">
            <a:no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endParaRPr lang="en-GB" dirty="0"/>
          </a:p>
        </p:txBody>
      </p:sp>
      <p:sp>
        <p:nvSpPr>
          <p:cNvPr id="4" name="Päivämäärän paikkamerkki 3"/>
          <p:cNvSpPr>
            <a:spLocks noGrp="1"/>
          </p:cNvSpPr>
          <p:nvPr>
            <p:ph type="dt" sz="half" idx="2"/>
          </p:nvPr>
        </p:nvSpPr>
        <p:spPr>
          <a:xfrm>
            <a:off x="896569" y="6305819"/>
            <a:ext cx="883595" cy="262309"/>
          </a:xfrm>
          <a:prstGeom prst="rect">
            <a:avLst/>
          </a:prstGeom>
        </p:spPr>
        <p:txBody>
          <a:bodyPr vert="horz" lIns="0" tIns="0" rIns="0" bIns="0" rtlCol="0" anchor="ctr"/>
          <a:lstStyle>
            <a:lvl1pPr algn="l">
              <a:defRPr sz="1200">
                <a:solidFill>
                  <a:schemeClr val="tx2"/>
                </a:solidFill>
                <a:latin typeface="+mn-lt"/>
                <a:cs typeface="Calibri" panose="020F0502020204030204" pitchFamily="34" charset="0"/>
              </a:defRPr>
            </a:lvl1pPr>
          </a:lstStyle>
          <a:p>
            <a:endParaRPr lang="en-GB" dirty="0"/>
          </a:p>
        </p:txBody>
      </p:sp>
      <p:sp>
        <p:nvSpPr>
          <p:cNvPr id="5" name="Alatunnisteen paikkamerkki 4"/>
          <p:cNvSpPr>
            <a:spLocks noGrp="1"/>
          </p:cNvSpPr>
          <p:nvPr>
            <p:ph type="ftr" sz="quarter" idx="3"/>
          </p:nvPr>
        </p:nvSpPr>
        <p:spPr>
          <a:xfrm>
            <a:off x="1780163" y="6305819"/>
            <a:ext cx="4328808" cy="262309"/>
          </a:xfrm>
          <a:prstGeom prst="rect">
            <a:avLst/>
          </a:prstGeom>
        </p:spPr>
        <p:txBody>
          <a:bodyPr vert="horz" lIns="0" tIns="0" rIns="0" bIns="0" rtlCol="0" anchor="ctr"/>
          <a:lstStyle>
            <a:lvl1pPr algn="l">
              <a:defRPr sz="1200">
                <a:solidFill>
                  <a:schemeClr val="tx2"/>
                </a:solidFill>
                <a:latin typeface="+mn-lt"/>
                <a:cs typeface="Calibri" panose="020F0502020204030204" pitchFamily="34" charset="0"/>
              </a:defRPr>
            </a:lvl1pPr>
          </a:lstStyle>
          <a:p>
            <a:endParaRPr lang="en-GB"/>
          </a:p>
        </p:txBody>
      </p:sp>
      <p:sp>
        <p:nvSpPr>
          <p:cNvPr id="6" name="Dian numeron paikkamerkki 5"/>
          <p:cNvSpPr>
            <a:spLocks noGrp="1"/>
          </p:cNvSpPr>
          <p:nvPr>
            <p:ph type="sldNum" sz="quarter" idx="4"/>
          </p:nvPr>
        </p:nvSpPr>
        <p:spPr>
          <a:xfrm>
            <a:off x="10554511" y="6305819"/>
            <a:ext cx="818748" cy="262309"/>
          </a:xfrm>
          <a:prstGeom prst="rect">
            <a:avLst/>
          </a:prstGeom>
        </p:spPr>
        <p:txBody>
          <a:bodyPr vert="horz" lIns="0" tIns="0" rIns="0" bIns="0" rtlCol="0" anchor="ctr"/>
          <a:lstStyle>
            <a:lvl1pPr algn="r">
              <a:defRPr sz="1200">
                <a:solidFill>
                  <a:schemeClr val="tx2"/>
                </a:solidFill>
                <a:latin typeface="+mn-lt"/>
                <a:cs typeface="Calibri" panose="020F0502020204030204" pitchFamily="34" charset="0"/>
              </a:defRPr>
            </a:lvl1pPr>
          </a:lstStyle>
          <a:p>
            <a:fld id="{A6E131DE-DA31-4CDF-828A-8EB206A3CD12}" type="slidenum">
              <a:rPr lang="en-GB" smtClean="0"/>
              <a:pPr/>
              <a:t>‹#›</a:t>
            </a:fld>
            <a:endParaRPr lang="en-GB"/>
          </a:p>
        </p:txBody>
      </p:sp>
      <p:cxnSp>
        <p:nvCxnSpPr>
          <p:cNvPr id="10" name="Suora yhdysviiva 9"/>
          <p:cNvCxnSpPr/>
          <p:nvPr/>
        </p:nvCxnSpPr>
        <p:spPr>
          <a:xfrm>
            <a:off x="1704975" y="6411384"/>
            <a:ext cx="0" cy="72000"/>
          </a:xfrm>
          <a:prstGeom prst="line">
            <a:avLst/>
          </a:prstGeom>
          <a:ln w="15875">
            <a:solidFill>
              <a:srgbClr val="5BCA1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26930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56" r:id="rId4"/>
    <p:sldLayoutId id="2147483652" r:id="rId5"/>
    <p:sldLayoutId id="2147483657" r:id="rId6"/>
    <p:sldLayoutId id="2147483658" r:id="rId7"/>
    <p:sldLayoutId id="2147483668" r:id="rId8"/>
    <p:sldLayoutId id="2147483659" r:id="rId9"/>
    <p:sldLayoutId id="2147483666" r:id="rId10"/>
    <p:sldLayoutId id="2147483660" r:id="rId11"/>
    <p:sldLayoutId id="2147483654" r:id="rId12"/>
    <p:sldLayoutId id="2147483655" r:id="rId13"/>
    <p:sldLayoutId id="2147483661" r:id="rId14"/>
    <p:sldLayoutId id="2147483665" r:id="rId15"/>
    <p:sldLayoutId id="2147483662" r:id="rId16"/>
    <p:sldLayoutId id="2147483663" r:id="rId17"/>
    <p:sldLayoutId id="2147483669" r:id="rId18"/>
    <p:sldLayoutId id="2147483737" r:id="rId19"/>
    <p:sldLayoutId id="2147483722" r:id="rId20"/>
    <p:sldLayoutId id="2147483723" r:id="rId21"/>
    <p:sldLayoutId id="2147483724" r:id="rId22"/>
    <p:sldLayoutId id="2147483725" r:id="rId23"/>
    <p:sldLayoutId id="2147483726" r:id="rId24"/>
    <p:sldLayoutId id="2147483727" r:id="rId25"/>
  </p:sldLayoutIdLst>
  <p:hf hdr="0" ftr="0" dt="0"/>
  <p:txStyles>
    <p:titleStyle>
      <a:lvl1pPr algn="l" defTabSz="914400" rtl="0" eaLnBrk="1" latinLnBrk="0" hangingPunct="1">
        <a:lnSpc>
          <a:spcPct val="90000"/>
        </a:lnSpc>
        <a:spcBef>
          <a:spcPct val="0"/>
        </a:spcBef>
        <a:buNone/>
        <a:defRPr sz="4000" b="1" kern="1200">
          <a:solidFill>
            <a:schemeClr val="tx2"/>
          </a:solidFill>
          <a:latin typeface="+mj-lt"/>
          <a:ea typeface="+mj-ea"/>
          <a:cs typeface="+mj-cs"/>
        </a:defRPr>
      </a:lvl1pPr>
    </p:titleStyle>
    <p:bodyStyle>
      <a:lvl1pPr marL="360363" indent="-360363" algn="l" defTabSz="914400" rtl="0" eaLnBrk="1" latinLnBrk="0" hangingPunct="1">
        <a:lnSpc>
          <a:spcPct val="95000"/>
        </a:lnSpc>
        <a:spcBef>
          <a:spcPts val="0"/>
        </a:spcBef>
        <a:spcAft>
          <a:spcPts val="1500"/>
        </a:spcAft>
        <a:buClr>
          <a:schemeClr val="tx2"/>
        </a:buClr>
        <a:buFont typeface="Arial" panose="020B0604020202020204" pitchFamily="34" charset="0"/>
        <a:buChar char="•"/>
        <a:defRPr sz="2400" kern="1200">
          <a:solidFill>
            <a:schemeClr val="tx1"/>
          </a:solidFill>
          <a:latin typeface="+mn-lt"/>
          <a:ea typeface="+mn-ea"/>
          <a:cs typeface="+mn-cs"/>
        </a:defRPr>
      </a:lvl1pPr>
      <a:lvl2pPr marL="895350" indent="-447675" algn="l" defTabSz="914400" rtl="0" eaLnBrk="1" latinLnBrk="0" hangingPunct="1">
        <a:lnSpc>
          <a:spcPct val="95000"/>
        </a:lnSpc>
        <a:spcBef>
          <a:spcPts val="0"/>
        </a:spcBef>
        <a:spcAft>
          <a:spcPts val="1500"/>
        </a:spcAft>
        <a:buClr>
          <a:schemeClr val="tx2"/>
        </a:buClr>
        <a:buFont typeface="Arial" panose="020B0604020202020204" pitchFamily="34" charset="0"/>
        <a:buChar char="•"/>
        <a:defRPr sz="2400" kern="1200">
          <a:solidFill>
            <a:schemeClr val="tx1"/>
          </a:solidFill>
          <a:latin typeface="+mn-lt"/>
          <a:ea typeface="+mn-ea"/>
          <a:cs typeface="+mn-cs"/>
        </a:defRPr>
      </a:lvl2pPr>
      <a:lvl3pPr marL="1439863" indent="-457200" algn="l" defTabSz="914400" rtl="0" eaLnBrk="1" latinLnBrk="0" hangingPunct="1">
        <a:lnSpc>
          <a:spcPct val="95000"/>
        </a:lnSpc>
        <a:spcBef>
          <a:spcPts val="0"/>
        </a:spcBef>
        <a:spcAft>
          <a:spcPts val="1500"/>
        </a:spcAft>
        <a:buClr>
          <a:schemeClr val="tx2"/>
        </a:buClr>
        <a:buFont typeface="Arial" panose="020B0604020202020204" pitchFamily="34" charset="0"/>
        <a:buChar char="-"/>
        <a:defRPr sz="2000" kern="1200">
          <a:solidFill>
            <a:schemeClr val="tx1"/>
          </a:solidFill>
          <a:latin typeface="+mn-lt"/>
          <a:ea typeface="+mn-ea"/>
          <a:cs typeface="+mn-cs"/>
        </a:defRPr>
      </a:lvl3pPr>
      <a:lvl4pPr marL="1701800" indent="-261938"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4pPr>
      <a:lvl5pPr marL="1974850" indent="-2730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789560" y="822404"/>
            <a:ext cx="10515600" cy="1325563"/>
          </a:xfrm>
          <a:prstGeom prst="rect">
            <a:avLst/>
          </a:prstGeom>
        </p:spPr>
        <p:txBody>
          <a:bodyPr vert="horz" lIns="91440" tIns="45720" rIns="91440" bIns="45720" rtlCol="0" anchor="t" anchorCtr="0">
            <a:noAutofit/>
          </a:bodyPr>
          <a:lstStyle/>
          <a:p>
            <a:r>
              <a:rPr lang="fi-FI" dirty="0"/>
              <a:t>Muokkaa </a:t>
            </a:r>
            <a:r>
              <a:rPr lang="fi-FI" dirty="0" err="1"/>
              <a:t>perustyyl</a:t>
            </a:r>
            <a:r>
              <a:rPr lang="fi-FI" dirty="0"/>
              <a:t>. </a:t>
            </a:r>
            <a:r>
              <a:rPr lang="fi-FI" dirty="0" err="1"/>
              <a:t>napsautt</a:t>
            </a:r>
            <a:r>
              <a:rPr lang="fi-FI" dirty="0"/>
              <a:t>.</a:t>
            </a:r>
            <a:endParaRPr lang="en-GB" dirty="0"/>
          </a:p>
        </p:txBody>
      </p:sp>
      <p:sp>
        <p:nvSpPr>
          <p:cNvPr id="3" name="Tekstin paikkamerkki 2"/>
          <p:cNvSpPr>
            <a:spLocks noGrp="1"/>
          </p:cNvSpPr>
          <p:nvPr>
            <p:ph type="body" idx="1"/>
          </p:nvPr>
        </p:nvSpPr>
        <p:spPr>
          <a:xfrm>
            <a:off x="789560" y="2305533"/>
            <a:ext cx="10515600" cy="3871507"/>
          </a:xfrm>
          <a:prstGeom prst="rect">
            <a:avLst/>
          </a:prstGeom>
        </p:spPr>
        <p:txBody>
          <a:bodyPr vert="horz" lIns="91440" tIns="45720" rIns="91440" bIns="45720" rtlCol="0">
            <a:no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endParaRPr lang="en-GB" dirty="0"/>
          </a:p>
        </p:txBody>
      </p:sp>
      <p:sp>
        <p:nvSpPr>
          <p:cNvPr id="4" name="Päivämäärän paikkamerkki 3"/>
          <p:cNvSpPr>
            <a:spLocks noGrp="1"/>
          </p:cNvSpPr>
          <p:nvPr>
            <p:ph type="dt" sz="half" idx="2"/>
          </p:nvPr>
        </p:nvSpPr>
        <p:spPr>
          <a:xfrm>
            <a:off x="896569" y="6305789"/>
            <a:ext cx="883595" cy="262309"/>
          </a:xfrm>
          <a:prstGeom prst="rect">
            <a:avLst/>
          </a:prstGeom>
        </p:spPr>
        <p:txBody>
          <a:bodyPr vert="horz" lIns="0" tIns="0" rIns="0" bIns="0" rtlCol="0" anchor="ctr"/>
          <a:lstStyle>
            <a:lvl1pPr algn="l">
              <a:defRPr sz="1200">
                <a:solidFill>
                  <a:schemeClr val="tx2"/>
                </a:solidFill>
                <a:latin typeface="+mn-lt"/>
                <a:cs typeface="Calibri" panose="020F0502020204030204" pitchFamily="34" charset="0"/>
              </a:defRPr>
            </a:lvl1pPr>
          </a:lstStyle>
          <a:p>
            <a:endParaRPr lang="en-GB" dirty="0">
              <a:solidFill>
                <a:srgbClr val="0041DC"/>
              </a:solidFill>
            </a:endParaRPr>
          </a:p>
        </p:txBody>
      </p:sp>
      <p:sp>
        <p:nvSpPr>
          <p:cNvPr id="5" name="Alatunnisteen paikkamerkki 4"/>
          <p:cNvSpPr>
            <a:spLocks noGrp="1"/>
          </p:cNvSpPr>
          <p:nvPr>
            <p:ph type="ftr" sz="quarter" idx="3"/>
          </p:nvPr>
        </p:nvSpPr>
        <p:spPr>
          <a:xfrm>
            <a:off x="1780161" y="6305789"/>
            <a:ext cx="4328808" cy="262309"/>
          </a:xfrm>
          <a:prstGeom prst="rect">
            <a:avLst/>
          </a:prstGeom>
        </p:spPr>
        <p:txBody>
          <a:bodyPr vert="horz" lIns="0" tIns="0" rIns="0" bIns="0" rtlCol="0" anchor="ctr"/>
          <a:lstStyle>
            <a:lvl1pPr algn="l">
              <a:defRPr sz="1200">
                <a:solidFill>
                  <a:schemeClr val="tx2"/>
                </a:solidFill>
                <a:latin typeface="+mn-lt"/>
                <a:cs typeface="Calibri" panose="020F0502020204030204" pitchFamily="34" charset="0"/>
              </a:defRPr>
            </a:lvl1pPr>
          </a:lstStyle>
          <a:p>
            <a:endParaRPr lang="en-GB">
              <a:solidFill>
                <a:srgbClr val="0041DC"/>
              </a:solidFill>
            </a:endParaRPr>
          </a:p>
        </p:txBody>
      </p:sp>
      <p:sp>
        <p:nvSpPr>
          <p:cNvPr id="6" name="Dian numeron paikkamerkki 5"/>
          <p:cNvSpPr>
            <a:spLocks noGrp="1"/>
          </p:cNvSpPr>
          <p:nvPr>
            <p:ph type="sldNum" sz="quarter" idx="4"/>
          </p:nvPr>
        </p:nvSpPr>
        <p:spPr>
          <a:xfrm>
            <a:off x="10554511" y="6305789"/>
            <a:ext cx="818748" cy="262309"/>
          </a:xfrm>
          <a:prstGeom prst="rect">
            <a:avLst/>
          </a:prstGeom>
        </p:spPr>
        <p:txBody>
          <a:bodyPr vert="horz" lIns="0" tIns="0" rIns="0" bIns="0" rtlCol="0" anchor="ctr"/>
          <a:lstStyle>
            <a:lvl1pPr algn="r">
              <a:defRPr sz="1200">
                <a:solidFill>
                  <a:schemeClr val="tx2"/>
                </a:solidFill>
                <a:latin typeface="+mn-lt"/>
                <a:cs typeface="Calibri" panose="020F0502020204030204" pitchFamily="34" charset="0"/>
              </a:defRPr>
            </a:lvl1pPr>
          </a:lstStyle>
          <a:p>
            <a:fld id="{A6E131DE-DA31-4CDF-828A-8EB206A3CD12}" type="slidenum">
              <a:rPr lang="en-GB" smtClean="0">
                <a:solidFill>
                  <a:srgbClr val="0041DC"/>
                </a:solidFill>
              </a:rPr>
              <a:pPr/>
              <a:t>‹#›</a:t>
            </a:fld>
            <a:endParaRPr lang="en-GB">
              <a:solidFill>
                <a:srgbClr val="0041DC"/>
              </a:solidFill>
            </a:endParaRPr>
          </a:p>
        </p:txBody>
      </p:sp>
      <p:cxnSp>
        <p:nvCxnSpPr>
          <p:cNvPr id="10" name="Suora yhdysviiva 9"/>
          <p:cNvCxnSpPr/>
          <p:nvPr/>
        </p:nvCxnSpPr>
        <p:spPr>
          <a:xfrm>
            <a:off x="1704975" y="6411384"/>
            <a:ext cx="0" cy="72000"/>
          </a:xfrm>
          <a:prstGeom prst="line">
            <a:avLst/>
          </a:prstGeom>
          <a:ln w="15875">
            <a:solidFill>
              <a:srgbClr val="5BCA1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8973105"/>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 id="2147483797" r:id="rId17"/>
  </p:sldLayoutIdLst>
  <p:hf hdr="0" ftr="0" dt="0"/>
  <p:txStyles>
    <p:titleStyle>
      <a:lvl1pPr algn="l" defTabSz="914400" rtl="0" eaLnBrk="1" latinLnBrk="0" hangingPunct="1">
        <a:lnSpc>
          <a:spcPct val="90000"/>
        </a:lnSpc>
        <a:spcBef>
          <a:spcPct val="0"/>
        </a:spcBef>
        <a:buNone/>
        <a:defRPr sz="4000" b="1" kern="1200">
          <a:solidFill>
            <a:schemeClr val="tx2"/>
          </a:solidFill>
          <a:latin typeface="+mj-lt"/>
          <a:ea typeface="+mj-ea"/>
          <a:cs typeface="+mj-cs"/>
        </a:defRPr>
      </a:lvl1pPr>
    </p:titleStyle>
    <p:bodyStyle>
      <a:lvl1pPr marL="360363" indent="-360363" algn="l" defTabSz="914400" rtl="0" eaLnBrk="1" latinLnBrk="0" hangingPunct="1">
        <a:lnSpc>
          <a:spcPct val="95000"/>
        </a:lnSpc>
        <a:spcBef>
          <a:spcPts val="0"/>
        </a:spcBef>
        <a:spcAft>
          <a:spcPts val="1500"/>
        </a:spcAft>
        <a:buClr>
          <a:schemeClr val="tx2"/>
        </a:buClr>
        <a:buFont typeface="Arial" panose="020B0604020202020204" pitchFamily="34" charset="0"/>
        <a:buChar char="•"/>
        <a:defRPr sz="2400" kern="1200">
          <a:solidFill>
            <a:schemeClr val="tx1"/>
          </a:solidFill>
          <a:latin typeface="+mn-lt"/>
          <a:ea typeface="+mn-ea"/>
          <a:cs typeface="+mn-cs"/>
        </a:defRPr>
      </a:lvl1pPr>
      <a:lvl2pPr marL="895350" indent="-447675" algn="l" defTabSz="914400" rtl="0" eaLnBrk="1" latinLnBrk="0" hangingPunct="1">
        <a:lnSpc>
          <a:spcPct val="95000"/>
        </a:lnSpc>
        <a:spcBef>
          <a:spcPts val="0"/>
        </a:spcBef>
        <a:spcAft>
          <a:spcPts val="1500"/>
        </a:spcAft>
        <a:buClr>
          <a:schemeClr val="tx2"/>
        </a:buClr>
        <a:buFont typeface="Arial" panose="020B0604020202020204" pitchFamily="34" charset="0"/>
        <a:buChar char="•"/>
        <a:defRPr sz="2400" kern="1200">
          <a:solidFill>
            <a:schemeClr val="tx1"/>
          </a:solidFill>
          <a:latin typeface="+mn-lt"/>
          <a:ea typeface="+mn-ea"/>
          <a:cs typeface="+mn-cs"/>
        </a:defRPr>
      </a:lvl2pPr>
      <a:lvl3pPr marL="1439863" indent="-457200" algn="l" defTabSz="914400" rtl="0" eaLnBrk="1" latinLnBrk="0" hangingPunct="1">
        <a:lnSpc>
          <a:spcPct val="95000"/>
        </a:lnSpc>
        <a:spcBef>
          <a:spcPts val="0"/>
        </a:spcBef>
        <a:spcAft>
          <a:spcPts val="1500"/>
        </a:spcAft>
        <a:buClr>
          <a:schemeClr val="tx2"/>
        </a:buClr>
        <a:buFont typeface="Arial" panose="020B0604020202020204" pitchFamily="34" charset="0"/>
        <a:buChar char="-"/>
        <a:defRPr sz="2000" kern="1200">
          <a:solidFill>
            <a:schemeClr val="tx1"/>
          </a:solidFill>
          <a:latin typeface="+mn-lt"/>
          <a:ea typeface="+mn-ea"/>
          <a:cs typeface="+mn-cs"/>
        </a:defRPr>
      </a:lvl3pPr>
      <a:lvl4pPr marL="1701800" indent="-261938"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4pPr>
      <a:lvl5pPr marL="1974850" indent="-2730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789560" y="822330"/>
            <a:ext cx="10515600" cy="1325563"/>
          </a:xfrm>
          <a:prstGeom prst="rect">
            <a:avLst/>
          </a:prstGeom>
        </p:spPr>
        <p:txBody>
          <a:bodyPr vert="horz" lIns="91440" tIns="45720" rIns="91440" bIns="45720" rtlCol="0" anchor="t" anchorCtr="0">
            <a:noAutofit/>
          </a:bodyPr>
          <a:lstStyle/>
          <a:p>
            <a:r>
              <a:rPr lang="fi-FI" dirty="0"/>
              <a:t>Muokkaa </a:t>
            </a:r>
            <a:r>
              <a:rPr lang="fi-FI" dirty="0" err="1"/>
              <a:t>perustyyl</a:t>
            </a:r>
            <a:r>
              <a:rPr lang="fi-FI" dirty="0"/>
              <a:t>. </a:t>
            </a:r>
            <a:r>
              <a:rPr lang="fi-FI" dirty="0" err="1"/>
              <a:t>napsautt</a:t>
            </a:r>
            <a:r>
              <a:rPr lang="fi-FI" dirty="0"/>
              <a:t>.</a:t>
            </a:r>
            <a:endParaRPr lang="en-GB" dirty="0"/>
          </a:p>
        </p:txBody>
      </p:sp>
      <p:sp>
        <p:nvSpPr>
          <p:cNvPr id="3" name="Tekstin paikkamerkki 2"/>
          <p:cNvSpPr>
            <a:spLocks noGrp="1"/>
          </p:cNvSpPr>
          <p:nvPr>
            <p:ph type="body" idx="1"/>
          </p:nvPr>
        </p:nvSpPr>
        <p:spPr>
          <a:xfrm>
            <a:off x="789560" y="2305457"/>
            <a:ext cx="10515600" cy="3871507"/>
          </a:xfrm>
          <a:prstGeom prst="rect">
            <a:avLst/>
          </a:prstGeom>
        </p:spPr>
        <p:txBody>
          <a:bodyPr vert="horz" lIns="91440" tIns="45720" rIns="91440" bIns="45720" rtlCol="0">
            <a:no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endParaRPr lang="en-GB" dirty="0"/>
          </a:p>
        </p:txBody>
      </p:sp>
      <p:sp>
        <p:nvSpPr>
          <p:cNvPr id="4" name="Päivämäärän paikkamerkki 3"/>
          <p:cNvSpPr>
            <a:spLocks noGrp="1"/>
          </p:cNvSpPr>
          <p:nvPr>
            <p:ph type="dt" sz="half" idx="2"/>
          </p:nvPr>
        </p:nvSpPr>
        <p:spPr>
          <a:xfrm>
            <a:off x="896568" y="6305689"/>
            <a:ext cx="883595" cy="262309"/>
          </a:xfrm>
          <a:prstGeom prst="rect">
            <a:avLst/>
          </a:prstGeom>
        </p:spPr>
        <p:txBody>
          <a:bodyPr vert="horz" lIns="0" tIns="0" rIns="0" bIns="0" rtlCol="0" anchor="ctr"/>
          <a:lstStyle>
            <a:lvl1pPr algn="l">
              <a:defRPr sz="900">
                <a:solidFill>
                  <a:schemeClr val="tx2"/>
                </a:solidFill>
                <a:latin typeface="+mn-lt"/>
                <a:cs typeface="Calibri" panose="020F0502020204030204" pitchFamily="34" charset="0"/>
              </a:defRPr>
            </a:lvl1pPr>
          </a:lstStyle>
          <a:p>
            <a:endParaRPr lang="en-GB" dirty="0"/>
          </a:p>
        </p:txBody>
      </p:sp>
      <p:sp>
        <p:nvSpPr>
          <p:cNvPr id="5" name="Alatunnisteen paikkamerkki 4"/>
          <p:cNvSpPr>
            <a:spLocks noGrp="1"/>
          </p:cNvSpPr>
          <p:nvPr>
            <p:ph type="ftr" sz="quarter" idx="3"/>
          </p:nvPr>
        </p:nvSpPr>
        <p:spPr>
          <a:xfrm>
            <a:off x="1780163" y="6305689"/>
            <a:ext cx="4328808" cy="262309"/>
          </a:xfrm>
          <a:prstGeom prst="rect">
            <a:avLst/>
          </a:prstGeom>
        </p:spPr>
        <p:txBody>
          <a:bodyPr vert="horz" lIns="0" tIns="0" rIns="0" bIns="0" rtlCol="0" anchor="ctr"/>
          <a:lstStyle>
            <a:lvl1pPr algn="l">
              <a:defRPr sz="900">
                <a:solidFill>
                  <a:schemeClr val="tx2"/>
                </a:solidFill>
                <a:latin typeface="+mn-lt"/>
                <a:cs typeface="Calibri" panose="020F0502020204030204" pitchFamily="34" charset="0"/>
              </a:defRPr>
            </a:lvl1pPr>
          </a:lstStyle>
          <a:p>
            <a:endParaRPr lang="en-GB"/>
          </a:p>
        </p:txBody>
      </p:sp>
      <p:sp>
        <p:nvSpPr>
          <p:cNvPr id="6" name="Dian numeron paikkamerkki 5"/>
          <p:cNvSpPr>
            <a:spLocks noGrp="1"/>
          </p:cNvSpPr>
          <p:nvPr>
            <p:ph type="sldNum" sz="quarter" idx="4"/>
          </p:nvPr>
        </p:nvSpPr>
        <p:spPr>
          <a:xfrm>
            <a:off x="10554509" y="6305689"/>
            <a:ext cx="818748" cy="262309"/>
          </a:xfrm>
          <a:prstGeom prst="rect">
            <a:avLst/>
          </a:prstGeom>
        </p:spPr>
        <p:txBody>
          <a:bodyPr vert="horz" lIns="0" tIns="0" rIns="0" bIns="0" rtlCol="0" anchor="ctr"/>
          <a:lstStyle>
            <a:lvl1pPr algn="r">
              <a:defRPr sz="900">
                <a:solidFill>
                  <a:schemeClr val="tx2"/>
                </a:solidFill>
                <a:latin typeface="+mn-lt"/>
                <a:cs typeface="Calibri" panose="020F0502020204030204" pitchFamily="34" charset="0"/>
              </a:defRPr>
            </a:lvl1pPr>
          </a:lstStyle>
          <a:p>
            <a:fld id="{A6E131DE-DA31-4CDF-828A-8EB206A3CD12}" type="slidenum">
              <a:rPr lang="en-GB" smtClean="0"/>
              <a:pPr/>
              <a:t>‹#›</a:t>
            </a:fld>
            <a:endParaRPr lang="en-GB"/>
          </a:p>
        </p:txBody>
      </p:sp>
      <p:cxnSp>
        <p:nvCxnSpPr>
          <p:cNvPr id="10" name="Suora yhdysviiva 9"/>
          <p:cNvCxnSpPr/>
          <p:nvPr userDrawn="1"/>
        </p:nvCxnSpPr>
        <p:spPr>
          <a:xfrm>
            <a:off x="1704975" y="6411384"/>
            <a:ext cx="0" cy="72000"/>
          </a:xfrm>
          <a:prstGeom prst="line">
            <a:avLst/>
          </a:prstGeom>
          <a:ln w="15875">
            <a:solidFill>
              <a:srgbClr val="5BCA1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3739748"/>
      </p:ext>
    </p:extLst>
  </p:cSld>
  <p:clrMap bg1="lt1" tx1="dk1" bg2="lt2" tx2="dk2" accent1="accent1" accent2="accent2" accent3="accent3" accent4="accent4" accent5="accent5" accent6="accent6" hlink="hlink" folHlink="folHlink"/>
  <p:sldLayoutIdLst>
    <p:sldLayoutId id="2147484267" r:id="rId1"/>
    <p:sldLayoutId id="2147484268" r:id="rId2"/>
    <p:sldLayoutId id="2147484269" r:id="rId3"/>
    <p:sldLayoutId id="2147484270" r:id="rId4"/>
    <p:sldLayoutId id="2147484271" r:id="rId5"/>
    <p:sldLayoutId id="2147484272" r:id="rId6"/>
    <p:sldLayoutId id="2147484273" r:id="rId7"/>
    <p:sldLayoutId id="2147484274" r:id="rId8"/>
    <p:sldLayoutId id="2147484275" r:id="rId9"/>
    <p:sldLayoutId id="2147484276" r:id="rId10"/>
    <p:sldLayoutId id="2147484277" r:id="rId11"/>
    <p:sldLayoutId id="2147484278" r:id="rId12"/>
    <p:sldLayoutId id="2147484279" r:id="rId13"/>
    <p:sldLayoutId id="2147484280" r:id="rId14"/>
    <p:sldLayoutId id="2147484281" r:id="rId15"/>
    <p:sldLayoutId id="2147484282" r:id="rId16"/>
    <p:sldLayoutId id="2147484283" r:id="rId17"/>
    <p:sldLayoutId id="2147484284" r:id="rId18"/>
    <p:sldLayoutId id="2147484285" r:id="rId19"/>
    <p:sldLayoutId id="2147484286" r:id="rId20"/>
    <p:sldLayoutId id="2147484289" r:id="rId21"/>
  </p:sldLayoutIdLst>
  <p:hf hdr="0" ftr="0"/>
  <p:txStyles>
    <p:titleStyle>
      <a:lvl1pPr algn="l" defTabSz="685800" rtl="0" eaLnBrk="1" latinLnBrk="0" hangingPunct="1">
        <a:lnSpc>
          <a:spcPct val="90000"/>
        </a:lnSpc>
        <a:spcBef>
          <a:spcPct val="0"/>
        </a:spcBef>
        <a:buNone/>
        <a:defRPr sz="3000" b="1" kern="1200">
          <a:solidFill>
            <a:schemeClr val="tx2"/>
          </a:solidFill>
          <a:latin typeface="+mj-lt"/>
          <a:ea typeface="+mj-ea"/>
          <a:cs typeface="+mj-cs"/>
        </a:defRPr>
      </a:lvl1pPr>
    </p:titleStyle>
    <p:bodyStyle>
      <a:lvl1pPr marL="270272" indent="-270272" algn="l" defTabSz="685800" rtl="0" eaLnBrk="1" latinLnBrk="0" hangingPunct="1">
        <a:lnSpc>
          <a:spcPct val="95000"/>
        </a:lnSpc>
        <a:spcBef>
          <a:spcPts val="0"/>
        </a:spcBef>
        <a:spcAft>
          <a:spcPts val="1125"/>
        </a:spcAft>
        <a:buClr>
          <a:schemeClr val="tx2"/>
        </a:buClr>
        <a:buFont typeface="Arial" panose="020B0604020202020204" pitchFamily="34" charset="0"/>
        <a:buChar char="•"/>
        <a:defRPr sz="1800" kern="1200">
          <a:solidFill>
            <a:schemeClr val="tx1"/>
          </a:solidFill>
          <a:latin typeface="+mn-lt"/>
          <a:ea typeface="+mn-ea"/>
          <a:cs typeface="+mn-cs"/>
        </a:defRPr>
      </a:lvl1pPr>
      <a:lvl2pPr marL="671513" indent="-335756" algn="l" defTabSz="685800" rtl="0" eaLnBrk="1" latinLnBrk="0" hangingPunct="1">
        <a:lnSpc>
          <a:spcPct val="95000"/>
        </a:lnSpc>
        <a:spcBef>
          <a:spcPts val="0"/>
        </a:spcBef>
        <a:spcAft>
          <a:spcPts val="1125"/>
        </a:spcAft>
        <a:buClr>
          <a:schemeClr val="tx2"/>
        </a:buClr>
        <a:buFont typeface="Arial" panose="020B0604020202020204" pitchFamily="34" charset="0"/>
        <a:buChar char="•"/>
        <a:defRPr sz="1800" kern="1200">
          <a:solidFill>
            <a:schemeClr val="tx1"/>
          </a:solidFill>
          <a:latin typeface="+mn-lt"/>
          <a:ea typeface="+mn-ea"/>
          <a:cs typeface="+mn-cs"/>
        </a:defRPr>
      </a:lvl2pPr>
      <a:lvl3pPr marL="1079897" indent="-342900" algn="l" defTabSz="685800" rtl="0" eaLnBrk="1" latinLnBrk="0" hangingPunct="1">
        <a:lnSpc>
          <a:spcPct val="95000"/>
        </a:lnSpc>
        <a:spcBef>
          <a:spcPts val="0"/>
        </a:spcBef>
        <a:spcAft>
          <a:spcPts val="1125"/>
        </a:spcAft>
        <a:buClr>
          <a:schemeClr val="tx2"/>
        </a:buClr>
        <a:buFont typeface="Arial" panose="020B0604020202020204" pitchFamily="34" charset="0"/>
        <a:buChar char="-"/>
        <a:defRPr sz="1500" kern="1200">
          <a:solidFill>
            <a:schemeClr val="tx1"/>
          </a:solidFill>
          <a:latin typeface="+mn-lt"/>
          <a:ea typeface="+mn-ea"/>
          <a:cs typeface="+mn-cs"/>
        </a:defRPr>
      </a:lvl3pPr>
      <a:lvl4pPr marL="1276350" indent="-196454" algn="l" defTabSz="685800" rtl="0" eaLnBrk="1" latinLnBrk="0" hangingPunct="1">
        <a:lnSpc>
          <a:spcPct val="90000"/>
        </a:lnSpc>
        <a:spcBef>
          <a:spcPts val="375"/>
        </a:spcBef>
        <a:buClr>
          <a:schemeClr val="tx2"/>
        </a:buClr>
        <a:buFont typeface="Arial" panose="020B0604020202020204" pitchFamily="34" charset="0"/>
        <a:buChar char="-"/>
        <a:defRPr sz="1350" kern="1200">
          <a:solidFill>
            <a:schemeClr val="tx1"/>
          </a:solidFill>
          <a:latin typeface="+mn-lt"/>
          <a:ea typeface="+mn-ea"/>
          <a:cs typeface="+mn-cs"/>
        </a:defRPr>
      </a:lvl4pPr>
      <a:lvl5pPr marL="1481138" indent="-204788" algn="l" defTabSz="685800" rtl="0" eaLnBrk="1" latinLnBrk="0" hangingPunct="1">
        <a:lnSpc>
          <a:spcPct val="90000"/>
        </a:lnSpc>
        <a:spcBef>
          <a:spcPts val="375"/>
        </a:spcBef>
        <a:buClr>
          <a:schemeClr val="tx2"/>
        </a:buClr>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i-FI"/>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789560" y="822437"/>
            <a:ext cx="10515600" cy="1325563"/>
          </a:xfrm>
          <a:prstGeom prst="rect">
            <a:avLst/>
          </a:prstGeom>
        </p:spPr>
        <p:txBody>
          <a:bodyPr vert="horz" lIns="91440" tIns="45720" rIns="91440" bIns="45720" rtlCol="0" anchor="t" anchorCtr="0">
            <a:noAutofit/>
          </a:bodyPr>
          <a:lstStyle/>
          <a:p>
            <a:r>
              <a:rPr lang="fi-FI" dirty="0"/>
              <a:t>Muokkaa </a:t>
            </a:r>
            <a:r>
              <a:rPr lang="fi-FI" dirty="0" err="1"/>
              <a:t>perustyyl</a:t>
            </a:r>
            <a:r>
              <a:rPr lang="fi-FI" dirty="0"/>
              <a:t>. </a:t>
            </a:r>
            <a:r>
              <a:rPr lang="fi-FI" dirty="0" err="1"/>
              <a:t>napsautt</a:t>
            </a:r>
            <a:r>
              <a:rPr lang="fi-FI" dirty="0"/>
              <a:t>.</a:t>
            </a:r>
            <a:endParaRPr lang="en-GB" dirty="0"/>
          </a:p>
        </p:txBody>
      </p:sp>
      <p:sp>
        <p:nvSpPr>
          <p:cNvPr id="3" name="Tekstin paikkamerkki 2"/>
          <p:cNvSpPr>
            <a:spLocks noGrp="1"/>
          </p:cNvSpPr>
          <p:nvPr>
            <p:ph type="body" idx="1"/>
          </p:nvPr>
        </p:nvSpPr>
        <p:spPr>
          <a:xfrm>
            <a:off x="789560" y="2305565"/>
            <a:ext cx="10515600" cy="3871507"/>
          </a:xfrm>
          <a:prstGeom prst="rect">
            <a:avLst/>
          </a:prstGeom>
        </p:spPr>
        <p:txBody>
          <a:bodyPr vert="horz" lIns="91440" tIns="45720" rIns="91440" bIns="45720" rtlCol="0">
            <a:no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endParaRPr lang="en-GB" dirty="0"/>
          </a:p>
        </p:txBody>
      </p:sp>
      <p:sp>
        <p:nvSpPr>
          <p:cNvPr id="4" name="Päivämäärän paikkamerkki 3"/>
          <p:cNvSpPr>
            <a:spLocks noGrp="1"/>
          </p:cNvSpPr>
          <p:nvPr>
            <p:ph type="dt" sz="half" idx="2"/>
          </p:nvPr>
        </p:nvSpPr>
        <p:spPr>
          <a:xfrm>
            <a:off x="896569" y="6305939"/>
            <a:ext cx="883595" cy="262309"/>
          </a:xfrm>
          <a:prstGeom prst="rect">
            <a:avLst/>
          </a:prstGeom>
        </p:spPr>
        <p:txBody>
          <a:bodyPr vert="horz" lIns="0" tIns="0" rIns="0" bIns="0" rtlCol="0" anchor="ctr"/>
          <a:lstStyle>
            <a:lvl1pPr algn="l">
              <a:defRPr sz="1200">
                <a:solidFill>
                  <a:schemeClr val="tx2"/>
                </a:solidFill>
                <a:latin typeface="+mn-lt"/>
                <a:cs typeface="Calibri" panose="020F0502020204030204" pitchFamily="34" charset="0"/>
              </a:defRPr>
            </a:lvl1pPr>
          </a:lstStyle>
          <a:p>
            <a:endParaRPr lang="en-GB" dirty="0">
              <a:solidFill>
                <a:srgbClr val="0041DC"/>
              </a:solidFill>
            </a:endParaRPr>
          </a:p>
        </p:txBody>
      </p:sp>
      <p:sp>
        <p:nvSpPr>
          <p:cNvPr id="5" name="Alatunnisteen paikkamerkki 4"/>
          <p:cNvSpPr>
            <a:spLocks noGrp="1"/>
          </p:cNvSpPr>
          <p:nvPr>
            <p:ph type="ftr" sz="quarter" idx="3"/>
          </p:nvPr>
        </p:nvSpPr>
        <p:spPr>
          <a:xfrm>
            <a:off x="1780163" y="6305939"/>
            <a:ext cx="4328808" cy="262309"/>
          </a:xfrm>
          <a:prstGeom prst="rect">
            <a:avLst/>
          </a:prstGeom>
        </p:spPr>
        <p:txBody>
          <a:bodyPr vert="horz" lIns="0" tIns="0" rIns="0" bIns="0" rtlCol="0" anchor="ctr"/>
          <a:lstStyle>
            <a:lvl1pPr algn="l">
              <a:defRPr sz="1200">
                <a:solidFill>
                  <a:schemeClr val="tx2"/>
                </a:solidFill>
                <a:latin typeface="+mn-lt"/>
                <a:cs typeface="Calibri" panose="020F0502020204030204" pitchFamily="34" charset="0"/>
              </a:defRPr>
            </a:lvl1pPr>
          </a:lstStyle>
          <a:p>
            <a:endParaRPr lang="en-GB">
              <a:solidFill>
                <a:srgbClr val="0041DC"/>
              </a:solidFill>
            </a:endParaRPr>
          </a:p>
        </p:txBody>
      </p:sp>
      <p:sp>
        <p:nvSpPr>
          <p:cNvPr id="6" name="Dian numeron paikkamerkki 5"/>
          <p:cNvSpPr>
            <a:spLocks noGrp="1"/>
          </p:cNvSpPr>
          <p:nvPr>
            <p:ph type="sldNum" sz="quarter" idx="4"/>
          </p:nvPr>
        </p:nvSpPr>
        <p:spPr>
          <a:xfrm>
            <a:off x="10554511" y="6305939"/>
            <a:ext cx="818748" cy="262309"/>
          </a:xfrm>
          <a:prstGeom prst="rect">
            <a:avLst/>
          </a:prstGeom>
        </p:spPr>
        <p:txBody>
          <a:bodyPr vert="horz" lIns="0" tIns="0" rIns="0" bIns="0" rtlCol="0" anchor="ctr"/>
          <a:lstStyle>
            <a:lvl1pPr algn="r">
              <a:defRPr sz="1200">
                <a:solidFill>
                  <a:schemeClr val="tx2"/>
                </a:solidFill>
                <a:latin typeface="+mn-lt"/>
                <a:cs typeface="Calibri" panose="020F0502020204030204" pitchFamily="34" charset="0"/>
              </a:defRPr>
            </a:lvl1pPr>
          </a:lstStyle>
          <a:p>
            <a:fld id="{A6E131DE-DA31-4CDF-828A-8EB206A3CD12}" type="slidenum">
              <a:rPr lang="en-GB" smtClean="0">
                <a:solidFill>
                  <a:srgbClr val="0041DC"/>
                </a:solidFill>
              </a:rPr>
              <a:pPr/>
              <a:t>‹#›</a:t>
            </a:fld>
            <a:endParaRPr lang="en-GB">
              <a:solidFill>
                <a:srgbClr val="0041DC"/>
              </a:solidFill>
            </a:endParaRPr>
          </a:p>
        </p:txBody>
      </p:sp>
      <p:cxnSp>
        <p:nvCxnSpPr>
          <p:cNvPr id="10" name="Suora yhdysviiva 9"/>
          <p:cNvCxnSpPr/>
          <p:nvPr/>
        </p:nvCxnSpPr>
        <p:spPr>
          <a:xfrm>
            <a:off x="1704975" y="6411384"/>
            <a:ext cx="0" cy="72000"/>
          </a:xfrm>
          <a:prstGeom prst="line">
            <a:avLst/>
          </a:prstGeom>
          <a:ln w="15875">
            <a:solidFill>
              <a:srgbClr val="5BCA1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9259974"/>
      </p:ext>
    </p:extLst>
  </p:cSld>
  <p:clrMap bg1="lt1" tx1="dk1" bg2="lt2" tx2="dk2" accent1="accent1" accent2="accent2" accent3="accent3" accent4="accent4" accent5="accent5" accent6="accent6" hlink="hlink" folHlink="folHlink"/>
  <p:sldLayoutIdLst>
    <p:sldLayoutId id="2147484291" r:id="rId1"/>
    <p:sldLayoutId id="2147484292" r:id="rId2"/>
    <p:sldLayoutId id="2147484293" r:id="rId3"/>
    <p:sldLayoutId id="2147484294" r:id="rId4"/>
    <p:sldLayoutId id="2147484295" r:id="rId5"/>
    <p:sldLayoutId id="2147484296" r:id="rId6"/>
    <p:sldLayoutId id="2147484297" r:id="rId7"/>
    <p:sldLayoutId id="2147484298" r:id="rId8"/>
    <p:sldLayoutId id="2147484299" r:id="rId9"/>
    <p:sldLayoutId id="2147484300" r:id="rId10"/>
    <p:sldLayoutId id="2147484301" r:id="rId11"/>
    <p:sldLayoutId id="2147484302" r:id="rId12"/>
    <p:sldLayoutId id="2147484303" r:id="rId13"/>
    <p:sldLayoutId id="2147484304" r:id="rId14"/>
    <p:sldLayoutId id="2147484305" r:id="rId15"/>
    <p:sldLayoutId id="2147484306" r:id="rId16"/>
    <p:sldLayoutId id="2147484307" r:id="rId17"/>
    <p:sldLayoutId id="2147484308" r:id="rId18"/>
  </p:sldLayoutIdLst>
  <p:hf hdr="0" ftr="0"/>
  <p:txStyles>
    <p:titleStyle>
      <a:lvl1pPr algn="l" defTabSz="914400" rtl="0" eaLnBrk="1" latinLnBrk="0" hangingPunct="1">
        <a:lnSpc>
          <a:spcPct val="90000"/>
        </a:lnSpc>
        <a:spcBef>
          <a:spcPct val="0"/>
        </a:spcBef>
        <a:buNone/>
        <a:defRPr sz="4000" b="1" kern="1200">
          <a:solidFill>
            <a:schemeClr val="tx2"/>
          </a:solidFill>
          <a:latin typeface="+mj-lt"/>
          <a:ea typeface="+mj-ea"/>
          <a:cs typeface="+mj-cs"/>
        </a:defRPr>
      </a:lvl1pPr>
    </p:titleStyle>
    <p:bodyStyle>
      <a:lvl1pPr marL="360363" indent="-360363" algn="l" defTabSz="914400" rtl="0" eaLnBrk="1" latinLnBrk="0" hangingPunct="1">
        <a:lnSpc>
          <a:spcPct val="95000"/>
        </a:lnSpc>
        <a:spcBef>
          <a:spcPts val="0"/>
        </a:spcBef>
        <a:spcAft>
          <a:spcPts val="1500"/>
        </a:spcAft>
        <a:buClr>
          <a:schemeClr val="tx2"/>
        </a:buClr>
        <a:buFont typeface="Arial" panose="020B0604020202020204" pitchFamily="34" charset="0"/>
        <a:buChar char="•"/>
        <a:defRPr sz="2400" kern="1200">
          <a:solidFill>
            <a:schemeClr val="tx1"/>
          </a:solidFill>
          <a:latin typeface="+mn-lt"/>
          <a:ea typeface="+mn-ea"/>
          <a:cs typeface="+mn-cs"/>
        </a:defRPr>
      </a:lvl1pPr>
      <a:lvl2pPr marL="895350" indent="-447675" algn="l" defTabSz="914400" rtl="0" eaLnBrk="1" latinLnBrk="0" hangingPunct="1">
        <a:lnSpc>
          <a:spcPct val="95000"/>
        </a:lnSpc>
        <a:spcBef>
          <a:spcPts val="0"/>
        </a:spcBef>
        <a:spcAft>
          <a:spcPts val="1500"/>
        </a:spcAft>
        <a:buClr>
          <a:schemeClr val="tx2"/>
        </a:buClr>
        <a:buFont typeface="Arial" panose="020B0604020202020204" pitchFamily="34" charset="0"/>
        <a:buChar char="•"/>
        <a:defRPr sz="2400" kern="1200">
          <a:solidFill>
            <a:schemeClr val="tx1"/>
          </a:solidFill>
          <a:latin typeface="+mn-lt"/>
          <a:ea typeface="+mn-ea"/>
          <a:cs typeface="+mn-cs"/>
        </a:defRPr>
      </a:lvl2pPr>
      <a:lvl3pPr marL="1439863" indent="-457200" algn="l" defTabSz="914400" rtl="0" eaLnBrk="1" latinLnBrk="0" hangingPunct="1">
        <a:lnSpc>
          <a:spcPct val="95000"/>
        </a:lnSpc>
        <a:spcBef>
          <a:spcPts val="0"/>
        </a:spcBef>
        <a:spcAft>
          <a:spcPts val="1500"/>
        </a:spcAft>
        <a:buClr>
          <a:schemeClr val="tx2"/>
        </a:buClr>
        <a:buFont typeface="Arial" panose="020B0604020202020204" pitchFamily="34" charset="0"/>
        <a:buChar char="-"/>
        <a:defRPr sz="2000" kern="1200">
          <a:solidFill>
            <a:schemeClr val="tx1"/>
          </a:solidFill>
          <a:latin typeface="+mn-lt"/>
          <a:ea typeface="+mn-ea"/>
          <a:cs typeface="+mn-cs"/>
        </a:defRPr>
      </a:lvl3pPr>
      <a:lvl4pPr marL="1701800" indent="-261938"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4pPr>
      <a:lvl5pPr marL="1974850" indent="-2730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7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4.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5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2" Type="http://schemas.openxmlformats.org/officeDocument/2006/relationships/hyperlink" Target="https://vipunen.fi/fi-fi/_layouts/15/xlviewer.aspx?id=/fi-fi/Raportit/Koski%20opiskelijavuodet.xlsb" TargetMode="External"/><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2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6.xml.rels><?xml version="1.0" encoding="UTF-8" standalone="yes"?>
<Relationships xmlns="http://schemas.openxmlformats.org/package/2006/relationships"><Relationship Id="rId3" Type="http://schemas.openxmlformats.org/officeDocument/2006/relationships/hyperlink" Target="mailto:kirjaamo@oph.fi" TargetMode="External"/><Relationship Id="rId2" Type="http://schemas.openxmlformats.org/officeDocument/2006/relationships/notesSlide" Target="../notesSlides/notesSlide18.xml"/><Relationship Id="rId1" Type="http://schemas.openxmlformats.org/officeDocument/2006/relationships/slideLayout" Target="../slideLayouts/slideLayout2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7.xml"/></Relationships>
</file>

<file path=ppt/slides/_rels/slide51.xml.rels><?xml version="1.0" encoding="UTF-8" standalone="yes"?>
<Relationships xmlns="http://schemas.openxmlformats.org/package/2006/relationships"><Relationship Id="rId3" Type="http://schemas.openxmlformats.org/officeDocument/2006/relationships/hyperlink" Target="https://www.vero.fi/syventavat-vero-ohjeet/ohje-hakusivu/48438/tyonantajan-kustantaman-koulutuksen-verotus/#3.4-maksun-saaja" TargetMode="External"/><Relationship Id="rId2" Type="http://schemas.openxmlformats.org/officeDocument/2006/relationships/hyperlink" Target="https://www.finlex.fi/fi/laki/alkup/2017/20170681" TargetMode="External"/><Relationship Id="rId1" Type="http://schemas.openxmlformats.org/officeDocument/2006/relationships/slideLayout" Target="../slideLayouts/slideLayout2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a:xfrm>
            <a:off x="308112" y="187890"/>
            <a:ext cx="11579087" cy="6814159"/>
          </a:xfrm>
        </p:spPr>
        <p:txBody>
          <a:bodyPr rtlCol="0">
            <a:normAutofit/>
          </a:bodyPr>
          <a:lstStyle/>
          <a:p>
            <a:pPr>
              <a:spcAft>
                <a:spcPts val="0"/>
              </a:spcAft>
            </a:pPr>
            <a:br>
              <a:rPr lang="fi-FI" sz="1800" dirty="0">
                <a:latin typeface="Calibri" panose="020F0502020204030204" pitchFamily="34" charset="0"/>
                <a:ea typeface="Times New Roman" panose="02020603050405020304" pitchFamily="18" charset="0"/>
                <a:cs typeface="Times New Roman" panose="02020603050405020304" pitchFamily="18" charset="0"/>
              </a:rPr>
            </a:br>
            <a:br>
              <a:rPr lang="fi-FI" sz="1800" dirty="0">
                <a:latin typeface="Calibri" panose="020F0502020204030204" pitchFamily="34" charset="0"/>
                <a:ea typeface="Times New Roman" panose="02020603050405020304" pitchFamily="18" charset="0"/>
                <a:cs typeface="Times New Roman" panose="02020603050405020304" pitchFamily="18" charset="0"/>
              </a:rPr>
            </a:br>
            <a:br>
              <a:rPr lang="fi-FI" sz="1800" dirty="0">
                <a:latin typeface="Calibri" panose="020F0502020204030204" pitchFamily="34" charset="0"/>
                <a:ea typeface="Times New Roman" panose="02020603050405020304" pitchFamily="18" charset="0"/>
                <a:cs typeface="Times New Roman" panose="02020603050405020304" pitchFamily="18" charset="0"/>
              </a:rPr>
            </a:br>
            <a:br>
              <a:rPr lang="fi-FI" sz="1800" dirty="0">
                <a:latin typeface="Calibri" panose="020F0502020204030204" pitchFamily="34" charset="0"/>
                <a:ea typeface="Times New Roman" panose="02020603050405020304" pitchFamily="18" charset="0"/>
                <a:cs typeface="Times New Roman" panose="02020603050405020304" pitchFamily="18" charset="0"/>
              </a:rPr>
            </a:br>
            <a:r>
              <a:rPr lang="fi-FI" sz="1800" dirty="0">
                <a:latin typeface="Calibri" panose="020F0502020204030204" pitchFamily="34" charset="0"/>
                <a:ea typeface="Times New Roman" panose="02020603050405020304" pitchFamily="18" charset="0"/>
                <a:cs typeface="Times New Roman" panose="02020603050405020304" pitchFamily="18" charset="0"/>
              </a:rPr>
              <a:t>       </a:t>
            </a:r>
            <a:r>
              <a:rPr lang="fi-FI" sz="2200" dirty="0">
                <a:latin typeface="Calibri" panose="020F0502020204030204" pitchFamily="34" charset="0"/>
                <a:ea typeface="Times New Roman" panose="02020603050405020304" pitchFamily="18" charset="0"/>
                <a:cs typeface="Times New Roman" panose="02020603050405020304" pitchFamily="18" charset="0"/>
              </a:rPr>
              <a:t>OPSO ry. </a:t>
            </a:r>
            <a:r>
              <a:rPr lang="fi-FI" sz="2200">
                <a:latin typeface="Calibri" panose="020F0502020204030204" pitchFamily="34" charset="0"/>
                <a:ea typeface="Times New Roman" panose="02020603050405020304" pitchFamily="18" charset="0"/>
                <a:cs typeface="Times New Roman" panose="02020603050405020304" pitchFamily="18" charset="0"/>
              </a:rPr>
              <a:t>Kevätpäivät </a:t>
            </a:r>
            <a:r>
              <a:rPr lang="fi-FI" sz="2200" dirty="0">
                <a:latin typeface="Calibri" panose="020F0502020204030204" pitchFamily="34" charset="0"/>
                <a:ea typeface="Times New Roman" panose="02020603050405020304" pitchFamily="18" charset="0"/>
                <a:cs typeface="Times New Roman" panose="02020603050405020304" pitchFamily="18" charset="0"/>
              </a:rPr>
              <a:t>27-28.3.2019</a:t>
            </a:r>
            <a:br>
              <a:rPr lang="fi-FI" sz="2200" dirty="0">
                <a:latin typeface="Times New Roman" panose="02020603050405020304" pitchFamily="18" charset="0"/>
                <a:ea typeface="Times New Roman" panose="02020603050405020304" pitchFamily="18" charset="0"/>
              </a:rPr>
            </a:br>
            <a:br>
              <a:rPr lang="fi-FI" sz="2200" dirty="0">
                <a:latin typeface="Times New Roman" panose="02020603050405020304" pitchFamily="18" charset="0"/>
                <a:ea typeface="Times New Roman" panose="02020603050405020304" pitchFamily="18" charset="0"/>
              </a:rPr>
            </a:br>
            <a:br>
              <a:rPr lang="fi-FI" altLang="fi-FI" sz="1800" kern="0" dirty="0">
                <a:solidFill>
                  <a:prstClr val="black"/>
                </a:solidFill>
                <a:latin typeface="Times" pitchFamily="18" charset="0"/>
                <a:ea typeface="+mn-ea"/>
                <a:cs typeface="+mn-cs"/>
              </a:rPr>
            </a:br>
            <a:r>
              <a:rPr lang="fi-FI" altLang="fi-FI" sz="1800" kern="0" dirty="0">
                <a:solidFill>
                  <a:prstClr val="black"/>
                </a:solidFill>
                <a:latin typeface="Times" pitchFamily="18" charset="0"/>
                <a:ea typeface="+mn-ea"/>
                <a:cs typeface="+mn-cs"/>
              </a:rPr>
              <a:t>	</a:t>
            </a:r>
            <a:r>
              <a:rPr lang="fi-FI" altLang="fi-FI" sz="2700" kern="0" dirty="0">
                <a:solidFill>
                  <a:schemeClr val="tx1"/>
                </a:solidFill>
                <a:latin typeface="Calibri" panose="020F0502020204030204" pitchFamily="34" charset="0"/>
                <a:ea typeface="+mn-ea"/>
                <a:cs typeface="Times New Roman" panose="02020603050405020304" pitchFamily="18" charset="0"/>
              </a:rPr>
              <a:t>A</a:t>
            </a:r>
            <a:r>
              <a:rPr lang="fi-FI" sz="2700" dirty="0">
                <a:solidFill>
                  <a:schemeClr val="tx1"/>
                </a:solidFill>
                <a:latin typeface="Calibri" panose="020F0502020204030204" pitchFamily="34" charset="0"/>
                <a:ea typeface="Times New Roman" panose="02020603050405020304" pitchFamily="18" charset="0"/>
                <a:cs typeface="Times New Roman" panose="02020603050405020304" pitchFamily="18" charset="0"/>
              </a:rPr>
              <a:t>mmatillisen koulutuksen rahoituksesta ajankohtaista</a:t>
            </a:r>
            <a:br>
              <a:rPr lang="fi-FI" sz="2700" dirty="0">
                <a:solidFill>
                  <a:schemeClr val="tx1"/>
                </a:solidFill>
                <a:latin typeface="Calibri" panose="020F0502020204030204" pitchFamily="34" charset="0"/>
                <a:ea typeface="Times New Roman" panose="02020603050405020304" pitchFamily="18" charset="0"/>
                <a:cs typeface="Times New Roman" panose="02020603050405020304" pitchFamily="18" charset="0"/>
              </a:rPr>
            </a:br>
            <a:br>
              <a:rPr lang="fi-FI" sz="2700" dirty="0">
                <a:solidFill>
                  <a:schemeClr val="tx1"/>
                </a:solidFill>
                <a:latin typeface="Times New Roman" panose="02020603050405020304" pitchFamily="18" charset="0"/>
                <a:ea typeface="Times New Roman" panose="02020603050405020304" pitchFamily="18" charset="0"/>
              </a:rPr>
            </a:br>
            <a:r>
              <a:rPr lang="fi-FI" sz="2200" dirty="0">
                <a:solidFill>
                  <a:schemeClr val="tx1"/>
                </a:solidFill>
                <a:latin typeface="Calibri" panose="020F0502020204030204" pitchFamily="34" charset="0"/>
                <a:ea typeface="Times New Roman" panose="02020603050405020304" pitchFamily="18" charset="0"/>
                <a:cs typeface="Times New Roman" panose="02020603050405020304" pitchFamily="18" charset="0"/>
              </a:rPr>
              <a:t>	</a:t>
            </a:r>
            <a:br>
              <a:rPr lang="fi-FI" altLang="fi-FI" sz="2200" dirty="0">
                <a:solidFill>
                  <a:schemeClr val="tx1"/>
                </a:solidFill>
                <a:latin typeface="Calibri" panose="020F0502020204030204" pitchFamily="34" charset="0"/>
              </a:rPr>
            </a:br>
            <a:br>
              <a:rPr lang="fi-FI" altLang="fi-FI" sz="2000" kern="0" dirty="0">
                <a:solidFill>
                  <a:prstClr val="black"/>
                </a:solidFill>
                <a:latin typeface="Times" pitchFamily="18" charset="0"/>
                <a:ea typeface="+mn-ea"/>
                <a:cs typeface="+mn-cs"/>
              </a:rPr>
            </a:br>
            <a:br>
              <a:rPr lang="fi-FI" altLang="fi-FI" sz="2000" kern="0" dirty="0">
                <a:solidFill>
                  <a:prstClr val="black"/>
                </a:solidFill>
                <a:latin typeface="Times" pitchFamily="18" charset="0"/>
                <a:ea typeface="+mn-ea"/>
                <a:cs typeface="+mn-cs"/>
              </a:rPr>
            </a:br>
            <a:br>
              <a:rPr lang="fi-FI" altLang="fi-FI" sz="2000" kern="0" dirty="0">
                <a:solidFill>
                  <a:prstClr val="black"/>
                </a:solidFill>
                <a:latin typeface="Times" pitchFamily="18" charset="0"/>
                <a:ea typeface="+mn-ea"/>
                <a:cs typeface="+mn-cs"/>
              </a:rPr>
            </a:br>
            <a:r>
              <a:rPr lang="fi-FI" altLang="fi-FI" sz="2000" kern="0" dirty="0">
                <a:solidFill>
                  <a:prstClr val="black"/>
                </a:solidFill>
                <a:latin typeface="Times" pitchFamily="18" charset="0"/>
                <a:ea typeface="+mn-ea"/>
                <a:cs typeface="+mn-cs"/>
              </a:rPr>
              <a:t>		</a:t>
            </a:r>
            <a:endParaRPr lang="fi-FI" sz="1800" dirty="0"/>
          </a:p>
        </p:txBody>
      </p:sp>
      <p:sp>
        <p:nvSpPr>
          <p:cNvPr id="3" name="Alaotsikko 2"/>
          <p:cNvSpPr>
            <a:spLocks noGrp="1"/>
          </p:cNvSpPr>
          <p:nvPr>
            <p:ph type="subTitle" idx="1"/>
          </p:nvPr>
        </p:nvSpPr>
        <p:spPr>
          <a:xfrm>
            <a:off x="3438409" y="5204158"/>
            <a:ext cx="5740177" cy="889300"/>
          </a:xfrm>
        </p:spPr>
        <p:txBody>
          <a:bodyPr rtlCol="0">
            <a:noAutofit/>
          </a:bodyPr>
          <a:lstStyle/>
          <a:p>
            <a:pPr>
              <a:defRPr/>
            </a:pPr>
            <a:r>
              <a:rPr lang="fi-FI" altLang="fi-FI" sz="1800" kern="0" dirty="0"/>
              <a:t>					</a:t>
            </a:r>
            <a:r>
              <a:rPr lang="fi-FI" altLang="fi-FI" sz="1800" b="1" kern="0" dirty="0">
                <a:solidFill>
                  <a:prstClr val="black"/>
                </a:solidFill>
                <a:ea typeface="+mj-ea"/>
                <a:cs typeface="+mj-cs"/>
              </a:rPr>
              <a:t>	Erityisasiantuntija Seppo Hänninen	</a:t>
            </a:r>
            <a:br>
              <a:rPr lang="fi-FI" altLang="fi-FI" sz="1800" b="1" kern="0" dirty="0">
                <a:solidFill>
                  <a:prstClr val="black"/>
                </a:solidFill>
                <a:ea typeface="+mj-ea"/>
                <a:cs typeface="+mj-cs"/>
              </a:rPr>
            </a:br>
            <a:r>
              <a:rPr lang="fi-FI" altLang="fi-FI" sz="1800" b="1" kern="0" dirty="0"/>
              <a:t>		</a:t>
            </a:r>
            <a:endParaRPr lang="fi-FI" sz="1800" b="1" dirty="0"/>
          </a:p>
        </p:txBody>
      </p:sp>
      <p:sp>
        <p:nvSpPr>
          <p:cNvPr id="13" name="Otsikko 1"/>
          <p:cNvSpPr txBox="1">
            <a:spLocks/>
          </p:cNvSpPr>
          <p:nvPr/>
        </p:nvSpPr>
        <p:spPr>
          <a:xfrm>
            <a:off x="548811" y="2240376"/>
            <a:ext cx="10551584" cy="2717800"/>
          </a:xfrm>
          <a:prstGeom prst="rect">
            <a:avLst/>
          </a:prstGeom>
          <a:effectLst>
            <a:outerShdw blurRad="50800" dist="38100" dir="5400000" algn="t" rotWithShape="0">
              <a:prstClr val="black">
                <a:alpha val="40000"/>
              </a:prstClr>
            </a:outerShdw>
          </a:effectLst>
        </p:spPr>
        <p:txBody>
          <a:bodyPr/>
          <a:lstStyle>
            <a:lvl1pPr algn="l" defTabSz="914400" rtl="0" eaLnBrk="1" latinLnBrk="0" hangingPunct="1">
              <a:lnSpc>
                <a:spcPct val="90000"/>
              </a:lnSpc>
              <a:spcBef>
                <a:spcPct val="0"/>
              </a:spcBef>
              <a:buNone/>
              <a:defRPr sz="4000" b="1" kern="1200">
                <a:solidFill>
                  <a:schemeClr val="tx2"/>
                </a:solidFill>
                <a:latin typeface="+mj-lt"/>
                <a:ea typeface="+mj-ea"/>
                <a:cs typeface="+mj-cs"/>
              </a:defRPr>
            </a:lvl1pPr>
          </a:lstStyle>
          <a:p>
            <a:pPr algn="ctr" fontAlgn="auto">
              <a:spcAft>
                <a:spcPts val="0"/>
              </a:spcAft>
              <a:defRPr/>
            </a:pPr>
            <a:endParaRPr lang="fi-FI" sz="2000" dirty="0">
              <a:solidFill>
                <a:srgbClr val="0041DC"/>
              </a:solidFill>
            </a:endParaRPr>
          </a:p>
        </p:txBody>
      </p:sp>
    </p:spTree>
    <p:extLst>
      <p:ext uri="{BB962C8B-B14F-4D97-AF65-F5344CB8AC3E}">
        <p14:creationId xmlns:p14="http://schemas.microsoft.com/office/powerpoint/2010/main" val="48449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äivämäärän paikkamerkki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
        <p:nvSpPr>
          <p:cNvPr id="5" name="Dian numeron paikkamerkki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E131DE-DA31-4CDF-828A-8EB206A3CD12}" type="slidenum">
              <a:rPr kumimoji="0" lang="en-GB" sz="1200" b="0" i="0" u="none" strike="noStrike" kern="1200" cap="none" spc="0" normalizeH="0" baseline="0" noProof="0" smtClean="0">
                <a:ln>
                  <a:noFill/>
                </a:ln>
                <a:solidFill>
                  <a:srgbClr val="0041DC"/>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graphicFrame>
        <p:nvGraphicFramePr>
          <p:cNvPr id="9" name="Kaavio 8">
            <a:extLst>
              <a:ext uri="{FF2B5EF4-FFF2-40B4-BE49-F238E27FC236}">
                <a16:creationId xmlns:a16="http://schemas.microsoft.com/office/drawing/2014/main" id="{07A9EA39-4C25-4FCE-B28A-5CF8FD6C8E1D}"/>
              </a:ext>
            </a:extLst>
          </p:cNvPr>
          <p:cNvGraphicFramePr>
            <a:graphicFrameLocks noGrp="1"/>
          </p:cNvGraphicFramePr>
          <p:nvPr>
            <p:extLst/>
          </p:nvPr>
        </p:nvGraphicFramePr>
        <p:xfrm>
          <a:off x="353291" y="581891"/>
          <a:ext cx="11485417" cy="616802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87185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789560" y="99392"/>
            <a:ext cx="10515600" cy="487018"/>
          </a:xfrm>
        </p:spPr>
        <p:txBody>
          <a:bodyPr/>
          <a:lstStyle/>
          <a:p>
            <a:r>
              <a:rPr lang="fi-FI" sz="2800" dirty="0">
                <a:latin typeface="Gotham Narrow SSm"/>
              </a:rPr>
              <a:t>Ammatillisen koulutuksen rahoitus 2018 - 2022</a:t>
            </a:r>
          </a:p>
        </p:txBody>
      </p:sp>
      <p:graphicFrame>
        <p:nvGraphicFramePr>
          <p:cNvPr id="6" name="Sisällön paikkamerkki 5"/>
          <p:cNvGraphicFramePr>
            <a:graphicFrameLocks noGrp="1"/>
          </p:cNvGraphicFramePr>
          <p:nvPr>
            <p:ph idx="1"/>
            <p:extLst>
              <p:ext uri="{D42A27DB-BD31-4B8C-83A1-F6EECF244321}">
                <p14:modId xmlns:p14="http://schemas.microsoft.com/office/powerpoint/2010/main" val="3167611985"/>
              </p:ext>
            </p:extLst>
          </p:nvPr>
        </p:nvGraphicFramePr>
        <p:xfrm>
          <a:off x="0" y="591480"/>
          <a:ext cx="12192000" cy="6231505"/>
        </p:xfrm>
        <a:graphic>
          <a:graphicData uri="http://schemas.openxmlformats.org/drawingml/2006/table">
            <a:tbl>
              <a:tblPr firstRow="1" bandRow="1">
                <a:tableStyleId>{5C22544A-7EE6-4342-B048-85BDC9FD1C3A}</a:tableStyleId>
              </a:tblPr>
              <a:tblGrid>
                <a:gridCol w="1722182">
                  <a:extLst>
                    <a:ext uri="{9D8B030D-6E8A-4147-A177-3AD203B41FA5}">
                      <a16:colId xmlns:a16="http://schemas.microsoft.com/office/drawing/2014/main" val="3850048452"/>
                    </a:ext>
                  </a:extLst>
                </a:gridCol>
                <a:gridCol w="1386818">
                  <a:extLst>
                    <a:ext uri="{9D8B030D-6E8A-4147-A177-3AD203B41FA5}">
                      <a16:colId xmlns:a16="http://schemas.microsoft.com/office/drawing/2014/main" val="2811068956"/>
                    </a:ext>
                  </a:extLst>
                </a:gridCol>
                <a:gridCol w="978013">
                  <a:extLst>
                    <a:ext uri="{9D8B030D-6E8A-4147-A177-3AD203B41FA5}">
                      <a16:colId xmlns:a16="http://schemas.microsoft.com/office/drawing/2014/main" val="1011311372"/>
                    </a:ext>
                  </a:extLst>
                </a:gridCol>
                <a:gridCol w="1582269">
                  <a:extLst>
                    <a:ext uri="{9D8B030D-6E8A-4147-A177-3AD203B41FA5}">
                      <a16:colId xmlns:a16="http://schemas.microsoft.com/office/drawing/2014/main" val="3743465072"/>
                    </a:ext>
                  </a:extLst>
                </a:gridCol>
                <a:gridCol w="960107">
                  <a:extLst>
                    <a:ext uri="{9D8B030D-6E8A-4147-A177-3AD203B41FA5}">
                      <a16:colId xmlns:a16="http://schemas.microsoft.com/office/drawing/2014/main" val="2225016179"/>
                    </a:ext>
                  </a:extLst>
                </a:gridCol>
                <a:gridCol w="2666962">
                  <a:extLst>
                    <a:ext uri="{9D8B030D-6E8A-4147-A177-3AD203B41FA5}">
                      <a16:colId xmlns:a16="http://schemas.microsoft.com/office/drawing/2014/main" val="2202035417"/>
                    </a:ext>
                  </a:extLst>
                </a:gridCol>
                <a:gridCol w="1280143">
                  <a:extLst>
                    <a:ext uri="{9D8B030D-6E8A-4147-A177-3AD203B41FA5}">
                      <a16:colId xmlns:a16="http://schemas.microsoft.com/office/drawing/2014/main" val="2228251279"/>
                    </a:ext>
                  </a:extLst>
                </a:gridCol>
                <a:gridCol w="1615506">
                  <a:extLst>
                    <a:ext uri="{9D8B030D-6E8A-4147-A177-3AD203B41FA5}">
                      <a16:colId xmlns:a16="http://schemas.microsoft.com/office/drawing/2014/main" val="40107315"/>
                    </a:ext>
                  </a:extLst>
                </a:gridCol>
              </a:tblGrid>
              <a:tr h="890691">
                <a:tc>
                  <a:txBody>
                    <a:bodyPr/>
                    <a:lstStyle/>
                    <a:p>
                      <a:r>
                        <a:rPr lang="fi-FI" sz="1000" baseline="0" dirty="0"/>
                        <a:t>Rahoitus (varainhoitovuosi)</a:t>
                      </a:r>
                      <a:endParaRPr lang="fi-FI" sz="1000" dirty="0"/>
                    </a:p>
                  </a:txBody>
                  <a:tcPr marL="68580" marR="68580" marT="34290" marB="34290"/>
                </a:tc>
                <a:tc>
                  <a:txBody>
                    <a:bodyPr/>
                    <a:lstStyle/>
                    <a:p>
                      <a:r>
                        <a:rPr lang="fi-FI" sz="1000" dirty="0"/>
                        <a:t>Perusrahoitus</a:t>
                      </a:r>
                    </a:p>
                    <a:p>
                      <a:r>
                        <a:rPr lang="fi-FI" sz="1000" dirty="0"/>
                        <a:t>% osuus</a:t>
                      </a:r>
                    </a:p>
                  </a:txBody>
                  <a:tcPr marL="68580" marR="68580" marT="34290" marB="34290"/>
                </a:tc>
                <a:tc>
                  <a:txBody>
                    <a:bodyPr/>
                    <a:lstStyle/>
                    <a:p>
                      <a:r>
                        <a:rPr lang="fi-FI" sz="1000" dirty="0"/>
                        <a:t>Tiedot</a:t>
                      </a:r>
                      <a:r>
                        <a:rPr lang="fi-FI" sz="1000" baseline="0" dirty="0"/>
                        <a:t> v.</a:t>
                      </a:r>
                      <a:endParaRPr lang="fi-FI" sz="1000" dirty="0"/>
                    </a:p>
                  </a:txBody>
                  <a:tcPr marL="68580" marR="68580" marT="34290" marB="34290"/>
                </a:tc>
                <a:tc>
                  <a:txBody>
                    <a:bodyPr/>
                    <a:lstStyle/>
                    <a:p>
                      <a:r>
                        <a:rPr lang="fi-FI" sz="1000" dirty="0"/>
                        <a:t>Suoritusrahoitus</a:t>
                      </a:r>
                    </a:p>
                    <a:p>
                      <a:r>
                        <a:rPr lang="fi-FI" sz="1000" dirty="0"/>
                        <a:t>%</a:t>
                      </a:r>
                      <a:r>
                        <a:rPr lang="fi-FI" sz="1000" baseline="0" dirty="0"/>
                        <a:t> osuus</a:t>
                      </a:r>
                      <a:endParaRPr lang="fi-FI" sz="1000" dirty="0"/>
                    </a:p>
                  </a:txBody>
                  <a:tcPr marL="68580" marR="68580" marT="34290" marB="34290"/>
                </a:tc>
                <a:tc>
                  <a:txBody>
                    <a:bodyPr/>
                    <a:lstStyle/>
                    <a:p>
                      <a:r>
                        <a:rPr lang="fi-FI" sz="1000" dirty="0"/>
                        <a:t>Tiedot v.</a:t>
                      </a:r>
                    </a:p>
                  </a:txBody>
                  <a:tcPr marL="68580" marR="68580" marT="34290" marB="34290"/>
                </a:tc>
                <a:tc>
                  <a:txBody>
                    <a:bodyPr/>
                    <a:lstStyle/>
                    <a:p>
                      <a:r>
                        <a:rPr lang="fi-FI" sz="1000" dirty="0"/>
                        <a:t>Vaikuttavuusrahoitus</a:t>
                      </a:r>
                    </a:p>
                    <a:p>
                      <a:r>
                        <a:rPr lang="fi-FI" sz="1000" dirty="0"/>
                        <a:t>%</a:t>
                      </a:r>
                      <a:r>
                        <a:rPr lang="fi-FI" sz="1000" baseline="0" dirty="0"/>
                        <a:t> osuus (suluissa työllistymisen ja jatko-opintojen </a:t>
                      </a:r>
                      <a:r>
                        <a:rPr lang="fi-FI" sz="1000" baseline="0" dirty="0" err="1"/>
                        <a:t>tark.vuodet</a:t>
                      </a:r>
                      <a:r>
                        <a:rPr lang="fi-FI" sz="1000" baseline="0" dirty="0"/>
                        <a:t>)</a:t>
                      </a:r>
                      <a:endParaRPr lang="fi-FI" sz="1000" dirty="0"/>
                    </a:p>
                  </a:txBody>
                  <a:tcPr marL="68580" marR="68580" marT="34290" marB="34290"/>
                </a:tc>
                <a:tc>
                  <a:txBody>
                    <a:bodyPr/>
                    <a:lstStyle/>
                    <a:p>
                      <a:r>
                        <a:rPr lang="fi-FI" sz="1000" dirty="0"/>
                        <a:t>Vaikuttavuus-rahoituksen osiot</a:t>
                      </a:r>
                    </a:p>
                  </a:txBody>
                  <a:tcPr marL="68580" marR="68580" marT="34290" marB="34290"/>
                </a:tc>
                <a:tc>
                  <a:txBody>
                    <a:bodyPr/>
                    <a:lstStyle/>
                    <a:p>
                      <a:r>
                        <a:rPr lang="fi-FI" sz="1000" dirty="0" err="1"/>
                        <a:t>huom</a:t>
                      </a:r>
                      <a:r>
                        <a:rPr lang="fi-FI" sz="1000" dirty="0"/>
                        <a:t>:</a:t>
                      </a:r>
                    </a:p>
                  </a:txBody>
                  <a:tcPr marL="68580" marR="68580" marT="34290" marB="34290"/>
                </a:tc>
                <a:extLst>
                  <a:ext uri="{0D108BD9-81ED-4DB2-BD59-A6C34878D82A}">
                    <a16:rowId xmlns:a16="http://schemas.microsoft.com/office/drawing/2014/main" val="805461471"/>
                  </a:ext>
                </a:extLst>
              </a:tr>
              <a:tr h="405759">
                <a:tc>
                  <a:txBody>
                    <a:bodyPr/>
                    <a:lstStyle/>
                    <a:p>
                      <a:r>
                        <a:rPr lang="fi-FI" sz="1600" dirty="0"/>
                        <a:t>2018</a:t>
                      </a:r>
                    </a:p>
                  </a:txBody>
                  <a:tcPr marL="68580" marR="68580" marT="34290" marB="34290"/>
                </a:tc>
                <a:tc>
                  <a:txBody>
                    <a:bodyPr/>
                    <a:lstStyle/>
                    <a:p>
                      <a:r>
                        <a:rPr lang="fi-FI" sz="1600" dirty="0"/>
                        <a:t>95%</a:t>
                      </a:r>
                    </a:p>
                  </a:txBody>
                  <a:tcPr marL="68580" marR="68580" marT="34290" marB="34290"/>
                </a:tc>
                <a:tc>
                  <a:txBody>
                    <a:bodyPr/>
                    <a:lstStyle/>
                    <a:p>
                      <a:r>
                        <a:rPr lang="fi-FI" sz="1600" dirty="0"/>
                        <a:t>2016</a:t>
                      </a:r>
                    </a:p>
                  </a:txBody>
                  <a:tcPr marL="68580" marR="68580" marT="34290" marB="34290"/>
                </a:tc>
                <a:tc>
                  <a:txBody>
                    <a:bodyPr/>
                    <a:lstStyle/>
                    <a:p>
                      <a:r>
                        <a:rPr lang="fi-FI" sz="1600" dirty="0"/>
                        <a:t>5%</a:t>
                      </a:r>
                    </a:p>
                  </a:txBody>
                  <a:tcPr marL="68580" marR="68580" marT="34290" marB="34290"/>
                </a:tc>
                <a:tc>
                  <a:txBody>
                    <a:bodyPr/>
                    <a:lstStyle/>
                    <a:p>
                      <a:r>
                        <a:rPr lang="fi-FI" sz="1600" dirty="0"/>
                        <a:t>2016</a:t>
                      </a:r>
                    </a:p>
                  </a:txBody>
                  <a:tcPr marL="68580" marR="68580" marT="34290" marB="34290"/>
                </a:tc>
                <a:tc>
                  <a:txBody>
                    <a:bodyPr/>
                    <a:lstStyle/>
                    <a:p>
                      <a:r>
                        <a:rPr lang="fi-FI" sz="1600" dirty="0"/>
                        <a:t>0%</a:t>
                      </a:r>
                    </a:p>
                  </a:txBody>
                  <a:tcPr marL="68580" marR="68580" marT="34290" marB="34290"/>
                </a:tc>
                <a:tc>
                  <a:txBody>
                    <a:bodyPr/>
                    <a:lstStyle/>
                    <a:p>
                      <a:endParaRPr lang="fi-FI" sz="1000" dirty="0"/>
                    </a:p>
                  </a:txBody>
                  <a:tcPr marL="68580" marR="68580" marT="34290" marB="34290"/>
                </a:tc>
                <a:tc>
                  <a:txBody>
                    <a:bodyPr/>
                    <a:lstStyle/>
                    <a:p>
                      <a:endParaRPr lang="fi-FI" sz="1000" dirty="0"/>
                    </a:p>
                  </a:txBody>
                  <a:tcPr marL="68580" marR="68580" marT="34290" marB="34290"/>
                </a:tc>
                <a:extLst>
                  <a:ext uri="{0D108BD9-81ED-4DB2-BD59-A6C34878D82A}">
                    <a16:rowId xmlns:a16="http://schemas.microsoft.com/office/drawing/2014/main" val="1515409461"/>
                  </a:ext>
                </a:extLst>
              </a:tr>
              <a:tr h="405759">
                <a:tc>
                  <a:txBody>
                    <a:bodyPr/>
                    <a:lstStyle/>
                    <a:p>
                      <a:r>
                        <a:rPr lang="fi-FI" sz="1600" dirty="0"/>
                        <a:t>2019</a:t>
                      </a:r>
                    </a:p>
                  </a:txBody>
                  <a:tcPr marL="68580" marR="68580" marT="34290" marB="34290"/>
                </a:tc>
                <a:tc>
                  <a:txBody>
                    <a:bodyPr/>
                    <a:lstStyle/>
                    <a:p>
                      <a:r>
                        <a:rPr lang="fi-FI" sz="1600" dirty="0"/>
                        <a:t>95%</a:t>
                      </a:r>
                    </a:p>
                  </a:txBody>
                  <a:tcPr marL="68580" marR="68580" marT="34290" marB="34290"/>
                </a:tc>
                <a:tc>
                  <a:txBody>
                    <a:bodyPr/>
                    <a:lstStyle/>
                    <a:p>
                      <a:r>
                        <a:rPr lang="fi-FI" sz="1600" dirty="0"/>
                        <a:t>2017</a:t>
                      </a:r>
                    </a:p>
                  </a:txBody>
                  <a:tcPr marL="68580" marR="68580" marT="34290" marB="34290"/>
                </a:tc>
                <a:tc>
                  <a:txBody>
                    <a:bodyPr/>
                    <a:lstStyle/>
                    <a:p>
                      <a:r>
                        <a:rPr lang="fi-FI" sz="1600" dirty="0"/>
                        <a:t>5%</a:t>
                      </a:r>
                    </a:p>
                  </a:txBody>
                  <a:tcPr marL="68580" marR="68580" marT="34290" marB="34290"/>
                </a:tc>
                <a:tc>
                  <a:txBody>
                    <a:bodyPr/>
                    <a:lstStyle/>
                    <a:p>
                      <a:r>
                        <a:rPr lang="fi-FI" sz="1600" dirty="0"/>
                        <a:t>2017</a:t>
                      </a:r>
                    </a:p>
                  </a:txBody>
                  <a:tcPr marL="68580" marR="68580" marT="34290" marB="34290"/>
                </a:tc>
                <a:tc>
                  <a:txBody>
                    <a:bodyPr/>
                    <a:lstStyle/>
                    <a:p>
                      <a:r>
                        <a:rPr lang="fi-FI" sz="1600" dirty="0"/>
                        <a:t>0%</a:t>
                      </a:r>
                    </a:p>
                  </a:txBody>
                  <a:tcPr marL="68580" marR="68580" marT="34290" marB="34290"/>
                </a:tc>
                <a:tc>
                  <a:txBody>
                    <a:bodyPr/>
                    <a:lstStyle/>
                    <a:p>
                      <a:endParaRPr lang="fi-FI" sz="1000" dirty="0"/>
                    </a:p>
                  </a:txBody>
                  <a:tcPr marL="68580" marR="68580" marT="34290" marB="34290"/>
                </a:tc>
                <a:tc>
                  <a:txBody>
                    <a:bodyPr/>
                    <a:lstStyle/>
                    <a:p>
                      <a:endParaRPr lang="fi-FI" sz="1000" dirty="0"/>
                    </a:p>
                  </a:txBody>
                  <a:tcPr marL="68580" marR="68580" marT="34290" marB="34290"/>
                </a:tc>
                <a:extLst>
                  <a:ext uri="{0D108BD9-81ED-4DB2-BD59-A6C34878D82A}">
                    <a16:rowId xmlns:a16="http://schemas.microsoft.com/office/drawing/2014/main" val="1743988609"/>
                  </a:ext>
                </a:extLst>
              </a:tr>
              <a:tr h="2156470">
                <a:tc>
                  <a:txBody>
                    <a:bodyPr/>
                    <a:lstStyle/>
                    <a:p>
                      <a:r>
                        <a:rPr lang="fi-FI" sz="1600" dirty="0"/>
                        <a:t>2020</a:t>
                      </a:r>
                    </a:p>
                  </a:txBody>
                  <a:tcPr marL="68580" marR="68580" marT="34290" marB="34290"/>
                </a:tc>
                <a:tc>
                  <a:txBody>
                    <a:bodyPr/>
                    <a:lstStyle/>
                    <a:p>
                      <a:r>
                        <a:rPr lang="fi-FI" sz="1600" dirty="0"/>
                        <a:t>70%</a:t>
                      </a:r>
                    </a:p>
                  </a:txBody>
                  <a:tcPr marL="68580" marR="68580" marT="34290" marB="34290"/>
                </a:tc>
                <a:tc>
                  <a:txBody>
                    <a:bodyPr/>
                    <a:lstStyle/>
                    <a:p>
                      <a:r>
                        <a:rPr lang="fi-FI" sz="1600" dirty="0"/>
                        <a:t>2018</a:t>
                      </a:r>
                    </a:p>
                  </a:txBody>
                  <a:tcPr marL="68580" marR="68580" marT="34290" marB="34290"/>
                </a:tc>
                <a:tc>
                  <a:txBody>
                    <a:bodyPr/>
                    <a:lstStyle/>
                    <a:p>
                      <a:r>
                        <a:rPr lang="fi-FI" sz="1600" dirty="0"/>
                        <a:t>20%</a:t>
                      </a:r>
                    </a:p>
                  </a:txBody>
                  <a:tcPr marL="68580" marR="68580" marT="34290" marB="34290"/>
                </a:tc>
                <a:tc>
                  <a:txBody>
                    <a:bodyPr/>
                    <a:lstStyle/>
                    <a:p>
                      <a:r>
                        <a:rPr lang="fi-FI" sz="1600" dirty="0"/>
                        <a:t>2018</a:t>
                      </a:r>
                    </a:p>
                  </a:txBody>
                  <a:tcPr marL="68580" marR="68580" marT="34290" marB="34290"/>
                </a:tc>
                <a:tc>
                  <a:txBody>
                    <a:bodyPr/>
                    <a:lstStyle/>
                    <a:p>
                      <a:r>
                        <a:rPr lang="fi-FI" sz="1600" dirty="0"/>
                        <a:t>10% </a:t>
                      </a:r>
                      <a:r>
                        <a:rPr lang="fi-FI" sz="1100" dirty="0"/>
                        <a:t>(2016 tutkinnon</a:t>
                      </a:r>
                      <a:r>
                        <a:rPr lang="fi-FI" sz="1100" baseline="0" dirty="0"/>
                        <a:t> suorittaneet/2017 lopun tilanne).Opiskelijapalaute 7/2018-6/2019</a:t>
                      </a:r>
                      <a:endParaRPr lang="fi-FI" sz="1000" dirty="0"/>
                    </a:p>
                  </a:txBody>
                  <a:tcPr marL="68580" marR="68580" marT="34290" marB="34290"/>
                </a:tc>
                <a:tc>
                  <a:txBody>
                    <a:bodyPr/>
                    <a:lstStyle/>
                    <a:p>
                      <a:r>
                        <a:rPr lang="fi-FI" sz="1100" dirty="0"/>
                        <a:t>7,5%</a:t>
                      </a:r>
                      <a:r>
                        <a:rPr lang="fi-FI" sz="1100" baseline="0" dirty="0"/>
                        <a:t> </a:t>
                      </a:r>
                      <a:r>
                        <a:rPr lang="fi-FI" sz="1100" baseline="0" dirty="0" err="1"/>
                        <a:t>työll+jatko-opisk</a:t>
                      </a:r>
                      <a:r>
                        <a:rPr lang="fi-FI" sz="1100" baseline="0" dirty="0"/>
                        <a:t>,</a:t>
                      </a:r>
                    </a:p>
                    <a:p>
                      <a:r>
                        <a:rPr lang="fi-FI" sz="1100" baseline="0" dirty="0"/>
                        <a:t>2,5 % opiskelija-palaute, joka jakautuu aloittaneiden ja valmistuneiden palautteeseen</a:t>
                      </a:r>
                    </a:p>
                    <a:p>
                      <a:endParaRPr lang="fi-FI" sz="1100" dirty="0"/>
                    </a:p>
                  </a:txBody>
                  <a:tcPr marL="68580" marR="68580" marT="34290" marB="34290"/>
                </a:tc>
                <a:tc>
                  <a:txBody>
                    <a:bodyPr/>
                    <a:lstStyle/>
                    <a:p>
                      <a:r>
                        <a:rPr lang="fi-FI" sz="1200" dirty="0" err="1"/>
                        <a:t>Opisk.valmiuksia</a:t>
                      </a:r>
                      <a:r>
                        <a:rPr lang="fi-FI" sz="1200" dirty="0"/>
                        <a:t> </a:t>
                      </a:r>
                      <a:r>
                        <a:rPr lang="fi-FI" sz="1200" dirty="0" err="1"/>
                        <a:t>tuk</a:t>
                      </a:r>
                      <a:r>
                        <a:rPr lang="fi-FI" sz="1200" dirty="0"/>
                        <a:t>.,  </a:t>
                      </a:r>
                      <a:r>
                        <a:rPr lang="fi-FI" sz="1200" dirty="0" err="1"/>
                        <a:t>vankilaop</a:t>
                      </a:r>
                      <a:r>
                        <a:rPr lang="fi-FI" sz="1200" dirty="0"/>
                        <a:t>. ja työvoimakoulutus opiskelijavuosissa</a:t>
                      </a:r>
                    </a:p>
                    <a:p>
                      <a:r>
                        <a:rPr lang="fi-FI" sz="1200" dirty="0"/>
                        <a:t>Tutkinnon osat suoritusrahoituksessa, +Erityisen tuen lisät</a:t>
                      </a:r>
                      <a:r>
                        <a:rPr lang="fi-FI" sz="1200" baseline="0" dirty="0"/>
                        <a:t> suoritusrahoituksessa,</a:t>
                      </a:r>
                    </a:p>
                    <a:p>
                      <a:r>
                        <a:rPr lang="fi-FI" sz="1200" baseline="0" dirty="0"/>
                        <a:t>+Vaikuttavuusrahoitus (+opiskelijapalaute</a:t>
                      </a:r>
                      <a:r>
                        <a:rPr lang="fi-FI" sz="1400" baseline="0" dirty="0"/>
                        <a:t>)</a:t>
                      </a:r>
                      <a:endParaRPr lang="fi-FI" sz="1400" dirty="0"/>
                    </a:p>
                  </a:txBody>
                  <a:tcPr marL="68580" marR="68580" marT="34290" marB="34290"/>
                </a:tc>
                <a:extLst>
                  <a:ext uri="{0D108BD9-81ED-4DB2-BD59-A6C34878D82A}">
                    <a16:rowId xmlns:a16="http://schemas.microsoft.com/office/drawing/2014/main" val="1949332610"/>
                  </a:ext>
                </a:extLst>
              </a:tr>
              <a:tr h="841206">
                <a:tc>
                  <a:txBody>
                    <a:bodyPr/>
                    <a:lstStyle/>
                    <a:p>
                      <a:r>
                        <a:rPr lang="fi-FI" sz="1600" dirty="0"/>
                        <a:t>2021</a:t>
                      </a:r>
                    </a:p>
                  </a:txBody>
                  <a:tcPr marL="68580" marR="68580" marT="34290" marB="34290"/>
                </a:tc>
                <a:tc>
                  <a:txBody>
                    <a:bodyPr/>
                    <a:lstStyle/>
                    <a:p>
                      <a:r>
                        <a:rPr lang="fi-FI" sz="1600" dirty="0"/>
                        <a:t>60%</a:t>
                      </a:r>
                    </a:p>
                  </a:txBody>
                  <a:tcPr marL="68580" marR="68580" marT="34290" marB="34290"/>
                </a:tc>
                <a:tc>
                  <a:txBody>
                    <a:bodyPr/>
                    <a:lstStyle/>
                    <a:p>
                      <a:r>
                        <a:rPr lang="fi-FI" sz="1600" dirty="0"/>
                        <a:t>2019</a:t>
                      </a:r>
                    </a:p>
                  </a:txBody>
                  <a:tcPr marL="68580" marR="68580" marT="34290" marB="34290"/>
                </a:tc>
                <a:tc>
                  <a:txBody>
                    <a:bodyPr/>
                    <a:lstStyle/>
                    <a:p>
                      <a:r>
                        <a:rPr lang="fi-FI" sz="1600" dirty="0"/>
                        <a:t>30%</a:t>
                      </a:r>
                    </a:p>
                  </a:txBody>
                  <a:tcPr marL="68580" marR="68580" marT="34290" marB="34290"/>
                </a:tc>
                <a:tc>
                  <a:txBody>
                    <a:bodyPr/>
                    <a:lstStyle/>
                    <a:p>
                      <a:r>
                        <a:rPr lang="fi-FI" sz="1600" dirty="0"/>
                        <a:t>2019</a:t>
                      </a:r>
                    </a:p>
                  </a:txBody>
                  <a:tcPr marL="68580" marR="68580" marT="34290" marB="34290"/>
                </a:tc>
                <a:tc>
                  <a:txBody>
                    <a:bodyPr/>
                    <a:lstStyle/>
                    <a:p>
                      <a:r>
                        <a:rPr lang="fi-FI" sz="1600" dirty="0"/>
                        <a:t>10% </a:t>
                      </a:r>
                      <a:r>
                        <a:rPr lang="fi-FI" sz="1000" dirty="0"/>
                        <a:t>(</a:t>
                      </a:r>
                      <a:r>
                        <a:rPr lang="fi-FI" sz="1100" dirty="0"/>
                        <a:t>2017</a:t>
                      </a:r>
                      <a:r>
                        <a:rPr lang="fi-FI" sz="1100" baseline="0" dirty="0"/>
                        <a:t> tutkinnon suorittaneet/2018 lopun tilanne). Opiskelijapalaute 7/2019-6/2020</a:t>
                      </a:r>
                      <a:endParaRPr lang="fi-FI" sz="1000" dirty="0"/>
                    </a:p>
                  </a:txBody>
                  <a:tcPr marL="68580" marR="68580" marT="34290" marB="34290"/>
                </a:tc>
                <a:tc>
                  <a:txBody>
                    <a:bodyPr/>
                    <a:lstStyle/>
                    <a:p>
                      <a:r>
                        <a:rPr lang="fi-FI" sz="1100" dirty="0"/>
                        <a:t>7,5%/ </a:t>
                      </a:r>
                    </a:p>
                    <a:p>
                      <a:r>
                        <a:rPr lang="fi-FI" sz="1100" dirty="0"/>
                        <a:t>2,5%</a:t>
                      </a:r>
                    </a:p>
                  </a:txBody>
                  <a:tcPr marL="68580" marR="68580" marT="34290" marB="34290"/>
                </a:tc>
                <a:tc>
                  <a:txBody>
                    <a:bodyPr/>
                    <a:lstStyle/>
                    <a:p>
                      <a:r>
                        <a:rPr lang="fi-FI" sz="1200" dirty="0"/>
                        <a:t>Perus ja suoritusrahoituksen osuudet muutos 60/30 %</a:t>
                      </a:r>
                    </a:p>
                  </a:txBody>
                  <a:tcPr marL="68580" marR="68580" marT="34290" marB="34290"/>
                </a:tc>
                <a:extLst>
                  <a:ext uri="{0D108BD9-81ED-4DB2-BD59-A6C34878D82A}">
                    <a16:rowId xmlns:a16="http://schemas.microsoft.com/office/drawing/2014/main" val="1147032937"/>
                  </a:ext>
                </a:extLst>
              </a:tr>
              <a:tr h="1514175">
                <a:tc>
                  <a:txBody>
                    <a:bodyPr/>
                    <a:lstStyle/>
                    <a:p>
                      <a:r>
                        <a:rPr lang="fi-FI" sz="1600" dirty="0"/>
                        <a:t>2022</a:t>
                      </a:r>
                    </a:p>
                  </a:txBody>
                  <a:tcPr marL="68580" marR="68580" marT="34290" marB="34290"/>
                </a:tc>
                <a:tc>
                  <a:txBody>
                    <a:bodyPr/>
                    <a:lstStyle/>
                    <a:p>
                      <a:r>
                        <a:rPr lang="fi-FI" sz="1600" dirty="0"/>
                        <a:t>50%</a:t>
                      </a:r>
                    </a:p>
                  </a:txBody>
                  <a:tcPr marL="68580" marR="68580" marT="34290" marB="34290"/>
                </a:tc>
                <a:tc>
                  <a:txBody>
                    <a:bodyPr/>
                    <a:lstStyle/>
                    <a:p>
                      <a:r>
                        <a:rPr lang="fi-FI" sz="1600" dirty="0"/>
                        <a:t>2020</a:t>
                      </a:r>
                    </a:p>
                  </a:txBody>
                  <a:tcPr marL="68580" marR="68580" marT="34290" marB="34290"/>
                </a:tc>
                <a:tc>
                  <a:txBody>
                    <a:bodyPr/>
                    <a:lstStyle/>
                    <a:p>
                      <a:r>
                        <a:rPr lang="fi-FI" sz="1600" dirty="0"/>
                        <a:t>35%</a:t>
                      </a:r>
                    </a:p>
                  </a:txBody>
                  <a:tcPr marL="68580" marR="68580" marT="34290" marB="34290"/>
                </a:tc>
                <a:tc>
                  <a:txBody>
                    <a:bodyPr/>
                    <a:lstStyle/>
                    <a:p>
                      <a:r>
                        <a:rPr lang="fi-FI" sz="1600" dirty="0"/>
                        <a:t>2020</a:t>
                      </a:r>
                    </a:p>
                  </a:txBody>
                  <a:tcPr marL="68580" marR="68580" marT="34290" marB="34290"/>
                </a:tc>
                <a:tc>
                  <a:txBody>
                    <a:bodyPr/>
                    <a:lstStyle/>
                    <a:p>
                      <a:r>
                        <a:rPr lang="fi-FI" sz="1600" dirty="0"/>
                        <a:t>15%</a:t>
                      </a:r>
                      <a:r>
                        <a:rPr lang="fi-FI" sz="1100" dirty="0"/>
                        <a:t>(2018 tutkinnon tai osan suorittaneet/2019 lopun tilanne) Opiskelijapalaute 7/2020-6/2021, Työelämäpalaute 2020</a:t>
                      </a:r>
                    </a:p>
                  </a:txBody>
                  <a:tcPr marL="68580" marR="68580" marT="34290" marB="34290"/>
                </a:tc>
                <a:tc>
                  <a:txBody>
                    <a:bodyPr/>
                    <a:lstStyle/>
                    <a:p>
                      <a:r>
                        <a:rPr lang="fi-FI" sz="1100" dirty="0"/>
                        <a:t>10%/</a:t>
                      </a:r>
                    </a:p>
                    <a:p>
                      <a:r>
                        <a:rPr lang="fi-FI" sz="1100" dirty="0"/>
                        <a:t>2,5%/</a:t>
                      </a:r>
                    </a:p>
                    <a:p>
                      <a:r>
                        <a:rPr lang="fi-FI" sz="1100" dirty="0"/>
                        <a:t>2,5%</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900" dirty="0"/>
                        <a:t>+</a:t>
                      </a:r>
                      <a:r>
                        <a:rPr lang="fi-FI" sz="1200" dirty="0"/>
                        <a:t>Tutkinnon osia</a:t>
                      </a:r>
                      <a:r>
                        <a:rPr lang="fi-FI" sz="1200" baseline="0" dirty="0"/>
                        <a:t> suorittaneiden työllistyminen </a:t>
                      </a:r>
                      <a:r>
                        <a:rPr lang="fi-FI" sz="1200" dirty="0"/>
                        <a:t>vaikuttavuus-rahoituksessa</a:t>
                      </a:r>
                    </a:p>
                    <a:p>
                      <a:r>
                        <a:rPr lang="fi-FI" sz="1200" dirty="0"/>
                        <a:t>+Työelämäpalaute vaikuttavuus-rahoituksessa</a:t>
                      </a:r>
                    </a:p>
                  </a:txBody>
                  <a:tcPr marL="68580" marR="68580" marT="34290" marB="34290"/>
                </a:tc>
                <a:extLst>
                  <a:ext uri="{0D108BD9-81ED-4DB2-BD59-A6C34878D82A}">
                    <a16:rowId xmlns:a16="http://schemas.microsoft.com/office/drawing/2014/main" val="2889110656"/>
                  </a:ext>
                </a:extLst>
              </a:tr>
            </a:tbl>
          </a:graphicData>
        </a:graphic>
      </p:graphicFrame>
      <p:sp>
        <p:nvSpPr>
          <p:cNvPr id="5" name="Dian numeron paikkamerkki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15734C-87DE-475E-BEFC-216725FFE0E3}" type="slidenum">
              <a:rPr kumimoji="0" lang="fi-FI" sz="1200" b="0" i="0" u="none" strike="noStrike" kern="1200" cap="none" spc="0" normalizeH="0" baseline="0" noProof="0" smtClean="0">
                <a:ln>
                  <a:noFill/>
                </a:ln>
                <a:solidFill>
                  <a:prstClr val="black">
                    <a:tint val="75000"/>
                  </a:prstClr>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i-FI" sz="1200" b="0" i="0" u="none" strike="noStrike" kern="1200" cap="none" spc="0" normalizeH="0" baseline="0" noProof="0">
              <a:ln>
                <a:noFill/>
              </a:ln>
              <a:solidFill>
                <a:prstClr val="black">
                  <a:tint val="75000"/>
                </a:prstClr>
              </a:solidFill>
              <a:effectLst/>
              <a:uLnTx/>
              <a:uFillTx/>
              <a:latin typeface="Calibri"/>
              <a:ea typeface="+mn-ea"/>
              <a:cs typeface="Calibri" panose="020F0502020204030204" pitchFamily="34" charset="0"/>
            </a:endParaRPr>
          </a:p>
        </p:txBody>
      </p:sp>
      <p:sp>
        <p:nvSpPr>
          <p:cNvPr id="3" name="Päivämäärän paikkamerkki 2">
            <a:extLst>
              <a:ext uri="{FF2B5EF4-FFF2-40B4-BE49-F238E27FC236}">
                <a16:creationId xmlns:a16="http://schemas.microsoft.com/office/drawing/2014/main" id="{3B295437-4FB1-44EE-A235-C9758F42F83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Tree>
    <p:extLst>
      <p:ext uri="{BB962C8B-B14F-4D97-AF65-F5344CB8AC3E}">
        <p14:creationId xmlns:p14="http://schemas.microsoft.com/office/powerpoint/2010/main" val="10134416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5892848-EFB8-4D48-92A2-582AB5B048E9}"/>
              </a:ext>
            </a:extLst>
          </p:cNvPr>
          <p:cNvSpPr>
            <a:spLocks noGrp="1"/>
          </p:cNvSpPr>
          <p:nvPr>
            <p:ph type="title"/>
          </p:nvPr>
        </p:nvSpPr>
        <p:spPr>
          <a:xfrm>
            <a:off x="788988" y="155041"/>
            <a:ext cx="10515600" cy="844420"/>
          </a:xfrm>
        </p:spPr>
        <p:txBody>
          <a:bodyPr/>
          <a:lstStyle/>
          <a:p>
            <a:r>
              <a:rPr lang="fi-FI" sz="2400" dirty="0"/>
              <a:t>Painotetun opiskelijavuoden hinnan ja suorituspisteen hinnan muutos, kun rahoitusosuudet muuttuvat, suoritemäärät eivät. Kuvitteellinen esimerkki</a:t>
            </a:r>
          </a:p>
        </p:txBody>
      </p:sp>
      <p:graphicFrame>
        <p:nvGraphicFramePr>
          <p:cNvPr id="6" name="Sisällön paikkamerkki 5">
            <a:extLst>
              <a:ext uri="{FF2B5EF4-FFF2-40B4-BE49-F238E27FC236}">
                <a16:creationId xmlns:a16="http://schemas.microsoft.com/office/drawing/2014/main" id="{9C705DF3-A71D-4EAC-827D-BED08A3C5B03}"/>
              </a:ext>
            </a:extLst>
          </p:cNvPr>
          <p:cNvGraphicFramePr>
            <a:graphicFrameLocks noGrp="1"/>
          </p:cNvGraphicFramePr>
          <p:nvPr>
            <p:ph idx="1"/>
            <p:extLst>
              <p:ext uri="{D42A27DB-BD31-4B8C-83A1-F6EECF244321}">
                <p14:modId xmlns:p14="http://schemas.microsoft.com/office/powerpoint/2010/main" val="1888176113"/>
              </p:ext>
            </p:extLst>
          </p:nvPr>
        </p:nvGraphicFramePr>
        <p:xfrm>
          <a:off x="788988" y="999461"/>
          <a:ext cx="10515600" cy="5804491"/>
        </p:xfrm>
        <a:graphic>
          <a:graphicData uri="http://schemas.openxmlformats.org/drawingml/2006/table">
            <a:tbl>
              <a:tblPr firstRow="1" bandRow="1">
                <a:tableStyleId>{5C22544A-7EE6-4342-B048-85BDC9FD1C3A}</a:tableStyleId>
              </a:tblPr>
              <a:tblGrid>
                <a:gridCol w="1752600">
                  <a:extLst>
                    <a:ext uri="{9D8B030D-6E8A-4147-A177-3AD203B41FA5}">
                      <a16:colId xmlns:a16="http://schemas.microsoft.com/office/drawing/2014/main" val="3880311135"/>
                    </a:ext>
                  </a:extLst>
                </a:gridCol>
                <a:gridCol w="1752600">
                  <a:extLst>
                    <a:ext uri="{9D8B030D-6E8A-4147-A177-3AD203B41FA5}">
                      <a16:colId xmlns:a16="http://schemas.microsoft.com/office/drawing/2014/main" val="109661771"/>
                    </a:ext>
                  </a:extLst>
                </a:gridCol>
                <a:gridCol w="1752600">
                  <a:extLst>
                    <a:ext uri="{9D8B030D-6E8A-4147-A177-3AD203B41FA5}">
                      <a16:colId xmlns:a16="http://schemas.microsoft.com/office/drawing/2014/main" val="3988227801"/>
                    </a:ext>
                  </a:extLst>
                </a:gridCol>
                <a:gridCol w="1736245">
                  <a:extLst>
                    <a:ext uri="{9D8B030D-6E8A-4147-A177-3AD203B41FA5}">
                      <a16:colId xmlns:a16="http://schemas.microsoft.com/office/drawing/2014/main" val="4173335033"/>
                    </a:ext>
                  </a:extLst>
                </a:gridCol>
                <a:gridCol w="1768955">
                  <a:extLst>
                    <a:ext uri="{9D8B030D-6E8A-4147-A177-3AD203B41FA5}">
                      <a16:colId xmlns:a16="http://schemas.microsoft.com/office/drawing/2014/main" val="1831177982"/>
                    </a:ext>
                  </a:extLst>
                </a:gridCol>
                <a:gridCol w="1752600">
                  <a:extLst>
                    <a:ext uri="{9D8B030D-6E8A-4147-A177-3AD203B41FA5}">
                      <a16:colId xmlns:a16="http://schemas.microsoft.com/office/drawing/2014/main" val="91657886"/>
                    </a:ext>
                  </a:extLst>
                </a:gridCol>
              </a:tblGrid>
              <a:tr h="430239">
                <a:tc>
                  <a:txBody>
                    <a:bodyPr/>
                    <a:lstStyle/>
                    <a:p>
                      <a:endParaRPr lang="fi-FI" dirty="0"/>
                    </a:p>
                  </a:txBody>
                  <a:tcPr/>
                </a:tc>
                <a:tc>
                  <a:txBody>
                    <a:bodyPr/>
                    <a:lstStyle/>
                    <a:p>
                      <a:r>
                        <a:rPr lang="fi-FI" dirty="0"/>
                        <a:t>2018</a:t>
                      </a:r>
                    </a:p>
                  </a:txBody>
                  <a:tcPr/>
                </a:tc>
                <a:tc>
                  <a:txBody>
                    <a:bodyPr/>
                    <a:lstStyle/>
                    <a:p>
                      <a:r>
                        <a:rPr lang="fi-FI" dirty="0"/>
                        <a:t>2019</a:t>
                      </a:r>
                    </a:p>
                  </a:txBody>
                  <a:tcPr/>
                </a:tc>
                <a:tc>
                  <a:txBody>
                    <a:bodyPr/>
                    <a:lstStyle/>
                    <a:p>
                      <a:r>
                        <a:rPr lang="fi-FI" dirty="0"/>
                        <a:t>2020</a:t>
                      </a:r>
                    </a:p>
                  </a:txBody>
                  <a:tcPr/>
                </a:tc>
                <a:tc>
                  <a:txBody>
                    <a:bodyPr/>
                    <a:lstStyle/>
                    <a:p>
                      <a:r>
                        <a:rPr lang="fi-FI" dirty="0"/>
                        <a:t>2021</a:t>
                      </a:r>
                    </a:p>
                  </a:txBody>
                  <a:tcPr/>
                </a:tc>
                <a:tc>
                  <a:txBody>
                    <a:bodyPr/>
                    <a:lstStyle/>
                    <a:p>
                      <a:r>
                        <a:rPr lang="fi-FI" dirty="0"/>
                        <a:t>2022</a:t>
                      </a:r>
                    </a:p>
                  </a:txBody>
                  <a:tcPr/>
                </a:tc>
                <a:extLst>
                  <a:ext uri="{0D108BD9-81ED-4DB2-BD59-A6C34878D82A}">
                    <a16:rowId xmlns:a16="http://schemas.microsoft.com/office/drawing/2014/main" val="1768609621"/>
                  </a:ext>
                </a:extLst>
              </a:tr>
              <a:tr h="822170">
                <a:tc>
                  <a:txBody>
                    <a:bodyPr/>
                    <a:lstStyle/>
                    <a:p>
                      <a:r>
                        <a:rPr lang="fi-FI" dirty="0"/>
                        <a:t>Ammatillisen koulutuksen rahoitus, nykytaso, </a:t>
                      </a:r>
                      <a:r>
                        <a:rPr lang="fi-FI" dirty="0" err="1"/>
                        <a:t>sis</a:t>
                      </a:r>
                      <a:r>
                        <a:rPr lang="fi-FI" dirty="0"/>
                        <a:t> </a:t>
                      </a:r>
                      <a:r>
                        <a:rPr lang="fi-FI" dirty="0" err="1"/>
                        <a:t>str.rah</a:t>
                      </a:r>
                      <a:r>
                        <a:rPr lang="fi-FI" dirty="0"/>
                        <a:t>.</a:t>
                      </a:r>
                    </a:p>
                  </a:txBody>
                  <a:tcPr/>
                </a:tc>
                <a:tc>
                  <a:txBody>
                    <a:bodyPr/>
                    <a:lstStyle/>
                    <a:p>
                      <a:r>
                        <a:rPr lang="fi-FI" dirty="0"/>
                        <a:t>1703,6 </a:t>
                      </a:r>
                      <a:r>
                        <a:rPr lang="fi-FI" dirty="0" err="1"/>
                        <a:t>milj</a:t>
                      </a:r>
                      <a:r>
                        <a:rPr lang="fi-FI" dirty="0"/>
                        <a:t> €</a:t>
                      </a:r>
                    </a:p>
                    <a:p>
                      <a:endParaRPr lang="fi-FI" dirty="0"/>
                    </a:p>
                  </a:txBody>
                  <a:tcPr/>
                </a:tc>
                <a:tc>
                  <a:txBody>
                    <a:bodyPr/>
                    <a:lstStyle/>
                    <a:p>
                      <a:r>
                        <a:rPr lang="fi-FI" dirty="0"/>
                        <a:t>1732,8 </a:t>
                      </a:r>
                      <a:r>
                        <a:rPr lang="fi-FI" dirty="0" err="1"/>
                        <a:t>milj</a:t>
                      </a:r>
                      <a:r>
                        <a:rPr lang="fi-FI" dirty="0"/>
                        <a:t> €</a:t>
                      </a:r>
                    </a:p>
                  </a:txBody>
                  <a:tcPr/>
                </a:tc>
                <a:tc>
                  <a:txBody>
                    <a:bodyPr/>
                    <a:lstStyle/>
                    <a:p>
                      <a:r>
                        <a:rPr lang="fi-FI" dirty="0"/>
                        <a:t>1713,9 </a:t>
                      </a:r>
                      <a:r>
                        <a:rPr lang="fi-FI" dirty="0" err="1"/>
                        <a:t>milj</a:t>
                      </a:r>
                      <a:r>
                        <a:rPr lang="fi-FI" dirty="0"/>
                        <a:t> euroa</a:t>
                      </a:r>
                    </a:p>
                  </a:txBody>
                  <a:tcPr/>
                </a:tc>
                <a:tc>
                  <a:txBody>
                    <a:bodyPr/>
                    <a:lstStyle/>
                    <a:p>
                      <a:r>
                        <a:rPr lang="fi-FI" dirty="0"/>
                        <a:t>1713,9 </a:t>
                      </a:r>
                      <a:r>
                        <a:rPr lang="fi-FI" dirty="0" err="1"/>
                        <a:t>milj</a:t>
                      </a:r>
                      <a:r>
                        <a:rPr lang="fi-FI" dirty="0"/>
                        <a:t> euroa</a:t>
                      </a:r>
                    </a:p>
                  </a:txBody>
                  <a:tcPr/>
                </a:tc>
                <a:tc>
                  <a:txBody>
                    <a:bodyPr/>
                    <a:lstStyle/>
                    <a:p>
                      <a:r>
                        <a:rPr lang="fi-FI" dirty="0"/>
                        <a:t>1713,9 </a:t>
                      </a:r>
                      <a:r>
                        <a:rPr lang="fi-FI" dirty="0" err="1"/>
                        <a:t>milj</a:t>
                      </a:r>
                      <a:r>
                        <a:rPr lang="fi-FI" dirty="0"/>
                        <a:t> euroa</a:t>
                      </a:r>
                    </a:p>
                  </a:txBody>
                  <a:tcPr/>
                </a:tc>
                <a:extLst>
                  <a:ext uri="{0D108BD9-81ED-4DB2-BD59-A6C34878D82A}">
                    <a16:rowId xmlns:a16="http://schemas.microsoft.com/office/drawing/2014/main" val="3365769719"/>
                  </a:ext>
                </a:extLst>
              </a:tr>
              <a:tr h="430239">
                <a:tc>
                  <a:txBody>
                    <a:bodyPr/>
                    <a:lstStyle/>
                    <a:p>
                      <a:r>
                        <a:rPr lang="fi-FI" dirty="0"/>
                        <a:t>Perusrahoitus €</a:t>
                      </a:r>
                    </a:p>
                  </a:txBody>
                  <a:tcPr/>
                </a:tc>
                <a:tc>
                  <a:txBody>
                    <a:bodyPr/>
                    <a:lstStyle/>
                    <a:p>
                      <a:r>
                        <a:rPr lang="fi-FI" dirty="0"/>
                        <a:t>1586 </a:t>
                      </a:r>
                      <a:r>
                        <a:rPr lang="fi-FI" dirty="0" err="1"/>
                        <a:t>milj</a:t>
                      </a:r>
                      <a:r>
                        <a:rPr lang="fi-FI" dirty="0"/>
                        <a:t> €</a:t>
                      </a:r>
                    </a:p>
                  </a:txBody>
                  <a:tcPr/>
                </a:tc>
                <a:tc>
                  <a:txBody>
                    <a:bodyPr/>
                    <a:lstStyle/>
                    <a:p>
                      <a:r>
                        <a:rPr lang="fi-FI" dirty="0"/>
                        <a:t>1614 </a:t>
                      </a:r>
                      <a:r>
                        <a:rPr lang="fi-FI" dirty="0" err="1"/>
                        <a:t>milj</a:t>
                      </a:r>
                      <a:r>
                        <a:rPr lang="fi-FI" dirty="0"/>
                        <a:t> €</a:t>
                      </a:r>
                    </a:p>
                    <a:p>
                      <a:endParaRPr lang="fi-FI" dirty="0"/>
                    </a:p>
                  </a:txBody>
                  <a:tcPr/>
                </a:tc>
                <a:tc>
                  <a:txBody>
                    <a:bodyPr/>
                    <a:lstStyle/>
                    <a:p>
                      <a:r>
                        <a:rPr lang="fi-FI" dirty="0"/>
                        <a:t>1176 </a:t>
                      </a:r>
                      <a:r>
                        <a:rPr lang="fi-FI" dirty="0" err="1"/>
                        <a:t>milj</a:t>
                      </a:r>
                      <a:r>
                        <a:rPr lang="fi-FI" dirty="0"/>
                        <a:t> €</a:t>
                      </a:r>
                    </a:p>
                  </a:txBody>
                  <a:tcPr/>
                </a:tc>
                <a:tc>
                  <a:txBody>
                    <a:bodyPr/>
                    <a:lstStyle/>
                    <a:p>
                      <a:r>
                        <a:rPr lang="fi-FI" dirty="0"/>
                        <a:t>1008 </a:t>
                      </a:r>
                      <a:r>
                        <a:rPr lang="fi-FI" dirty="0" err="1"/>
                        <a:t>milj</a:t>
                      </a:r>
                      <a:r>
                        <a:rPr lang="fi-FI" dirty="0"/>
                        <a:t> €</a:t>
                      </a:r>
                    </a:p>
                  </a:txBody>
                  <a:tcPr/>
                </a:tc>
                <a:tc>
                  <a:txBody>
                    <a:bodyPr/>
                    <a:lstStyle/>
                    <a:p>
                      <a:r>
                        <a:rPr lang="fi-FI" dirty="0"/>
                        <a:t>840 </a:t>
                      </a:r>
                      <a:r>
                        <a:rPr lang="fi-FI" dirty="0" err="1"/>
                        <a:t>milj</a:t>
                      </a:r>
                      <a:r>
                        <a:rPr lang="fi-FI" dirty="0"/>
                        <a:t> €</a:t>
                      </a:r>
                    </a:p>
                  </a:txBody>
                  <a:tcPr/>
                </a:tc>
                <a:extLst>
                  <a:ext uri="{0D108BD9-81ED-4DB2-BD59-A6C34878D82A}">
                    <a16:rowId xmlns:a16="http://schemas.microsoft.com/office/drawing/2014/main" val="3453049504"/>
                  </a:ext>
                </a:extLst>
              </a:tr>
              <a:tr h="1299560">
                <a:tc>
                  <a:txBody>
                    <a:bodyPr/>
                    <a:lstStyle/>
                    <a:p>
                      <a:r>
                        <a:rPr lang="fi-FI" dirty="0"/>
                        <a:t>Painotetun tavoitteellisen  opiskelijavuoden hinta €/painotettu opiskelijavuosi</a:t>
                      </a:r>
                    </a:p>
                  </a:txBody>
                  <a:tcPr/>
                </a:tc>
                <a:tc>
                  <a:txBody>
                    <a:bodyPr/>
                    <a:lstStyle/>
                    <a:p>
                      <a:endParaRPr lang="fi-FI" dirty="0"/>
                    </a:p>
                    <a:p>
                      <a:r>
                        <a:rPr lang="fi-FI" dirty="0"/>
                        <a:t>8.174 €/ painotettu opiskelijavuosi</a:t>
                      </a:r>
                    </a:p>
                  </a:txBody>
                  <a:tcPr/>
                </a:tc>
                <a:tc>
                  <a:txBody>
                    <a:bodyPr/>
                    <a:lstStyle/>
                    <a:p>
                      <a:endParaRPr lang="fi-FI" dirty="0"/>
                    </a:p>
                    <a:p>
                      <a:r>
                        <a:rPr lang="fi-FI" dirty="0"/>
                        <a:t>8.162 €/ painotettu opiskelijavuosi</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fi-FI" dirty="0"/>
                    </a:p>
                    <a:p>
                      <a:pPr marL="0" marR="0" lvl="0" indent="0" algn="l" defTabSz="685800" rtl="0" eaLnBrk="1" fontAlgn="auto" latinLnBrk="0" hangingPunct="1">
                        <a:lnSpc>
                          <a:spcPct val="100000"/>
                        </a:lnSpc>
                        <a:spcBef>
                          <a:spcPts val="0"/>
                        </a:spcBef>
                        <a:spcAft>
                          <a:spcPts val="0"/>
                        </a:spcAft>
                        <a:buClrTx/>
                        <a:buSzTx/>
                        <a:buFontTx/>
                        <a:buNone/>
                        <a:tabLst/>
                        <a:defRPr/>
                      </a:pPr>
                      <a:r>
                        <a:rPr lang="fi-FI" dirty="0"/>
                        <a:t>5.980 €/ painotettu opiskelijavuosi</a:t>
                      </a:r>
                    </a:p>
                    <a:p>
                      <a:endParaRPr lang="fi-FI" dirty="0"/>
                    </a:p>
                  </a:txBody>
                  <a:tcPr/>
                </a:tc>
                <a:tc>
                  <a:txBody>
                    <a:bodyPr/>
                    <a:lstStyle/>
                    <a:p>
                      <a:endParaRPr lang="fi-FI" dirty="0"/>
                    </a:p>
                    <a:p>
                      <a:pPr marL="0" marR="0" lvl="0" indent="0" algn="l" defTabSz="685800" rtl="0" eaLnBrk="1" fontAlgn="auto" latinLnBrk="0" hangingPunct="1">
                        <a:lnSpc>
                          <a:spcPct val="100000"/>
                        </a:lnSpc>
                        <a:spcBef>
                          <a:spcPts val="0"/>
                        </a:spcBef>
                        <a:spcAft>
                          <a:spcPts val="0"/>
                        </a:spcAft>
                        <a:buClrTx/>
                        <a:buSzTx/>
                        <a:buFontTx/>
                        <a:buNone/>
                        <a:tabLst/>
                        <a:defRPr/>
                      </a:pPr>
                      <a:r>
                        <a:rPr lang="fi-FI" dirty="0"/>
                        <a:t>5.104 €/ painotettu opiskelijavuosi</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fi-FI" dirty="0"/>
                    </a:p>
                    <a:p>
                      <a:pPr marL="0" marR="0" lvl="0" indent="0" algn="l" defTabSz="685800" rtl="0" eaLnBrk="1" fontAlgn="auto" latinLnBrk="0" hangingPunct="1">
                        <a:lnSpc>
                          <a:spcPct val="100000"/>
                        </a:lnSpc>
                        <a:spcBef>
                          <a:spcPts val="0"/>
                        </a:spcBef>
                        <a:spcAft>
                          <a:spcPts val="0"/>
                        </a:spcAft>
                        <a:buClrTx/>
                        <a:buSzTx/>
                        <a:buFontTx/>
                        <a:buNone/>
                        <a:tabLst/>
                        <a:defRPr/>
                      </a:pPr>
                      <a:r>
                        <a:rPr lang="fi-FI" dirty="0"/>
                        <a:t>4.227 €/ painotettu opiskelijavuosi</a:t>
                      </a:r>
                    </a:p>
                  </a:txBody>
                  <a:tcPr/>
                </a:tc>
                <a:extLst>
                  <a:ext uri="{0D108BD9-81ED-4DB2-BD59-A6C34878D82A}">
                    <a16:rowId xmlns:a16="http://schemas.microsoft.com/office/drawing/2014/main" val="2239017404"/>
                  </a:ext>
                </a:extLst>
              </a:tr>
              <a:tr h="430239">
                <a:tc>
                  <a:txBody>
                    <a:bodyPr/>
                    <a:lstStyle/>
                    <a:p>
                      <a:r>
                        <a:rPr lang="fi-FI" dirty="0"/>
                        <a:t>Suoritusrahoitus €</a:t>
                      </a:r>
                    </a:p>
                  </a:txBody>
                  <a:tcPr/>
                </a:tc>
                <a:tc>
                  <a:txBody>
                    <a:bodyPr/>
                    <a:lstStyle/>
                    <a:p>
                      <a:r>
                        <a:rPr lang="fi-FI" dirty="0"/>
                        <a:t>83,5 </a:t>
                      </a:r>
                      <a:r>
                        <a:rPr lang="fi-FI" dirty="0" err="1"/>
                        <a:t>milj</a:t>
                      </a:r>
                      <a:r>
                        <a:rPr lang="fi-FI" dirty="0"/>
                        <a:t> €</a:t>
                      </a:r>
                    </a:p>
                  </a:txBody>
                  <a:tcPr/>
                </a:tc>
                <a:tc>
                  <a:txBody>
                    <a:bodyPr/>
                    <a:lstStyle/>
                    <a:p>
                      <a:r>
                        <a:rPr lang="fi-FI" dirty="0"/>
                        <a:t>84,9 </a:t>
                      </a:r>
                      <a:r>
                        <a:rPr lang="fi-FI" dirty="0" err="1"/>
                        <a:t>milj</a:t>
                      </a:r>
                      <a:r>
                        <a:rPr lang="fi-FI" dirty="0"/>
                        <a:t> €</a:t>
                      </a:r>
                    </a:p>
                  </a:txBody>
                  <a:tcPr/>
                </a:tc>
                <a:tc>
                  <a:txBody>
                    <a:bodyPr/>
                    <a:lstStyle/>
                    <a:p>
                      <a:r>
                        <a:rPr lang="fi-FI" dirty="0"/>
                        <a:t>336 </a:t>
                      </a:r>
                      <a:r>
                        <a:rPr lang="fi-FI" dirty="0" err="1"/>
                        <a:t>milj</a:t>
                      </a:r>
                      <a:r>
                        <a:rPr lang="fi-FI" dirty="0"/>
                        <a:t> €</a:t>
                      </a:r>
                    </a:p>
                  </a:txBody>
                  <a:tcPr/>
                </a:tc>
                <a:tc>
                  <a:txBody>
                    <a:bodyPr/>
                    <a:lstStyle/>
                    <a:p>
                      <a:r>
                        <a:rPr lang="fi-FI" dirty="0"/>
                        <a:t>504 </a:t>
                      </a:r>
                      <a:r>
                        <a:rPr lang="fi-FI" dirty="0" err="1"/>
                        <a:t>milj</a:t>
                      </a:r>
                      <a:r>
                        <a:rPr lang="fi-FI" dirty="0"/>
                        <a:t> €</a:t>
                      </a:r>
                    </a:p>
                  </a:txBody>
                  <a:tcPr/>
                </a:tc>
                <a:tc>
                  <a:txBody>
                    <a:bodyPr/>
                    <a:lstStyle/>
                    <a:p>
                      <a:r>
                        <a:rPr lang="fi-FI" dirty="0"/>
                        <a:t>588 </a:t>
                      </a:r>
                      <a:r>
                        <a:rPr lang="fi-FI" dirty="0" err="1"/>
                        <a:t>milj</a:t>
                      </a:r>
                      <a:r>
                        <a:rPr lang="fi-FI" dirty="0"/>
                        <a:t> €</a:t>
                      </a:r>
                    </a:p>
                  </a:txBody>
                  <a:tcPr/>
                </a:tc>
                <a:extLst>
                  <a:ext uri="{0D108BD9-81ED-4DB2-BD59-A6C34878D82A}">
                    <a16:rowId xmlns:a16="http://schemas.microsoft.com/office/drawing/2014/main" val="2147899183"/>
                  </a:ext>
                </a:extLst>
              </a:tr>
              <a:tr h="1060865">
                <a:tc>
                  <a:txBody>
                    <a:bodyPr/>
                    <a:lstStyle/>
                    <a:p>
                      <a:r>
                        <a:rPr lang="fi-FI" dirty="0"/>
                        <a:t>Painotetun suorituspisteen hinta</a:t>
                      </a:r>
                    </a:p>
                    <a:p>
                      <a:r>
                        <a:rPr lang="fi-FI" dirty="0"/>
                        <a:t>€/suorituspiste</a:t>
                      </a:r>
                    </a:p>
                  </a:txBody>
                  <a:tcPr/>
                </a:tc>
                <a:tc>
                  <a:txBody>
                    <a:bodyPr/>
                    <a:lstStyle/>
                    <a:p>
                      <a:endParaRPr lang="fi-FI" dirty="0"/>
                    </a:p>
                    <a:p>
                      <a:r>
                        <a:rPr lang="fi-FI" dirty="0"/>
                        <a:t>23,75 €/suorituspiste</a:t>
                      </a:r>
                    </a:p>
                  </a:txBody>
                  <a:tcPr/>
                </a:tc>
                <a:tc>
                  <a:txBody>
                    <a:bodyPr/>
                    <a:lstStyle/>
                    <a:p>
                      <a:endParaRPr lang="fi-FI" dirty="0"/>
                    </a:p>
                    <a:p>
                      <a:r>
                        <a:rPr lang="fi-FI" dirty="0"/>
                        <a:t>24,02 €/suorituspiste</a:t>
                      </a:r>
                    </a:p>
                    <a:p>
                      <a:endParaRPr lang="fi-FI" dirty="0"/>
                    </a:p>
                  </a:txBody>
                  <a:tcPr/>
                </a:tc>
                <a:tc>
                  <a:txBody>
                    <a:bodyPr/>
                    <a:lstStyle/>
                    <a:p>
                      <a:endParaRPr lang="fi-FI" dirty="0"/>
                    </a:p>
                    <a:p>
                      <a:r>
                        <a:rPr lang="fi-FI" dirty="0"/>
                        <a:t>25,82 €/suorituspiste *</a:t>
                      </a:r>
                      <a:r>
                        <a:rPr lang="fi-FI" dirty="0" err="1"/>
                        <a:t>huom.tutk.osa</a:t>
                      </a:r>
                      <a:r>
                        <a:rPr lang="fi-FI" dirty="0"/>
                        <a:t> </a:t>
                      </a:r>
                      <a:r>
                        <a:rPr lang="fi-FI" dirty="0" err="1"/>
                        <a:t>pist</a:t>
                      </a:r>
                      <a:r>
                        <a:rPr lang="fi-FI" dirty="0"/>
                        <a:t>.</a:t>
                      </a:r>
                    </a:p>
                    <a:p>
                      <a:endParaRPr lang="fi-FI" dirty="0"/>
                    </a:p>
                  </a:txBody>
                  <a:tcPr/>
                </a:tc>
                <a:tc>
                  <a:txBody>
                    <a:bodyPr/>
                    <a:lstStyle/>
                    <a:p>
                      <a:endParaRPr lang="fi-FI" dirty="0"/>
                    </a:p>
                    <a:p>
                      <a:r>
                        <a:rPr lang="fi-FI" dirty="0"/>
                        <a:t>38,73 €/suorituspiste</a:t>
                      </a:r>
                    </a:p>
                    <a:p>
                      <a:r>
                        <a:rPr lang="fi-FI" dirty="0"/>
                        <a:t>*</a:t>
                      </a:r>
                      <a:r>
                        <a:rPr lang="fi-FI" dirty="0" err="1"/>
                        <a:t>huom.tutk.osa</a:t>
                      </a:r>
                      <a:r>
                        <a:rPr lang="fi-FI" dirty="0"/>
                        <a:t> </a:t>
                      </a:r>
                      <a:r>
                        <a:rPr lang="fi-FI" dirty="0" err="1"/>
                        <a:t>pist</a:t>
                      </a:r>
                      <a:r>
                        <a:rPr lang="fi-FI" dirty="0"/>
                        <a:t>.</a:t>
                      </a:r>
                    </a:p>
                  </a:txBody>
                  <a:tcPr/>
                </a:tc>
                <a:tc>
                  <a:txBody>
                    <a:bodyPr/>
                    <a:lstStyle/>
                    <a:p>
                      <a:endParaRPr lang="fi-FI" dirty="0"/>
                    </a:p>
                    <a:p>
                      <a:r>
                        <a:rPr lang="fi-FI" dirty="0"/>
                        <a:t>45,19 €/suorituspiste</a:t>
                      </a:r>
                    </a:p>
                    <a:p>
                      <a:r>
                        <a:rPr lang="fi-FI" dirty="0"/>
                        <a:t>*</a:t>
                      </a:r>
                      <a:r>
                        <a:rPr lang="fi-FI" dirty="0" err="1"/>
                        <a:t>huom.tutk.osa</a:t>
                      </a:r>
                      <a:r>
                        <a:rPr lang="fi-FI" dirty="0"/>
                        <a:t> </a:t>
                      </a:r>
                      <a:r>
                        <a:rPr lang="fi-FI" dirty="0" err="1"/>
                        <a:t>pist</a:t>
                      </a:r>
                      <a:r>
                        <a:rPr lang="fi-FI" dirty="0"/>
                        <a:t>.</a:t>
                      </a:r>
                    </a:p>
                    <a:p>
                      <a:endParaRPr lang="fi-FI" dirty="0"/>
                    </a:p>
                  </a:txBody>
                  <a:tcPr/>
                </a:tc>
                <a:extLst>
                  <a:ext uri="{0D108BD9-81ED-4DB2-BD59-A6C34878D82A}">
                    <a16:rowId xmlns:a16="http://schemas.microsoft.com/office/drawing/2014/main" val="2881921792"/>
                  </a:ext>
                </a:extLst>
              </a:tr>
              <a:tr h="609050">
                <a:tc>
                  <a:txBody>
                    <a:bodyPr/>
                    <a:lstStyle/>
                    <a:p>
                      <a:r>
                        <a:rPr lang="fi-FI" dirty="0"/>
                        <a:t>Vaikuttavuusrahoitus yhteensä €</a:t>
                      </a:r>
                    </a:p>
                  </a:txBody>
                  <a:tcPr/>
                </a:tc>
                <a:tc>
                  <a:txBody>
                    <a:bodyPr/>
                    <a:lstStyle/>
                    <a:p>
                      <a:r>
                        <a:rPr lang="fi-FI" dirty="0"/>
                        <a:t>0</a:t>
                      </a:r>
                    </a:p>
                  </a:txBody>
                  <a:tcPr/>
                </a:tc>
                <a:tc>
                  <a:txBody>
                    <a:bodyPr/>
                    <a:lstStyle/>
                    <a:p>
                      <a:r>
                        <a:rPr lang="fi-FI" dirty="0"/>
                        <a:t>0</a:t>
                      </a:r>
                    </a:p>
                  </a:txBody>
                  <a:tcPr/>
                </a:tc>
                <a:tc>
                  <a:txBody>
                    <a:bodyPr/>
                    <a:lstStyle/>
                    <a:p>
                      <a:r>
                        <a:rPr lang="fi-FI" dirty="0"/>
                        <a:t>168 </a:t>
                      </a:r>
                      <a:r>
                        <a:rPr lang="fi-FI" dirty="0" err="1"/>
                        <a:t>milj</a:t>
                      </a:r>
                      <a:r>
                        <a:rPr lang="fi-FI" dirty="0"/>
                        <a:t> €</a:t>
                      </a:r>
                    </a:p>
                  </a:txBody>
                  <a:tcPr/>
                </a:tc>
                <a:tc>
                  <a:txBody>
                    <a:bodyPr/>
                    <a:lstStyle/>
                    <a:p>
                      <a:r>
                        <a:rPr lang="fi-FI" dirty="0"/>
                        <a:t>168 </a:t>
                      </a:r>
                      <a:r>
                        <a:rPr lang="fi-FI" dirty="0" err="1"/>
                        <a:t>milj</a:t>
                      </a:r>
                      <a:r>
                        <a:rPr lang="fi-FI" dirty="0"/>
                        <a:t> €</a:t>
                      </a:r>
                    </a:p>
                  </a:txBody>
                  <a:tcPr/>
                </a:tc>
                <a:tc>
                  <a:txBody>
                    <a:bodyPr/>
                    <a:lstStyle/>
                    <a:p>
                      <a:r>
                        <a:rPr lang="fi-FI" dirty="0"/>
                        <a:t>252 </a:t>
                      </a:r>
                      <a:r>
                        <a:rPr lang="fi-FI" dirty="0" err="1"/>
                        <a:t>milj</a:t>
                      </a:r>
                      <a:r>
                        <a:rPr lang="fi-FI" dirty="0"/>
                        <a:t> €</a:t>
                      </a:r>
                    </a:p>
                  </a:txBody>
                  <a:tcPr/>
                </a:tc>
                <a:extLst>
                  <a:ext uri="{0D108BD9-81ED-4DB2-BD59-A6C34878D82A}">
                    <a16:rowId xmlns:a16="http://schemas.microsoft.com/office/drawing/2014/main" val="1448021207"/>
                  </a:ext>
                </a:extLst>
              </a:tr>
              <a:tr h="324724">
                <a:tc>
                  <a:txBody>
                    <a:bodyPr/>
                    <a:lstStyle/>
                    <a:p>
                      <a:r>
                        <a:rPr lang="fi-FI" dirty="0"/>
                        <a:t>- josta aloitus palaute</a:t>
                      </a:r>
                    </a:p>
                  </a:txBody>
                  <a:tcPr/>
                </a:tc>
                <a:tc>
                  <a:txBody>
                    <a:bodyPr/>
                    <a:lstStyle/>
                    <a:p>
                      <a:endParaRPr lang="fi-FI" dirty="0"/>
                    </a:p>
                  </a:txBody>
                  <a:tcPr/>
                </a:tc>
                <a:tc>
                  <a:txBody>
                    <a:bodyPr/>
                    <a:lstStyle/>
                    <a:p>
                      <a:endParaRPr lang="fi-FI" dirty="0"/>
                    </a:p>
                  </a:txBody>
                  <a:tcPr/>
                </a:tc>
                <a:tc>
                  <a:txBody>
                    <a:bodyPr/>
                    <a:lstStyle/>
                    <a:p>
                      <a:pPr marL="0" marR="0" lvl="0" indent="0" algn="l" defTabSz="685800" rtl="0" eaLnBrk="1" fontAlgn="b" latinLnBrk="0" hangingPunct="1">
                        <a:lnSpc>
                          <a:spcPct val="100000"/>
                        </a:lnSpc>
                        <a:spcBef>
                          <a:spcPts val="0"/>
                        </a:spcBef>
                        <a:spcAft>
                          <a:spcPts val="0"/>
                        </a:spcAft>
                        <a:buClrTx/>
                        <a:buSzTx/>
                        <a:buFontTx/>
                        <a:buNone/>
                        <a:tabLst/>
                        <a:defRPr/>
                      </a:pPr>
                      <a:r>
                        <a:rPr lang="fi-FI" sz="1000" dirty="0"/>
                        <a:t>           10 </a:t>
                      </a:r>
                      <a:r>
                        <a:rPr lang="fi-FI" sz="1000" dirty="0" err="1"/>
                        <a:t>milj</a:t>
                      </a:r>
                      <a:r>
                        <a:rPr lang="fi-FI" sz="1000" dirty="0"/>
                        <a:t> €  =</a:t>
                      </a:r>
                      <a:r>
                        <a:rPr lang="fi-FI" sz="1000" dirty="0" err="1"/>
                        <a:t>esim</a:t>
                      </a:r>
                      <a:r>
                        <a:rPr lang="fi-FI" sz="1000" dirty="0"/>
                        <a:t> 8 €/piste</a:t>
                      </a:r>
                    </a:p>
                    <a:p>
                      <a:pPr lvl="0" algn="l" fontAlgn="b"/>
                      <a:endParaRPr lang="fi-FI" sz="1000" b="0" i="0" u="none" strike="noStrike" dirty="0">
                        <a:solidFill>
                          <a:srgbClr val="000000"/>
                        </a:solidFill>
                        <a:effectLst/>
                        <a:latin typeface="Calibri" panose="020F0502020204030204" pitchFamily="34" charset="0"/>
                      </a:endParaRPr>
                    </a:p>
                  </a:txBody>
                  <a:tcPr marL="9525" marR="9525" marT="9525" marB="0" anchor="b"/>
                </a:tc>
                <a:tc>
                  <a:txBody>
                    <a:bodyPr/>
                    <a:lstStyle/>
                    <a:p>
                      <a:pPr marL="0" marR="0" lvl="0" indent="0" algn="l" defTabSz="685800" rtl="0" eaLnBrk="1" fontAlgn="b" latinLnBrk="0" hangingPunct="1">
                        <a:lnSpc>
                          <a:spcPct val="100000"/>
                        </a:lnSpc>
                        <a:spcBef>
                          <a:spcPts val="0"/>
                        </a:spcBef>
                        <a:spcAft>
                          <a:spcPts val="0"/>
                        </a:spcAft>
                        <a:buClrTx/>
                        <a:buSzTx/>
                        <a:buFontTx/>
                        <a:buNone/>
                        <a:tabLst/>
                        <a:defRPr/>
                      </a:pPr>
                      <a:endParaRPr lang="fi-FI" sz="1000" dirty="0"/>
                    </a:p>
                  </a:txBody>
                  <a:tcPr marL="9525" marR="9525" marT="9525" marB="0" anchor="b"/>
                </a:tc>
                <a:tc>
                  <a:txBody>
                    <a:bodyPr/>
                    <a:lstStyle/>
                    <a:p>
                      <a:pPr marL="0" marR="0" lvl="0" indent="0" algn="l" defTabSz="685800" rtl="0" eaLnBrk="1" fontAlgn="b" latinLnBrk="0" hangingPunct="1">
                        <a:lnSpc>
                          <a:spcPct val="100000"/>
                        </a:lnSpc>
                        <a:spcBef>
                          <a:spcPts val="0"/>
                        </a:spcBef>
                        <a:spcAft>
                          <a:spcPts val="0"/>
                        </a:spcAft>
                        <a:buClrTx/>
                        <a:buSzTx/>
                        <a:buFontTx/>
                        <a:buNone/>
                        <a:tabLst/>
                        <a:defRPr/>
                      </a:pPr>
                      <a:endParaRPr lang="fi-FI" sz="1000" dirty="0"/>
                    </a:p>
                  </a:txBody>
                  <a:tcPr marL="9525" marR="9525" marT="9525" marB="0" anchor="b"/>
                </a:tc>
                <a:extLst>
                  <a:ext uri="{0D108BD9-81ED-4DB2-BD59-A6C34878D82A}">
                    <a16:rowId xmlns:a16="http://schemas.microsoft.com/office/drawing/2014/main" val="3994072308"/>
                  </a:ext>
                </a:extLst>
              </a:tr>
              <a:tr h="324724">
                <a:tc>
                  <a:txBody>
                    <a:bodyPr/>
                    <a:lstStyle/>
                    <a:p>
                      <a:r>
                        <a:rPr lang="fi-FI" dirty="0"/>
                        <a:t>- </a:t>
                      </a:r>
                      <a:r>
                        <a:rPr lang="fi-FI" dirty="0" err="1"/>
                        <a:t>valmistum</a:t>
                      </a:r>
                      <a:r>
                        <a:rPr lang="fi-FI" dirty="0"/>
                        <a:t>. palaute</a:t>
                      </a:r>
                    </a:p>
                  </a:txBody>
                  <a:tcPr/>
                </a:tc>
                <a:tc>
                  <a:txBody>
                    <a:bodyPr/>
                    <a:lstStyle/>
                    <a:p>
                      <a:endParaRPr lang="fi-FI" dirty="0"/>
                    </a:p>
                  </a:txBody>
                  <a:tcPr/>
                </a:tc>
                <a:tc>
                  <a:txBody>
                    <a:bodyPr/>
                    <a:lstStyle/>
                    <a:p>
                      <a:endParaRPr lang="fi-FI" dirty="0"/>
                    </a:p>
                  </a:txBody>
                  <a:tcPr/>
                </a:tc>
                <a:tc>
                  <a:txBody>
                    <a:bodyPr/>
                    <a:lstStyle/>
                    <a:p>
                      <a:pPr marL="0" marR="0" lvl="0" indent="0" algn="l" defTabSz="685800" rtl="0" eaLnBrk="1" fontAlgn="b" latinLnBrk="0" hangingPunct="1">
                        <a:lnSpc>
                          <a:spcPct val="100000"/>
                        </a:lnSpc>
                        <a:spcBef>
                          <a:spcPts val="0"/>
                        </a:spcBef>
                        <a:spcAft>
                          <a:spcPts val="0"/>
                        </a:spcAft>
                        <a:buClrTx/>
                        <a:buSzTx/>
                        <a:buFontTx/>
                        <a:buNone/>
                        <a:tabLst/>
                        <a:defRPr/>
                      </a:pPr>
                      <a:r>
                        <a:rPr lang="fi-FI" sz="1000" dirty="0"/>
                        <a:t>           31 </a:t>
                      </a:r>
                      <a:r>
                        <a:rPr lang="fi-FI" sz="1000" dirty="0" err="1"/>
                        <a:t>milj</a:t>
                      </a:r>
                      <a:r>
                        <a:rPr lang="fi-FI" sz="1000" dirty="0"/>
                        <a:t> € =</a:t>
                      </a:r>
                      <a:r>
                        <a:rPr lang="fi-FI" sz="1000" dirty="0" err="1"/>
                        <a:t>esim</a:t>
                      </a:r>
                      <a:r>
                        <a:rPr lang="fi-FI" sz="1000" dirty="0"/>
                        <a:t> 4 €/piste</a:t>
                      </a:r>
                    </a:p>
                    <a:p>
                      <a:pPr lvl="0" algn="l" fontAlgn="b"/>
                      <a:endParaRPr lang="fi-FI" sz="1000" b="0" i="0" u="none" strike="noStrike" dirty="0">
                        <a:solidFill>
                          <a:srgbClr val="000000"/>
                        </a:solidFill>
                        <a:effectLst/>
                        <a:latin typeface="Calibri" panose="020F0502020204030204" pitchFamily="34" charset="0"/>
                      </a:endParaRPr>
                    </a:p>
                  </a:txBody>
                  <a:tcPr marL="9525" marR="9525" marT="9525" marB="0" anchor="b"/>
                </a:tc>
                <a:tc>
                  <a:txBody>
                    <a:bodyPr/>
                    <a:lstStyle/>
                    <a:p>
                      <a:pPr marL="0" marR="0" lvl="0" indent="0" algn="l" defTabSz="685800" rtl="0" eaLnBrk="1" fontAlgn="b" latinLnBrk="0" hangingPunct="1">
                        <a:lnSpc>
                          <a:spcPct val="100000"/>
                        </a:lnSpc>
                        <a:spcBef>
                          <a:spcPts val="0"/>
                        </a:spcBef>
                        <a:spcAft>
                          <a:spcPts val="0"/>
                        </a:spcAft>
                        <a:buClrTx/>
                        <a:buSzTx/>
                        <a:buFontTx/>
                        <a:buNone/>
                        <a:tabLst/>
                        <a:defRPr/>
                      </a:pPr>
                      <a:endParaRPr lang="fi-FI" sz="1000" dirty="0"/>
                    </a:p>
                  </a:txBody>
                  <a:tcPr marL="9525" marR="9525" marT="9525" marB="0" anchor="b"/>
                </a:tc>
                <a:tc>
                  <a:txBody>
                    <a:bodyPr/>
                    <a:lstStyle/>
                    <a:p>
                      <a:pPr marL="0" marR="0" lvl="0" indent="0" algn="l" defTabSz="685800" rtl="0" eaLnBrk="1" fontAlgn="b" latinLnBrk="0" hangingPunct="1">
                        <a:lnSpc>
                          <a:spcPct val="100000"/>
                        </a:lnSpc>
                        <a:spcBef>
                          <a:spcPts val="0"/>
                        </a:spcBef>
                        <a:spcAft>
                          <a:spcPts val="0"/>
                        </a:spcAft>
                        <a:buClrTx/>
                        <a:buSzTx/>
                        <a:buFontTx/>
                        <a:buNone/>
                        <a:tabLst/>
                        <a:defRPr/>
                      </a:pPr>
                      <a:endParaRPr lang="fi-FI" sz="1000" dirty="0"/>
                    </a:p>
                  </a:txBody>
                  <a:tcPr marL="9525" marR="9525" marT="9525" marB="0" anchor="b"/>
                </a:tc>
                <a:extLst>
                  <a:ext uri="{0D108BD9-81ED-4DB2-BD59-A6C34878D82A}">
                    <a16:rowId xmlns:a16="http://schemas.microsoft.com/office/drawing/2014/main" val="1329856688"/>
                  </a:ext>
                </a:extLst>
              </a:tr>
            </a:tbl>
          </a:graphicData>
        </a:graphic>
      </p:graphicFrame>
      <p:sp>
        <p:nvSpPr>
          <p:cNvPr id="4" name="Päivämäärän paikkamerkki 3">
            <a:extLst>
              <a:ext uri="{FF2B5EF4-FFF2-40B4-BE49-F238E27FC236}">
                <a16:creationId xmlns:a16="http://schemas.microsoft.com/office/drawing/2014/main" id="{7F484509-5BE2-46B8-9ABC-FCC81BE61D8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srgbClr val="0041DC"/>
              </a:solidFill>
              <a:effectLst/>
              <a:uLnTx/>
              <a:uFillTx/>
              <a:latin typeface="Calibri"/>
              <a:ea typeface="+mn-ea"/>
              <a:cs typeface="Calibri" panose="020F0502020204030204" pitchFamily="34" charset="0"/>
            </a:endParaRPr>
          </a:p>
        </p:txBody>
      </p:sp>
      <p:sp>
        <p:nvSpPr>
          <p:cNvPr id="5" name="Dian numeron paikkamerkki 4">
            <a:extLst>
              <a:ext uri="{FF2B5EF4-FFF2-40B4-BE49-F238E27FC236}">
                <a16:creationId xmlns:a16="http://schemas.microsoft.com/office/drawing/2014/main" id="{ECB03129-9C93-40FA-B2E0-92F380A0B6E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E131DE-DA31-4CDF-828A-8EB206A3CD12}" type="slidenum">
              <a:rPr kumimoji="0" lang="en-GB" sz="900" b="0" i="0" u="none" strike="noStrike" kern="1200" cap="none" spc="0" normalizeH="0" baseline="0" noProof="0" smtClean="0">
                <a:ln>
                  <a:noFill/>
                </a:ln>
                <a:solidFill>
                  <a:srgbClr val="0041DC"/>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9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Tree>
    <p:extLst>
      <p:ext uri="{BB962C8B-B14F-4D97-AF65-F5344CB8AC3E}">
        <p14:creationId xmlns:p14="http://schemas.microsoft.com/office/powerpoint/2010/main" val="1443011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165EFEE1-0113-4C22-A1F7-4DD7560D047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
        <p:nvSpPr>
          <p:cNvPr id="5" name="Dian numeron paikkamerkki 4">
            <a:extLst>
              <a:ext uri="{FF2B5EF4-FFF2-40B4-BE49-F238E27FC236}">
                <a16:creationId xmlns:a16="http://schemas.microsoft.com/office/drawing/2014/main" id="{9685B909-DE62-48F9-8958-CF60D1F5AC7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E131DE-DA31-4CDF-828A-8EB206A3CD12}" type="slidenum">
              <a:rPr kumimoji="0" lang="en-GB" sz="900" b="0" i="0" u="none" strike="noStrike" kern="1200" cap="none" spc="0" normalizeH="0" baseline="0" noProof="0" smtClean="0">
                <a:ln>
                  <a:noFill/>
                </a:ln>
                <a:solidFill>
                  <a:srgbClr val="0041DC"/>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9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graphicFrame>
        <p:nvGraphicFramePr>
          <p:cNvPr id="6" name="Kaavio 5" title="€/painotettu opiskelijavuosi">
            <a:extLst>
              <a:ext uri="{FF2B5EF4-FFF2-40B4-BE49-F238E27FC236}">
                <a16:creationId xmlns:a16="http://schemas.microsoft.com/office/drawing/2014/main" id="{7E23EBCB-B951-45EB-8553-4DAEEB2398D2}"/>
              </a:ext>
            </a:extLst>
          </p:cNvPr>
          <p:cNvGraphicFramePr>
            <a:graphicFrameLocks noGrp="1"/>
          </p:cNvGraphicFramePr>
          <p:nvPr>
            <p:extLst/>
          </p:nvPr>
        </p:nvGraphicFramePr>
        <p:xfrm>
          <a:off x="1446000" y="391500"/>
          <a:ext cx="9300000" cy="6075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411323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0424BF7F-10E5-4934-A5AE-66A3DFD5D7C3}"/>
              </a:ext>
            </a:extLst>
          </p:cNvPr>
          <p:cNvSpPr>
            <a:spLocks noGrp="1"/>
          </p:cNvSpPr>
          <p:nvPr>
            <p:ph type="title"/>
          </p:nvPr>
        </p:nvSpPr>
        <p:spPr/>
        <p:txBody>
          <a:bodyPr/>
          <a:lstStyle/>
          <a:p>
            <a:r>
              <a:rPr lang="fi-FI" dirty="0"/>
              <a:t>Mitä uutta rahoituksessa vuonna 2019 ja 2020</a:t>
            </a:r>
          </a:p>
        </p:txBody>
      </p:sp>
      <p:sp>
        <p:nvSpPr>
          <p:cNvPr id="6" name="Sisällön paikkamerkki 5">
            <a:extLst>
              <a:ext uri="{FF2B5EF4-FFF2-40B4-BE49-F238E27FC236}">
                <a16:creationId xmlns:a16="http://schemas.microsoft.com/office/drawing/2014/main" id="{4D971C6F-A4E7-48DD-8279-6A9D7DCD97CA}"/>
              </a:ext>
            </a:extLst>
          </p:cNvPr>
          <p:cNvSpPr>
            <a:spLocks noGrp="1"/>
          </p:cNvSpPr>
          <p:nvPr>
            <p:ph idx="1"/>
          </p:nvPr>
        </p:nvSpPr>
        <p:spPr>
          <a:xfrm>
            <a:off x="789560" y="1663882"/>
            <a:ext cx="10515600" cy="4371714"/>
          </a:xfrm>
        </p:spPr>
        <p:txBody>
          <a:bodyPr/>
          <a:lstStyle/>
          <a:p>
            <a:r>
              <a:rPr lang="fi-FI" dirty="0"/>
              <a:t>Muu ammatillinen koulutus Koski-palveluun 1.5. lukien</a:t>
            </a:r>
          </a:p>
          <a:p>
            <a:r>
              <a:rPr lang="fi-FI" dirty="0"/>
              <a:t>Vuoden 2020 rahoitustiedot</a:t>
            </a:r>
          </a:p>
          <a:p>
            <a:pPr lvl="1"/>
            <a:r>
              <a:rPr lang="fi-FI" dirty="0"/>
              <a:t>Koski-palvelu, vuoden 2018 suoritteet</a:t>
            </a:r>
          </a:p>
          <a:p>
            <a:pPr lvl="2"/>
            <a:r>
              <a:rPr lang="fi-FI" dirty="0"/>
              <a:t>Opiskelijavuodet, rahoituksen tarvitsemat tiedot</a:t>
            </a:r>
          </a:p>
          <a:p>
            <a:pPr lvl="2"/>
            <a:r>
              <a:rPr lang="fi-FI" dirty="0"/>
              <a:t>Tutkinnon osien suoritustiedot</a:t>
            </a:r>
          </a:p>
          <a:p>
            <a:pPr lvl="2"/>
            <a:r>
              <a:rPr lang="fi-FI" dirty="0"/>
              <a:t>Tutkintojen suoritustiedot </a:t>
            </a:r>
          </a:p>
          <a:p>
            <a:pPr lvl="1"/>
            <a:r>
              <a:rPr lang="fi-FI" dirty="0"/>
              <a:t>Tilastokeskus</a:t>
            </a:r>
          </a:p>
          <a:p>
            <a:pPr lvl="2"/>
            <a:r>
              <a:rPr lang="fi-FI" dirty="0"/>
              <a:t>Vuoden 2016 tutkinnon suorittaneiden sijoittuminen vuoden 2017 lopussa</a:t>
            </a:r>
          </a:p>
          <a:p>
            <a:pPr lvl="2"/>
            <a:r>
              <a:rPr lang="fi-FI" dirty="0"/>
              <a:t>Vuoden 2018 tutkinnon suorittaneiden pohjakoulutustiedot</a:t>
            </a:r>
          </a:p>
          <a:p>
            <a:pPr lvl="2"/>
            <a:endParaRPr lang="fi-FI" dirty="0"/>
          </a:p>
          <a:p>
            <a:pPr lvl="1"/>
            <a:endParaRPr lang="fi-FI" dirty="0"/>
          </a:p>
        </p:txBody>
      </p:sp>
      <p:sp>
        <p:nvSpPr>
          <p:cNvPr id="4" name="Dian numeron paikkamerkki 3">
            <a:extLst>
              <a:ext uri="{FF2B5EF4-FFF2-40B4-BE49-F238E27FC236}">
                <a16:creationId xmlns:a16="http://schemas.microsoft.com/office/drawing/2014/main" id="{540AD06F-CDBF-432B-9ED1-2588D215F392}"/>
              </a:ext>
            </a:extLst>
          </p:cNvPr>
          <p:cNvSpPr>
            <a:spLocks noGrp="1"/>
          </p:cNvSpPr>
          <p:nvPr>
            <p:ph type="sldNum" sz="quarter" idx="12"/>
          </p:nvPr>
        </p:nvSpPr>
        <p:spPr/>
        <p:txBody>
          <a:bodyPr/>
          <a:lstStyle/>
          <a:p>
            <a:fld id="{A6E131DE-DA31-4CDF-828A-8EB206A3CD12}" type="slidenum">
              <a:rPr lang="en-GB" smtClean="0">
                <a:solidFill>
                  <a:srgbClr val="0041DC"/>
                </a:solidFill>
              </a:rPr>
              <a:pPr/>
              <a:t>6</a:t>
            </a:fld>
            <a:endParaRPr lang="en-GB">
              <a:solidFill>
                <a:srgbClr val="0041DC"/>
              </a:solidFill>
            </a:endParaRPr>
          </a:p>
        </p:txBody>
      </p:sp>
    </p:spTree>
    <p:extLst>
      <p:ext uri="{BB962C8B-B14F-4D97-AF65-F5344CB8AC3E}">
        <p14:creationId xmlns:p14="http://schemas.microsoft.com/office/powerpoint/2010/main" val="3113352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D7F4EF4-D6AF-467E-B8EA-7E1A304547C1}"/>
              </a:ext>
            </a:extLst>
          </p:cNvPr>
          <p:cNvSpPr>
            <a:spLocks noGrp="1"/>
          </p:cNvSpPr>
          <p:nvPr>
            <p:ph type="title"/>
          </p:nvPr>
        </p:nvSpPr>
        <p:spPr/>
        <p:txBody>
          <a:bodyPr/>
          <a:lstStyle/>
          <a:p>
            <a:endParaRPr lang="fi-FI" dirty="0"/>
          </a:p>
        </p:txBody>
      </p:sp>
      <p:sp>
        <p:nvSpPr>
          <p:cNvPr id="3" name="Sisällön paikkamerkki 2">
            <a:extLst>
              <a:ext uri="{FF2B5EF4-FFF2-40B4-BE49-F238E27FC236}">
                <a16:creationId xmlns:a16="http://schemas.microsoft.com/office/drawing/2014/main" id="{57118BC0-FC8D-4895-937F-51BB76928A90}"/>
              </a:ext>
            </a:extLst>
          </p:cNvPr>
          <p:cNvSpPr>
            <a:spLocks noGrp="1"/>
          </p:cNvSpPr>
          <p:nvPr>
            <p:ph idx="1"/>
          </p:nvPr>
        </p:nvSpPr>
        <p:spPr/>
        <p:txBody>
          <a:bodyPr/>
          <a:lstStyle/>
          <a:p>
            <a:pPr lvl="1"/>
            <a:r>
              <a:rPr lang="fi-FI" dirty="0"/>
              <a:t>Palautetiedot</a:t>
            </a:r>
          </a:p>
          <a:p>
            <a:pPr lvl="2"/>
            <a:r>
              <a:rPr lang="fi-FI" dirty="0"/>
              <a:t>Amis –palaute 1.7.2018 - 30.6.2019</a:t>
            </a:r>
          </a:p>
          <a:p>
            <a:pPr lvl="2"/>
            <a:r>
              <a:rPr lang="fi-FI" dirty="0"/>
              <a:t>Koulutuksen järjestäjä vastaa palautetietojen keräämisestä</a:t>
            </a:r>
          </a:p>
          <a:p>
            <a:pPr lvl="1"/>
            <a:r>
              <a:rPr lang="fi-FI" dirty="0"/>
              <a:t>Vuoden 2018 suoritetiedot taloustiedon keruu – muu ammatillinen koulutus</a:t>
            </a:r>
          </a:p>
          <a:p>
            <a:pPr lvl="2"/>
            <a:r>
              <a:rPr lang="fi-FI" dirty="0" err="1"/>
              <a:t>Seurantaryhmäkohtaisilla</a:t>
            </a:r>
            <a:r>
              <a:rPr lang="fi-FI" dirty="0"/>
              <a:t> lomakkeilla ilmoitetaan toteutuneet opiskelijavuodet</a:t>
            </a:r>
          </a:p>
          <a:p>
            <a:pPr lvl="2"/>
            <a:endParaRPr lang="fi-FI" dirty="0"/>
          </a:p>
        </p:txBody>
      </p:sp>
      <p:sp>
        <p:nvSpPr>
          <p:cNvPr id="4" name="Dian numeron paikkamerkki 3">
            <a:extLst>
              <a:ext uri="{FF2B5EF4-FFF2-40B4-BE49-F238E27FC236}">
                <a16:creationId xmlns:a16="http://schemas.microsoft.com/office/drawing/2014/main" id="{E6CEEF56-6CAA-42E9-918C-9AC246FB4C7D}"/>
              </a:ext>
            </a:extLst>
          </p:cNvPr>
          <p:cNvSpPr>
            <a:spLocks noGrp="1"/>
          </p:cNvSpPr>
          <p:nvPr>
            <p:ph type="sldNum" sz="quarter" idx="12"/>
          </p:nvPr>
        </p:nvSpPr>
        <p:spPr/>
        <p:txBody>
          <a:bodyPr/>
          <a:lstStyle/>
          <a:p>
            <a:fld id="{A6E131DE-DA31-4CDF-828A-8EB206A3CD12}" type="slidenum">
              <a:rPr lang="en-GB" smtClean="0">
                <a:solidFill>
                  <a:srgbClr val="0041DC"/>
                </a:solidFill>
              </a:rPr>
              <a:pPr/>
              <a:t>7</a:t>
            </a:fld>
            <a:endParaRPr lang="en-GB">
              <a:solidFill>
                <a:srgbClr val="0041DC"/>
              </a:solidFill>
            </a:endParaRPr>
          </a:p>
        </p:txBody>
      </p:sp>
      <p:graphicFrame>
        <p:nvGraphicFramePr>
          <p:cNvPr id="5" name="Taulukko 4">
            <a:extLst>
              <a:ext uri="{FF2B5EF4-FFF2-40B4-BE49-F238E27FC236}">
                <a16:creationId xmlns:a16="http://schemas.microsoft.com/office/drawing/2014/main" id="{785D2663-E085-4078-8801-6FE0A47BEA17}"/>
              </a:ext>
            </a:extLst>
          </p:cNvPr>
          <p:cNvGraphicFramePr>
            <a:graphicFrameLocks noGrp="1"/>
          </p:cNvGraphicFramePr>
          <p:nvPr>
            <p:extLst>
              <p:ext uri="{D42A27DB-BD31-4B8C-83A1-F6EECF244321}">
                <p14:modId xmlns:p14="http://schemas.microsoft.com/office/powerpoint/2010/main" val="3216681251"/>
              </p:ext>
            </p:extLst>
          </p:nvPr>
        </p:nvGraphicFramePr>
        <p:xfrm>
          <a:off x="2061713" y="4347713"/>
          <a:ext cx="8589514" cy="819510"/>
        </p:xfrm>
        <a:graphic>
          <a:graphicData uri="http://schemas.openxmlformats.org/drawingml/2006/table">
            <a:tbl>
              <a:tblPr>
                <a:tableStyleId>{5C22544A-7EE6-4342-B048-85BDC9FD1C3A}</a:tableStyleId>
              </a:tblPr>
              <a:tblGrid>
                <a:gridCol w="4294757">
                  <a:extLst>
                    <a:ext uri="{9D8B030D-6E8A-4147-A177-3AD203B41FA5}">
                      <a16:colId xmlns:a16="http://schemas.microsoft.com/office/drawing/2014/main" val="1450714524"/>
                    </a:ext>
                  </a:extLst>
                </a:gridCol>
                <a:gridCol w="4294757">
                  <a:extLst>
                    <a:ext uri="{9D8B030D-6E8A-4147-A177-3AD203B41FA5}">
                      <a16:colId xmlns:a16="http://schemas.microsoft.com/office/drawing/2014/main" val="439842768"/>
                    </a:ext>
                  </a:extLst>
                </a:gridCol>
              </a:tblGrid>
              <a:tr h="510261">
                <a:tc>
                  <a:txBody>
                    <a:bodyPr/>
                    <a:lstStyle/>
                    <a:p>
                      <a:pPr algn="l" fontAlgn="b"/>
                      <a:r>
                        <a:rPr lang="fi-FI" sz="1000" u="none" strike="noStrike">
                          <a:effectLst/>
                        </a:rPr>
                        <a:t>94090 Muu ammatillinen koulutus, syventävä tai täydentävä koulutus</a:t>
                      </a:r>
                      <a:endParaRPr lang="fi-FI"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sv-SE" sz="1000" u="none" strike="noStrike">
                          <a:effectLst/>
                        </a:rPr>
                        <a:t>94090 Övrig yrkesutbildning, utbildning som fördjupar eller kompletterar yrkeskompetensen</a:t>
                      </a:r>
                      <a:endParaRPr lang="sv-SE" sz="10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2873903072"/>
                  </a:ext>
                </a:extLst>
              </a:tr>
              <a:tr h="309249">
                <a:tc>
                  <a:txBody>
                    <a:bodyPr/>
                    <a:lstStyle/>
                    <a:p>
                      <a:pPr algn="l" fontAlgn="b"/>
                      <a:r>
                        <a:rPr lang="fi-FI" sz="1000" u="none" strike="noStrike">
                          <a:effectLst/>
                        </a:rPr>
                        <a:t>94095 Muu ammatillinen koulutus, ammatilliseen tehtävään valmistava koulutus</a:t>
                      </a:r>
                      <a:endParaRPr lang="fi-FI"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sv-SE" sz="1000" u="none" strike="noStrike" dirty="0">
                          <a:effectLst/>
                        </a:rPr>
                        <a:t>94095 Övrig yrkesutbildning, utbildning som förbereder för yrkesuppgifter</a:t>
                      </a:r>
                      <a:endParaRPr lang="sv-SE" sz="10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47858753"/>
                  </a:ext>
                </a:extLst>
              </a:tr>
            </a:tbl>
          </a:graphicData>
        </a:graphic>
      </p:graphicFrame>
    </p:spTree>
    <p:extLst>
      <p:ext uri="{BB962C8B-B14F-4D97-AF65-F5344CB8AC3E}">
        <p14:creationId xmlns:p14="http://schemas.microsoft.com/office/powerpoint/2010/main" val="29881493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67A84DF-F03D-4BCF-966A-7F1AECA8137A}"/>
              </a:ext>
            </a:extLst>
          </p:cNvPr>
          <p:cNvSpPr>
            <a:spLocks noGrp="1"/>
          </p:cNvSpPr>
          <p:nvPr>
            <p:ph type="title"/>
          </p:nvPr>
        </p:nvSpPr>
        <p:spPr/>
        <p:txBody>
          <a:bodyPr/>
          <a:lstStyle/>
          <a:p>
            <a:r>
              <a:rPr lang="fi-FI" dirty="0"/>
              <a:t>Miten rahoitus muuttuu</a:t>
            </a:r>
          </a:p>
        </p:txBody>
      </p:sp>
      <p:sp>
        <p:nvSpPr>
          <p:cNvPr id="3" name="Sisällön paikkamerkki 2">
            <a:extLst>
              <a:ext uri="{FF2B5EF4-FFF2-40B4-BE49-F238E27FC236}">
                <a16:creationId xmlns:a16="http://schemas.microsoft.com/office/drawing/2014/main" id="{2BDE25FE-6D48-4499-AF03-3E880D958BA8}"/>
              </a:ext>
            </a:extLst>
          </p:cNvPr>
          <p:cNvSpPr>
            <a:spLocks noGrp="1"/>
          </p:cNvSpPr>
          <p:nvPr>
            <p:ph idx="1"/>
          </p:nvPr>
        </p:nvSpPr>
        <p:spPr/>
        <p:txBody>
          <a:bodyPr/>
          <a:lstStyle/>
          <a:p>
            <a:r>
              <a:rPr lang="fi-FI" dirty="0"/>
              <a:t>Uudet tiedot profiilikertoimen laskennassa</a:t>
            </a:r>
          </a:p>
          <a:p>
            <a:pPr lvl="1"/>
            <a:r>
              <a:rPr lang="fi-FI" dirty="0"/>
              <a:t>Työvoimakoulutus, opiskeluvalmiuksia tukevat opinnot, vankilaopetus, </a:t>
            </a:r>
          </a:p>
          <a:p>
            <a:pPr lvl="1"/>
            <a:r>
              <a:rPr lang="fi-FI" dirty="0"/>
              <a:t>Oppisopimuskoulutuksen tietopohja</a:t>
            </a:r>
            <a:br>
              <a:rPr lang="fi-FI" dirty="0"/>
            </a:br>
            <a:br>
              <a:rPr lang="fi-FI" dirty="0"/>
            </a:br>
            <a:r>
              <a:rPr lang="fi-FI" dirty="0" err="1"/>
              <a:t>OKM:n</a:t>
            </a:r>
            <a:r>
              <a:rPr lang="fi-FI" dirty="0"/>
              <a:t> laskentaperusteasetus 15 § </a:t>
            </a:r>
            <a:r>
              <a:rPr lang="fi-FI" b="1" dirty="0"/>
              <a:t>Koulutuksen ja tutkintotyyppien painokertoimia koskevat siirtymäsäännökset</a:t>
            </a:r>
          </a:p>
          <a:p>
            <a:pPr lvl="2"/>
            <a:r>
              <a:rPr lang="fi-FI" sz="1000" dirty="0"/>
              <a:t>Poiketen siitä, mitä 2 §:n 2 momentissa säädetään, varainhoitovuosina 2018 ja 2019 oppisopimuskoulutuksena suoritetun elintarvikealan perustutkintoon kuuluvan meijerialan osaamisalan, kaivosalan perustutkinnon, lentokoneasennuksen perustutkinnon, liikunnanohjauksen perustutkinnon, logistiikan perustutkintoon kuuluvan kuljetuspalvelujen osaamisalan, maanmittausalan perustutkinnon, rakennusalan perustutkintoon kuuluvan maanrakennuskoneenkuljetuksen osaamisalan, </a:t>
            </a:r>
            <a:r>
              <a:rPr lang="fi-FI" sz="1000" dirty="0" err="1"/>
              <a:t>ajoneuvonosturinkuljettajan</a:t>
            </a:r>
            <a:r>
              <a:rPr lang="fi-FI" sz="1000" dirty="0"/>
              <a:t> ammattitutkinnon, ammattisukeltajan ammattitutkinnon, kuljetusalan ammattitutkinnon, lentoasemapalvelujen ammattitutkinnon, maanrakennusalan ammattitutkinnon ja maanrakennusalan erikoisammattitutkinnon perusrahoituksen laskennassa painokerroin on 0,99 sekä oppisopimuskoulutuksena suoritetun hevostalouden perustutkinnon, metsäalan perustutkinnon, metsäalan perustutkintoon kuuluvan metsäkoneenkuljetuksen osaamisalan, musiikkialan perustutkinnon ja metsäkoneenkuljettajan ammattitutkinnon painokerroin on 1,23.</a:t>
            </a:r>
          </a:p>
          <a:p>
            <a:pPr lvl="2"/>
            <a:endParaRPr lang="fi-FI" dirty="0"/>
          </a:p>
        </p:txBody>
      </p:sp>
      <p:sp>
        <p:nvSpPr>
          <p:cNvPr id="4" name="Dian numeron paikkamerkki 3">
            <a:extLst>
              <a:ext uri="{FF2B5EF4-FFF2-40B4-BE49-F238E27FC236}">
                <a16:creationId xmlns:a16="http://schemas.microsoft.com/office/drawing/2014/main" id="{56F34737-989E-42B5-8EF4-508FEFA8A2A6}"/>
              </a:ext>
            </a:extLst>
          </p:cNvPr>
          <p:cNvSpPr>
            <a:spLocks noGrp="1"/>
          </p:cNvSpPr>
          <p:nvPr>
            <p:ph type="sldNum" sz="quarter" idx="12"/>
          </p:nvPr>
        </p:nvSpPr>
        <p:spPr/>
        <p:txBody>
          <a:bodyPr/>
          <a:lstStyle/>
          <a:p>
            <a:fld id="{A6E131DE-DA31-4CDF-828A-8EB206A3CD12}" type="slidenum">
              <a:rPr lang="en-GB" smtClean="0">
                <a:solidFill>
                  <a:srgbClr val="0041DC"/>
                </a:solidFill>
              </a:rPr>
              <a:pPr/>
              <a:t>8</a:t>
            </a:fld>
            <a:endParaRPr lang="en-GB">
              <a:solidFill>
                <a:srgbClr val="0041DC"/>
              </a:solidFill>
            </a:endParaRPr>
          </a:p>
        </p:txBody>
      </p:sp>
    </p:spTree>
    <p:extLst>
      <p:ext uri="{BB962C8B-B14F-4D97-AF65-F5344CB8AC3E}">
        <p14:creationId xmlns:p14="http://schemas.microsoft.com/office/powerpoint/2010/main" val="2410137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4C8AA0B-6FE7-4C76-BA2B-C017E76F9E69}"/>
              </a:ext>
            </a:extLst>
          </p:cNvPr>
          <p:cNvSpPr>
            <a:spLocks noGrp="1"/>
          </p:cNvSpPr>
          <p:nvPr>
            <p:ph type="title"/>
          </p:nvPr>
        </p:nvSpPr>
        <p:spPr/>
        <p:txBody>
          <a:bodyPr/>
          <a:lstStyle/>
          <a:p>
            <a:r>
              <a:rPr lang="fi-FI" dirty="0"/>
              <a:t>Perusrahoitus 2020</a:t>
            </a:r>
          </a:p>
        </p:txBody>
      </p:sp>
      <p:sp>
        <p:nvSpPr>
          <p:cNvPr id="3" name="Sisällön paikkamerkki 2">
            <a:extLst>
              <a:ext uri="{FF2B5EF4-FFF2-40B4-BE49-F238E27FC236}">
                <a16:creationId xmlns:a16="http://schemas.microsoft.com/office/drawing/2014/main" id="{C8C8997B-15CA-4EBC-99D2-5BA3964BC9FA}"/>
              </a:ext>
            </a:extLst>
          </p:cNvPr>
          <p:cNvSpPr>
            <a:spLocks noGrp="1"/>
          </p:cNvSpPr>
          <p:nvPr>
            <p:ph idx="1"/>
          </p:nvPr>
        </p:nvSpPr>
        <p:spPr>
          <a:xfrm>
            <a:off x="789560" y="2305533"/>
            <a:ext cx="10515600" cy="4000256"/>
          </a:xfrm>
        </p:spPr>
        <p:txBody>
          <a:bodyPr/>
          <a:lstStyle/>
          <a:p>
            <a:r>
              <a:rPr lang="fi-FI" dirty="0"/>
              <a:t>Profiilikertoimet muuttunevat hieman </a:t>
            </a:r>
          </a:p>
          <a:p>
            <a:pPr lvl="2"/>
            <a:r>
              <a:rPr lang="fi-FI" dirty="0"/>
              <a:t>Koski-palvelun tarkempi tietopohja </a:t>
            </a:r>
          </a:p>
          <a:p>
            <a:pPr lvl="2"/>
            <a:r>
              <a:rPr lang="fi-FI" dirty="0"/>
              <a:t>Uusia painokertoimia</a:t>
            </a:r>
          </a:p>
          <a:p>
            <a:pPr lvl="2"/>
            <a:r>
              <a:rPr lang="fi-FI" dirty="0"/>
              <a:t>Siirtymäsäännökset painokertoimissa (mm valmentava koulutus, erityinen tuki)</a:t>
            </a:r>
          </a:p>
          <a:p>
            <a:pPr lvl="2"/>
            <a:r>
              <a:rPr lang="fi-FI" dirty="0"/>
              <a:t>Opiskelijavuosien määrämuutokset</a:t>
            </a:r>
          </a:p>
          <a:p>
            <a:pPr lvl="1"/>
            <a:r>
              <a:rPr lang="fi-FI" dirty="0"/>
              <a:t>-&gt; Kustannusryhmien erot hieman tasaantuvat</a:t>
            </a:r>
          </a:p>
          <a:p>
            <a:pPr lvl="1"/>
            <a:r>
              <a:rPr lang="fi-FI" dirty="0" err="1"/>
              <a:t>Kiky</a:t>
            </a:r>
            <a:r>
              <a:rPr lang="fi-FI" dirty="0"/>
              <a:t>-vähennys poistuu</a:t>
            </a:r>
          </a:p>
          <a:p>
            <a:pPr lvl="1"/>
            <a:r>
              <a:rPr lang="fi-FI" dirty="0"/>
              <a:t>Rahoitusosuus 95% -&gt; 70 %</a:t>
            </a:r>
          </a:p>
          <a:p>
            <a:pPr marL="447675" lvl="1" indent="0">
              <a:buNone/>
            </a:pPr>
            <a:endParaRPr lang="fi-FI" dirty="0"/>
          </a:p>
          <a:p>
            <a:pPr marL="447675" lvl="1" indent="0">
              <a:buNone/>
            </a:pPr>
            <a:endParaRPr lang="fi-FI" dirty="0"/>
          </a:p>
        </p:txBody>
      </p:sp>
      <p:sp>
        <p:nvSpPr>
          <p:cNvPr id="4" name="Dian numeron paikkamerkki 3">
            <a:extLst>
              <a:ext uri="{FF2B5EF4-FFF2-40B4-BE49-F238E27FC236}">
                <a16:creationId xmlns:a16="http://schemas.microsoft.com/office/drawing/2014/main" id="{2F9AE3AD-911B-479F-AE23-52C644E3A9A0}"/>
              </a:ext>
            </a:extLst>
          </p:cNvPr>
          <p:cNvSpPr>
            <a:spLocks noGrp="1"/>
          </p:cNvSpPr>
          <p:nvPr>
            <p:ph type="sldNum" sz="quarter" idx="12"/>
          </p:nvPr>
        </p:nvSpPr>
        <p:spPr/>
        <p:txBody>
          <a:bodyPr/>
          <a:lstStyle/>
          <a:p>
            <a:fld id="{A6E131DE-DA31-4CDF-828A-8EB206A3CD12}" type="slidenum">
              <a:rPr lang="en-GB" smtClean="0">
                <a:solidFill>
                  <a:srgbClr val="0041DC"/>
                </a:solidFill>
              </a:rPr>
              <a:pPr/>
              <a:t>9</a:t>
            </a:fld>
            <a:endParaRPr lang="en-GB">
              <a:solidFill>
                <a:srgbClr val="0041DC"/>
              </a:solidFill>
            </a:endParaRPr>
          </a:p>
        </p:txBody>
      </p:sp>
    </p:spTree>
    <p:extLst>
      <p:ext uri="{BB962C8B-B14F-4D97-AF65-F5344CB8AC3E}">
        <p14:creationId xmlns:p14="http://schemas.microsoft.com/office/powerpoint/2010/main" val="2248753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97A2D74-B12C-4042-A54A-F68C1796D5FE}"/>
              </a:ext>
            </a:extLst>
          </p:cNvPr>
          <p:cNvSpPr>
            <a:spLocks noGrp="1"/>
          </p:cNvSpPr>
          <p:nvPr>
            <p:ph type="title"/>
          </p:nvPr>
        </p:nvSpPr>
        <p:spPr/>
        <p:txBody>
          <a:bodyPr/>
          <a:lstStyle/>
          <a:p>
            <a:r>
              <a:rPr lang="fi-FI" dirty="0"/>
              <a:t>Suoritusrahoitus 2020</a:t>
            </a:r>
          </a:p>
        </p:txBody>
      </p:sp>
      <p:sp>
        <p:nvSpPr>
          <p:cNvPr id="3" name="Sisällön paikkamerkki 2">
            <a:extLst>
              <a:ext uri="{FF2B5EF4-FFF2-40B4-BE49-F238E27FC236}">
                <a16:creationId xmlns:a16="http://schemas.microsoft.com/office/drawing/2014/main" id="{FCD45FAA-4240-4E62-BEE4-43F3FD44849D}"/>
              </a:ext>
            </a:extLst>
          </p:cNvPr>
          <p:cNvSpPr>
            <a:spLocks noGrp="1"/>
          </p:cNvSpPr>
          <p:nvPr>
            <p:ph idx="1"/>
          </p:nvPr>
        </p:nvSpPr>
        <p:spPr>
          <a:xfrm>
            <a:off x="789560" y="2305533"/>
            <a:ext cx="10515600" cy="4155652"/>
          </a:xfrm>
        </p:spPr>
        <p:txBody>
          <a:bodyPr/>
          <a:lstStyle/>
          <a:p>
            <a:r>
              <a:rPr lang="fi-FI" dirty="0"/>
              <a:t>Tutkinnon osien suorituspisteet merkittävä osa suoritusrahoitusta</a:t>
            </a:r>
          </a:p>
          <a:p>
            <a:pPr lvl="1"/>
            <a:r>
              <a:rPr lang="fi-FI" dirty="0"/>
              <a:t>Tutkinnon suorituspisteet =72 /18  x painokertoimet</a:t>
            </a:r>
          </a:p>
          <a:p>
            <a:pPr lvl="1"/>
            <a:r>
              <a:rPr lang="fi-FI" dirty="0"/>
              <a:t>Tutkinnon osan suorituspisteet = suoritetut osaamispisteet x painokertoimet</a:t>
            </a:r>
          </a:p>
          <a:p>
            <a:pPr marL="447675" lvl="1" indent="0">
              <a:buNone/>
            </a:pPr>
            <a:r>
              <a:rPr lang="fi-FI" dirty="0"/>
              <a:t>-&gt; Pohjakoulutuksen vaikutus ei ”</a:t>
            </a:r>
            <a:r>
              <a:rPr lang="fi-FI" dirty="0" err="1"/>
              <a:t>ylikorostu</a:t>
            </a:r>
            <a:r>
              <a:rPr lang="fi-FI" dirty="0"/>
              <a:t>”, koska tutkinnon suorituksista noin  25-33% suorituspisteistä</a:t>
            </a:r>
          </a:p>
          <a:p>
            <a:pPr marL="447675" lvl="1" indent="0">
              <a:buNone/>
            </a:pPr>
            <a:endParaRPr lang="fi-FI" dirty="0"/>
          </a:p>
          <a:p>
            <a:r>
              <a:rPr lang="fi-FI" dirty="0"/>
              <a:t>Rahoitusosuus 5% -&gt; 20% </a:t>
            </a:r>
          </a:p>
          <a:p>
            <a:pPr lvl="1"/>
            <a:r>
              <a:rPr lang="fi-FI" dirty="0"/>
              <a:t>Lisää suoritusten määrän vaikutusta järjestäjän kokonaisrahoituksessa</a:t>
            </a:r>
          </a:p>
          <a:p>
            <a:pPr lvl="1"/>
            <a:endParaRPr lang="fi-FI" dirty="0"/>
          </a:p>
        </p:txBody>
      </p:sp>
      <p:sp>
        <p:nvSpPr>
          <p:cNvPr id="4" name="Dian numeron paikkamerkki 3">
            <a:extLst>
              <a:ext uri="{FF2B5EF4-FFF2-40B4-BE49-F238E27FC236}">
                <a16:creationId xmlns:a16="http://schemas.microsoft.com/office/drawing/2014/main" id="{1A636D39-328F-4370-A72B-A7CBF55A5209}"/>
              </a:ext>
            </a:extLst>
          </p:cNvPr>
          <p:cNvSpPr>
            <a:spLocks noGrp="1"/>
          </p:cNvSpPr>
          <p:nvPr>
            <p:ph type="sldNum" sz="quarter" idx="12"/>
          </p:nvPr>
        </p:nvSpPr>
        <p:spPr/>
        <p:txBody>
          <a:bodyPr/>
          <a:lstStyle/>
          <a:p>
            <a:fld id="{A6E131DE-DA31-4CDF-828A-8EB206A3CD12}" type="slidenum">
              <a:rPr lang="en-GB" smtClean="0">
                <a:solidFill>
                  <a:srgbClr val="0041DC"/>
                </a:solidFill>
              </a:rPr>
              <a:pPr/>
              <a:t>10</a:t>
            </a:fld>
            <a:endParaRPr lang="en-GB">
              <a:solidFill>
                <a:srgbClr val="0041DC"/>
              </a:solidFill>
            </a:endParaRPr>
          </a:p>
        </p:txBody>
      </p:sp>
    </p:spTree>
    <p:extLst>
      <p:ext uri="{BB962C8B-B14F-4D97-AF65-F5344CB8AC3E}">
        <p14:creationId xmlns:p14="http://schemas.microsoft.com/office/powerpoint/2010/main" val="3748965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2991FA5-1876-4B8F-9E57-B8F157EC8308}"/>
              </a:ext>
            </a:extLst>
          </p:cNvPr>
          <p:cNvSpPr>
            <a:spLocks noGrp="1"/>
          </p:cNvSpPr>
          <p:nvPr>
            <p:ph type="title"/>
          </p:nvPr>
        </p:nvSpPr>
        <p:spPr/>
        <p:txBody>
          <a:bodyPr/>
          <a:lstStyle/>
          <a:p>
            <a:r>
              <a:rPr lang="fi-FI" dirty="0"/>
              <a:t>Vaikuttavuusrahoitus</a:t>
            </a:r>
          </a:p>
        </p:txBody>
      </p:sp>
      <p:sp>
        <p:nvSpPr>
          <p:cNvPr id="3" name="Sisällön paikkamerkki 2">
            <a:extLst>
              <a:ext uri="{FF2B5EF4-FFF2-40B4-BE49-F238E27FC236}">
                <a16:creationId xmlns:a16="http://schemas.microsoft.com/office/drawing/2014/main" id="{58ED183C-F4CA-4E42-8043-68AB431BCC8A}"/>
              </a:ext>
            </a:extLst>
          </p:cNvPr>
          <p:cNvSpPr>
            <a:spLocks noGrp="1"/>
          </p:cNvSpPr>
          <p:nvPr>
            <p:ph idx="1"/>
          </p:nvPr>
        </p:nvSpPr>
        <p:spPr/>
        <p:txBody>
          <a:bodyPr/>
          <a:lstStyle/>
          <a:p>
            <a:r>
              <a:rPr lang="fi-FI" dirty="0"/>
              <a:t>Vuoden 2016 tutkinnon suorittaneiden sijoittuminen vuoden 2017 lopussa</a:t>
            </a:r>
          </a:p>
          <a:p>
            <a:pPr lvl="1"/>
            <a:r>
              <a:rPr lang="fi-FI" dirty="0" err="1"/>
              <a:t>Tk:n</a:t>
            </a:r>
            <a:r>
              <a:rPr lang="fi-FI" dirty="0"/>
              <a:t> aineisto valmistunee kevään aikana</a:t>
            </a:r>
          </a:p>
          <a:p>
            <a:pPr lvl="1"/>
            <a:r>
              <a:rPr lang="fi-FI" dirty="0"/>
              <a:t>Rahoitusosuus 0 % -&gt; 7,5 %, </a:t>
            </a:r>
          </a:p>
          <a:p>
            <a:pPr lvl="2"/>
            <a:r>
              <a:rPr lang="fi-FI" dirty="0"/>
              <a:t>tasaa kustannusryhmien ja tutkintotyyppien eroja, koska vaikuttavuus kaikissa tutkinnoissa samanarvoista</a:t>
            </a:r>
          </a:p>
          <a:p>
            <a:r>
              <a:rPr lang="fi-FI" dirty="0"/>
              <a:t>Amis-palaute</a:t>
            </a:r>
          </a:p>
          <a:p>
            <a:pPr lvl="1"/>
            <a:r>
              <a:rPr lang="fi-FI" dirty="0"/>
              <a:t>Arvo-järjestelmän aineisto 1.7.2018- 30.6.2019</a:t>
            </a:r>
          </a:p>
          <a:p>
            <a:pPr lvl="1"/>
            <a:r>
              <a:rPr lang="fi-FI" dirty="0"/>
              <a:t>Rahoitusosuus 0 % -&gt; 2,5 %, (aloituspalaute 1/4, valmistumisvaihe 3/4) </a:t>
            </a:r>
          </a:p>
          <a:p>
            <a:endParaRPr lang="fi-FI" dirty="0"/>
          </a:p>
        </p:txBody>
      </p:sp>
      <p:sp>
        <p:nvSpPr>
          <p:cNvPr id="4" name="Dian numeron paikkamerkki 3">
            <a:extLst>
              <a:ext uri="{FF2B5EF4-FFF2-40B4-BE49-F238E27FC236}">
                <a16:creationId xmlns:a16="http://schemas.microsoft.com/office/drawing/2014/main" id="{20AF5A16-E133-46C7-B882-5D670D635B7C}"/>
              </a:ext>
            </a:extLst>
          </p:cNvPr>
          <p:cNvSpPr>
            <a:spLocks noGrp="1"/>
          </p:cNvSpPr>
          <p:nvPr>
            <p:ph type="sldNum" sz="quarter" idx="12"/>
          </p:nvPr>
        </p:nvSpPr>
        <p:spPr/>
        <p:txBody>
          <a:bodyPr/>
          <a:lstStyle/>
          <a:p>
            <a:fld id="{A6E131DE-DA31-4CDF-828A-8EB206A3CD12}" type="slidenum">
              <a:rPr lang="en-GB" smtClean="0">
                <a:solidFill>
                  <a:srgbClr val="0041DC"/>
                </a:solidFill>
              </a:rPr>
              <a:pPr/>
              <a:t>11</a:t>
            </a:fld>
            <a:endParaRPr lang="en-GB">
              <a:solidFill>
                <a:srgbClr val="0041DC"/>
              </a:solidFill>
            </a:endParaRPr>
          </a:p>
        </p:txBody>
      </p:sp>
    </p:spTree>
    <p:extLst>
      <p:ext uri="{BB962C8B-B14F-4D97-AF65-F5344CB8AC3E}">
        <p14:creationId xmlns:p14="http://schemas.microsoft.com/office/powerpoint/2010/main" val="7456513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2E096A9-E5E2-43D2-A9B2-D7CC8839E75B}"/>
              </a:ext>
            </a:extLst>
          </p:cNvPr>
          <p:cNvSpPr>
            <a:spLocks noGrp="1"/>
          </p:cNvSpPr>
          <p:nvPr>
            <p:ph type="title"/>
          </p:nvPr>
        </p:nvSpPr>
        <p:spPr/>
        <p:txBody>
          <a:bodyPr/>
          <a:lstStyle/>
          <a:p>
            <a:r>
              <a:rPr lang="fi-FI" dirty="0" err="1"/>
              <a:t>Arvonlisäverokorvaus</a:t>
            </a:r>
            <a:r>
              <a:rPr lang="fi-FI" dirty="0"/>
              <a:t> 2020	</a:t>
            </a:r>
          </a:p>
        </p:txBody>
      </p:sp>
      <p:sp>
        <p:nvSpPr>
          <p:cNvPr id="3" name="Sisällön paikkamerkki 2">
            <a:extLst>
              <a:ext uri="{FF2B5EF4-FFF2-40B4-BE49-F238E27FC236}">
                <a16:creationId xmlns:a16="http://schemas.microsoft.com/office/drawing/2014/main" id="{45899BCC-DCB6-48DB-8F09-B2E8BBA0BAB1}"/>
              </a:ext>
            </a:extLst>
          </p:cNvPr>
          <p:cNvSpPr>
            <a:spLocks noGrp="1"/>
          </p:cNvSpPr>
          <p:nvPr>
            <p:ph idx="1"/>
          </p:nvPr>
        </p:nvSpPr>
        <p:spPr/>
        <p:txBody>
          <a:bodyPr/>
          <a:lstStyle/>
          <a:p>
            <a:r>
              <a:rPr lang="fi-FI" dirty="0"/>
              <a:t>Yksityisille koulutuksen järjestäjille euro-eurosta periaatteella</a:t>
            </a:r>
          </a:p>
          <a:p>
            <a:r>
              <a:rPr lang="fi-FI" dirty="0"/>
              <a:t>Tilinpäätökseen perustuen</a:t>
            </a:r>
          </a:p>
          <a:p>
            <a:r>
              <a:rPr lang="fi-FI" dirty="0"/>
              <a:t>Valtionosuustoiminnan hankinnat (lyhyt- ja pitkäaikaiset) ja tilavuokrat</a:t>
            </a:r>
          </a:p>
          <a:p>
            <a:r>
              <a:rPr lang="fi-FI" dirty="0"/>
              <a:t>Kokonaissumma lähtökohtaisesti samalla tasolla kuin aiemmin. Järjestäjäkohtainen jakauma muuttuu.</a:t>
            </a:r>
          </a:p>
          <a:p>
            <a:pPr lvl="1"/>
            <a:r>
              <a:rPr lang="fi-FI" dirty="0"/>
              <a:t>n. 27 </a:t>
            </a:r>
            <a:r>
              <a:rPr lang="fi-FI" dirty="0" err="1"/>
              <a:t>milj</a:t>
            </a:r>
            <a:r>
              <a:rPr lang="fi-FI" dirty="0"/>
              <a:t> euroa vuonna 2019</a:t>
            </a:r>
          </a:p>
        </p:txBody>
      </p:sp>
      <p:sp>
        <p:nvSpPr>
          <p:cNvPr id="4" name="Dian numeron paikkamerkki 3">
            <a:extLst>
              <a:ext uri="{FF2B5EF4-FFF2-40B4-BE49-F238E27FC236}">
                <a16:creationId xmlns:a16="http://schemas.microsoft.com/office/drawing/2014/main" id="{C3D97FFD-BD3C-4D96-8DD7-44E528466ACC}"/>
              </a:ext>
            </a:extLst>
          </p:cNvPr>
          <p:cNvSpPr>
            <a:spLocks noGrp="1"/>
          </p:cNvSpPr>
          <p:nvPr>
            <p:ph type="sldNum" sz="quarter" idx="12"/>
          </p:nvPr>
        </p:nvSpPr>
        <p:spPr/>
        <p:txBody>
          <a:bodyPr/>
          <a:lstStyle/>
          <a:p>
            <a:fld id="{A6E131DE-DA31-4CDF-828A-8EB206A3CD12}" type="slidenum">
              <a:rPr lang="en-GB" smtClean="0">
                <a:solidFill>
                  <a:srgbClr val="0041DC"/>
                </a:solidFill>
              </a:rPr>
              <a:pPr/>
              <a:t>12</a:t>
            </a:fld>
            <a:endParaRPr lang="en-GB">
              <a:solidFill>
                <a:srgbClr val="0041DC"/>
              </a:solidFill>
            </a:endParaRPr>
          </a:p>
        </p:txBody>
      </p:sp>
    </p:spTree>
    <p:extLst>
      <p:ext uri="{BB962C8B-B14F-4D97-AF65-F5344CB8AC3E}">
        <p14:creationId xmlns:p14="http://schemas.microsoft.com/office/powerpoint/2010/main" val="28550005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E48EA97-5F6F-4740-8A15-CEFEA09B0F48}"/>
              </a:ext>
            </a:extLst>
          </p:cNvPr>
          <p:cNvSpPr>
            <a:spLocks noGrp="1"/>
          </p:cNvSpPr>
          <p:nvPr>
            <p:ph type="title"/>
          </p:nvPr>
        </p:nvSpPr>
        <p:spPr/>
        <p:txBody>
          <a:bodyPr>
            <a:normAutofit/>
          </a:bodyPr>
          <a:lstStyle/>
          <a:p>
            <a:r>
              <a:rPr lang="fi-FI" dirty="0"/>
              <a:t>Perusrahoituksen laskenta, esimerkki järjestäjä X</a:t>
            </a:r>
          </a:p>
        </p:txBody>
      </p:sp>
      <p:sp>
        <p:nvSpPr>
          <p:cNvPr id="8" name="Tekstiruutu 7">
            <a:extLst>
              <a:ext uri="{FF2B5EF4-FFF2-40B4-BE49-F238E27FC236}">
                <a16:creationId xmlns:a16="http://schemas.microsoft.com/office/drawing/2014/main" id="{AB8DCB45-D5FF-4893-AB03-D1C81960CC0C}"/>
              </a:ext>
            </a:extLst>
          </p:cNvPr>
          <p:cNvSpPr txBox="1"/>
          <p:nvPr/>
        </p:nvSpPr>
        <p:spPr>
          <a:xfrm>
            <a:off x="968505" y="1549257"/>
            <a:ext cx="9345076" cy="230832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i-FI" sz="1800" b="0" i="0" u="none" strike="noStrike" kern="1200" cap="none" spc="0" normalizeH="0" baseline="0" noProof="0" dirty="0">
                <a:ln>
                  <a:noFill/>
                </a:ln>
                <a:solidFill>
                  <a:prstClr val="black"/>
                </a:solidFill>
                <a:effectLst/>
                <a:uLnTx/>
                <a:uFillTx/>
                <a:latin typeface="Calibri"/>
                <a:ea typeface="+mn-ea"/>
                <a:cs typeface="+mn-cs"/>
              </a:rPr>
              <a:t>Perusrahoituksessa muodostuu kullekin varainhoitovuodelle tehtävässä suoritepäätöksessä painotetun opiskelijavuoden hinta jakamalla laskennallisella perusteella jaettava perusrahoitus painotetuilla tavoitteellisilla opiskelijavuosilla.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i-FI" sz="1800" b="0" i="0" u="none" strike="noStrike" kern="1200" cap="none" spc="0" normalizeH="0" baseline="0" noProof="0" dirty="0">
                <a:ln>
                  <a:noFill/>
                </a:ln>
                <a:solidFill>
                  <a:prstClr val="black"/>
                </a:solidFill>
                <a:effectLst/>
                <a:uLnTx/>
                <a:uFillTx/>
                <a:latin typeface="Calibri"/>
                <a:ea typeface="+mn-ea"/>
                <a:cs typeface="+mn-cs"/>
              </a:rPr>
              <a:t>V. 2018 </a:t>
            </a:r>
          </a:p>
          <a:p>
            <a:pPr marL="742950" marR="0" lvl="1" indent="-285750" algn="l" defTabSz="914400" rtl="0" eaLnBrk="1" fontAlgn="auto" latinLnBrk="0" hangingPunct="1">
              <a:lnSpc>
                <a:spcPct val="100000"/>
              </a:lnSpc>
              <a:spcBef>
                <a:spcPts val="0"/>
              </a:spcBef>
              <a:spcAft>
                <a:spcPts val="0"/>
              </a:spcAft>
              <a:buClrTx/>
              <a:buSzTx/>
              <a:buFontTx/>
              <a:buChar char="-"/>
              <a:tabLst/>
              <a:defRPr/>
            </a:pPr>
            <a:r>
              <a:rPr kumimoji="0" lang="fi-FI" sz="1800" b="0" i="0" u="none" strike="noStrike" kern="1200" cap="none" spc="0" normalizeH="0" baseline="0" noProof="0" dirty="0">
                <a:ln>
                  <a:noFill/>
                </a:ln>
                <a:solidFill>
                  <a:prstClr val="black"/>
                </a:solidFill>
                <a:effectLst/>
                <a:uLnTx/>
                <a:uFillTx/>
                <a:latin typeface="Calibri"/>
                <a:ea typeface="+mn-ea"/>
                <a:cs typeface="+mn-cs"/>
              </a:rPr>
              <a:t>8173,81 €/painotettu opiskelijavuosi</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i-FI" sz="1800" b="0" i="0" u="none" strike="noStrike" kern="1200" cap="none" spc="0" normalizeH="0" baseline="0" noProof="0" dirty="0">
                <a:ln>
                  <a:noFill/>
                </a:ln>
                <a:solidFill>
                  <a:prstClr val="black"/>
                </a:solidFill>
                <a:effectLst/>
                <a:uLnTx/>
                <a:uFillTx/>
                <a:latin typeface="Calibri"/>
                <a:ea typeface="+mn-ea"/>
                <a:cs typeface="+mn-cs"/>
              </a:rPr>
              <a:t>Järjestäjän x perusrahoitus = 224 tavoitteellista opiskelijavuotta x 8173,81 €/opiskelijavuosi x 1,23  -  </a:t>
            </a:r>
            <a:r>
              <a:rPr kumimoji="0" lang="fi-FI" sz="1800" b="0" i="0" u="none" strike="noStrike" kern="1200" cap="none" spc="0" normalizeH="0" baseline="0" noProof="0" dirty="0" err="1">
                <a:ln>
                  <a:noFill/>
                </a:ln>
                <a:solidFill>
                  <a:prstClr val="black"/>
                </a:solidFill>
                <a:effectLst/>
                <a:uLnTx/>
                <a:uFillTx/>
                <a:latin typeface="Calibri"/>
                <a:ea typeface="+mn-ea"/>
                <a:cs typeface="+mn-cs"/>
              </a:rPr>
              <a:t>kiky</a:t>
            </a:r>
            <a:r>
              <a:rPr kumimoji="0" lang="fi-FI" sz="1800" b="0" i="0" u="none" strike="noStrike" kern="1200" cap="none" spc="0" normalizeH="0" baseline="0" noProof="0" dirty="0">
                <a:ln>
                  <a:noFill/>
                </a:ln>
                <a:solidFill>
                  <a:prstClr val="black"/>
                </a:solidFill>
                <a:effectLst/>
                <a:uLnTx/>
                <a:uFillTx/>
                <a:latin typeface="Calibri"/>
                <a:ea typeface="+mn-ea"/>
                <a:cs typeface="+mn-cs"/>
              </a:rPr>
              <a:t>-vähennys =  2,2 </a:t>
            </a:r>
            <a:r>
              <a:rPr kumimoji="0" lang="fi-FI" sz="1800" b="0" i="0" u="none" strike="noStrike" kern="1200" cap="none" spc="0" normalizeH="0" baseline="0" noProof="0" dirty="0" err="1">
                <a:ln>
                  <a:noFill/>
                </a:ln>
                <a:solidFill>
                  <a:prstClr val="black"/>
                </a:solidFill>
                <a:effectLst/>
                <a:uLnTx/>
                <a:uFillTx/>
                <a:latin typeface="Calibri"/>
                <a:ea typeface="+mn-ea"/>
                <a:cs typeface="+mn-cs"/>
              </a:rPr>
              <a:t>milj</a:t>
            </a:r>
            <a:r>
              <a:rPr kumimoji="0" lang="fi-FI" sz="1800" b="0" i="0" u="none" strike="noStrike" kern="1200" cap="none" spc="0" normalizeH="0" baseline="0" noProof="0" dirty="0">
                <a:ln>
                  <a:noFill/>
                </a:ln>
                <a:solidFill>
                  <a:prstClr val="black"/>
                </a:solidFill>
                <a:effectLst/>
                <a:uLnTx/>
                <a:uFillTx/>
                <a:latin typeface="Calibri"/>
                <a:ea typeface="+mn-ea"/>
                <a:cs typeface="+mn-cs"/>
              </a:rPr>
              <a:t> €</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fi-FI"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9" name="Kuva 8">
            <a:extLst>
              <a:ext uri="{FF2B5EF4-FFF2-40B4-BE49-F238E27FC236}">
                <a16:creationId xmlns:a16="http://schemas.microsoft.com/office/drawing/2014/main" id="{4596FE4C-DC7C-4C74-8A33-2764A39E0F0A}"/>
              </a:ext>
            </a:extLst>
          </p:cNvPr>
          <p:cNvPicPr>
            <a:picLocks noChangeAspect="1"/>
          </p:cNvPicPr>
          <p:nvPr/>
        </p:nvPicPr>
        <p:blipFill>
          <a:blip r:embed="rId2"/>
          <a:stretch>
            <a:fillRect/>
          </a:stretch>
        </p:blipFill>
        <p:spPr>
          <a:xfrm>
            <a:off x="445625" y="4154581"/>
            <a:ext cx="11300749" cy="1730111"/>
          </a:xfrm>
          <a:prstGeom prst="rect">
            <a:avLst/>
          </a:prstGeom>
        </p:spPr>
      </p:pic>
    </p:spTree>
    <p:extLst>
      <p:ext uri="{BB962C8B-B14F-4D97-AF65-F5344CB8AC3E}">
        <p14:creationId xmlns:p14="http://schemas.microsoft.com/office/powerpoint/2010/main" val="3939368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E48EA97-5F6F-4740-8A15-CEFEA09B0F48}"/>
              </a:ext>
            </a:extLst>
          </p:cNvPr>
          <p:cNvSpPr>
            <a:spLocks noGrp="1"/>
          </p:cNvSpPr>
          <p:nvPr>
            <p:ph type="title"/>
          </p:nvPr>
        </p:nvSpPr>
        <p:spPr/>
        <p:txBody>
          <a:bodyPr>
            <a:normAutofit/>
          </a:bodyPr>
          <a:lstStyle/>
          <a:p>
            <a:r>
              <a:rPr lang="fi-FI" dirty="0"/>
              <a:t>Suoritusrahoituksen laskenta, esimerkki järjestäjä X</a:t>
            </a:r>
          </a:p>
        </p:txBody>
      </p:sp>
      <p:sp>
        <p:nvSpPr>
          <p:cNvPr id="8" name="Tekstiruutu 7">
            <a:extLst>
              <a:ext uri="{FF2B5EF4-FFF2-40B4-BE49-F238E27FC236}">
                <a16:creationId xmlns:a16="http://schemas.microsoft.com/office/drawing/2014/main" id="{AB8DCB45-D5FF-4893-AB03-D1C81960CC0C}"/>
              </a:ext>
            </a:extLst>
          </p:cNvPr>
          <p:cNvSpPr txBox="1"/>
          <p:nvPr/>
        </p:nvSpPr>
        <p:spPr>
          <a:xfrm>
            <a:off x="925975" y="1956122"/>
            <a:ext cx="7522700" cy="147732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i-FI" sz="1800" b="0" i="0" u="none" strike="noStrike" kern="1200" cap="none" spc="0" normalizeH="0" baseline="0" noProof="0" dirty="0">
                <a:ln>
                  <a:noFill/>
                </a:ln>
                <a:solidFill>
                  <a:prstClr val="black"/>
                </a:solidFill>
                <a:effectLst/>
                <a:uLnTx/>
                <a:uFillTx/>
                <a:latin typeface="Calibri"/>
                <a:ea typeface="+mn-ea"/>
                <a:cs typeface="+mn-cs"/>
              </a:rPr>
              <a:t>Suoritusrahoitukseen muodostuu kullekin varainhoitovuodelle tehtävässä suoritepäätöksessä painotetun suorituspisteen hinta  (=painotetun tutkintopisteen hinta) jakamalla koko suoritusrahoitus kaikilla suorituspisteillä (=tutkintopisteillä 2018).</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i-FI" sz="1800" b="0" i="0" u="none" strike="noStrike" kern="1200" cap="none" spc="0" normalizeH="0" baseline="0" noProof="0" dirty="0">
                <a:ln>
                  <a:noFill/>
                </a:ln>
                <a:solidFill>
                  <a:prstClr val="black"/>
                </a:solidFill>
                <a:effectLst/>
                <a:uLnTx/>
                <a:uFillTx/>
                <a:latin typeface="Calibri"/>
                <a:ea typeface="+mn-ea"/>
                <a:cs typeface="+mn-cs"/>
              </a:rPr>
              <a:t> V. 2018 suorituspisteen hinta on 23,75 €/piste</a:t>
            </a:r>
          </a:p>
        </p:txBody>
      </p:sp>
      <p:pic>
        <p:nvPicPr>
          <p:cNvPr id="6" name="Sisällön paikkamerkki 5">
            <a:extLst>
              <a:ext uri="{FF2B5EF4-FFF2-40B4-BE49-F238E27FC236}">
                <a16:creationId xmlns:a16="http://schemas.microsoft.com/office/drawing/2014/main" id="{BFF36079-5A19-4032-86EA-93DDE2536994}"/>
              </a:ext>
            </a:extLst>
          </p:cNvPr>
          <p:cNvPicPr>
            <a:picLocks noGrp="1" noChangeAspect="1"/>
          </p:cNvPicPr>
          <p:nvPr>
            <p:ph idx="1"/>
          </p:nvPr>
        </p:nvPicPr>
        <p:blipFill>
          <a:blip r:embed="rId2"/>
          <a:stretch>
            <a:fillRect/>
          </a:stretch>
        </p:blipFill>
        <p:spPr>
          <a:xfrm>
            <a:off x="838200" y="3787697"/>
            <a:ext cx="10515600" cy="1885604"/>
          </a:xfrm>
          <a:prstGeom prst="rect">
            <a:avLst/>
          </a:prstGeom>
        </p:spPr>
      </p:pic>
    </p:spTree>
    <p:extLst>
      <p:ext uri="{BB962C8B-B14F-4D97-AF65-F5344CB8AC3E}">
        <p14:creationId xmlns:p14="http://schemas.microsoft.com/office/powerpoint/2010/main" val="29007108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E48EA97-5F6F-4740-8A15-CEFEA09B0F48}"/>
              </a:ext>
            </a:extLst>
          </p:cNvPr>
          <p:cNvSpPr>
            <a:spLocks noGrp="1"/>
          </p:cNvSpPr>
          <p:nvPr>
            <p:ph type="title"/>
          </p:nvPr>
        </p:nvSpPr>
        <p:spPr/>
        <p:txBody>
          <a:bodyPr>
            <a:normAutofit/>
          </a:bodyPr>
          <a:lstStyle/>
          <a:p>
            <a:r>
              <a:rPr lang="fi-FI" dirty="0"/>
              <a:t>Kokonaisrahoitus, esimerkki järjestäjä X</a:t>
            </a:r>
          </a:p>
        </p:txBody>
      </p:sp>
      <p:sp>
        <p:nvSpPr>
          <p:cNvPr id="8" name="Tekstiruutu 7">
            <a:extLst>
              <a:ext uri="{FF2B5EF4-FFF2-40B4-BE49-F238E27FC236}">
                <a16:creationId xmlns:a16="http://schemas.microsoft.com/office/drawing/2014/main" id="{AB8DCB45-D5FF-4893-AB03-D1C81960CC0C}"/>
              </a:ext>
            </a:extLst>
          </p:cNvPr>
          <p:cNvSpPr txBox="1"/>
          <p:nvPr/>
        </p:nvSpPr>
        <p:spPr>
          <a:xfrm>
            <a:off x="925975" y="1956122"/>
            <a:ext cx="8192146" cy="203132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i-FI" sz="1800" b="0" i="0" u="none" strike="noStrike" kern="1200" cap="none" spc="0" normalizeH="0" baseline="0" noProof="0" dirty="0">
                <a:ln>
                  <a:noFill/>
                </a:ln>
                <a:solidFill>
                  <a:prstClr val="black"/>
                </a:solidFill>
                <a:effectLst/>
                <a:uLnTx/>
                <a:uFillTx/>
                <a:latin typeface="Calibri"/>
                <a:ea typeface="+mn-ea"/>
                <a:cs typeface="+mn-cs"/>
              </a:rPr>
              <a:t>Perusrahoitusta tavoitteellisten opiskelijavuosien perusteella  	2 233 594 €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i-FI" sz="1800" b="0" i="0" u="none" strike="noStrike" kern="1200" cap="none" spc="0" normalizeH="0" baseline="0" noProof="0" dirty="0">
                <a:ln>
                  <a:noFill/>
                </a:ln>
                <a:solidFill>
                  <a:prstClr val="black"/>
                </a:solidFill>
                <a:effectLst/>
                <a:uLnTx/>
                <a:uFillTx/>
                <a:latin typeface="Calibri"/>
                <a:ea typeface="+mn-ea"/>
                <a:cs typeface="+mn-cs"/>
              </a:rPr>
              <a:t>Suoritusrahoitusta  suorituspisteiden perusteella 		   153 708 €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i-FI" sz="1800" b="0" i="0" u="none" strike="noStrike" kern="1200" cap="none" spc="0" normalizeH="0" baseline="0" noProof="0" dirty="0">
                <a:ln>
                  <a:noFill/>
                </a:ln>
                <a:solidFill>
                  <a:prstClr val="black"/>
                </a:solidFill>
                <a:effectLst/>
                <a:uLnTx/>
                <a:uFillTx/>
                <a:latin typeface="Calibri"/>
                <a:ea typeface="+mn-ea"/>
                <a:cs typeface="+mn-cs"/>
              </a:rPr>
              <a:t>Rahoitusta yhteensä v. 2018				2 387 302 €</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fi-FI" sz="18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i-FI" sz="1800" b="0" i="0" u="none" strike="noStrike" kern="1200" cap="none" spc="0" normalizeH="0" baseline="0" noProof="0" dirty="0">
                <a:ln>
                  <a:noFill/>
                </a:ln>
                <a:solidFill>
                  <a:prstClr val="black"/>
                </a:solidFill>
                <a:effectLst/>
                <a:uLnTx/>
                <a:uFillTx/>
                <a:latin typeface="Calibri"/>
                <a:ea typeface="+mn-ea"/>
                <a:cs typeface="+mn-cs"/>
              </a:rPr>
              <a:t>Tavoitteellisia opiskelijavuosia 224, </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fi-FI" sz="18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i-FI" sz="1800" b="0" i="0" u="none" strike="noStrike" kern="1200" cap="none" spc="0" normalizeH="0" baseline="0" noProof="0" dirty="0">
                <a:ln>
                  <a:noFill/>
                </a:ln>
                <a:solidFill>
                  <a:prstClr val="black"/>
                </a:solidFill>
                <a:effectLst/>
                <a:uLnTx/>
                <a:uFillTx/>
                <a:latin typeface="Calibri"/>
                <a:ea typeface="+mn-ea"/>
                <a:cs typeface="+mn-cs"/>
              </a:rPr>
              <a:t>Valtionosuusrahoitus /tavoitteellinen opiskelijavuosi v. 2018	10 658 €/</a:t>
            </a:r>
            <a:r>
              <a:rPr kumimoji="0" lang="fi-FI" sz="1800" b="0" i="0" u="none" strike="noStrike" kern="1200" cap="none" spc="0" normalizeH="0" baseline="0" noProof="0" dirty="0" err="1">
                <a:ln>
                  <a:noFill/>
                </a:ln>
                <a:solidFill>
                  <a:prstClr val="black"/>
                </a:solidFill>
                <a:effectLst/>
                <a:uLnTx/>
                <a:uFillTx/>
                <a:latin typeface="Calibri"/>
                <a:ea typeface="+mn-ea"/>
                <a:cs typeface="+mn-cs"/>
              </a:rPr>
              <a:t>opv</a:t>
            </a:r>
            <a:endParaRPr kumimoji="0" lang="fi-FI"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297213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E48EA97-5F6F-4740-8A15-CEFEA09B0F48}"/>
              </a:ext>
            </a:extLst>
          </p:cNvPr>
          <p:cNvSpPr>
            <a:spLocks noGrp="1"/>
          </p:cNvSpPr>
          <p:nvPr>
            <p:ph type="title"/>
          </p:nvPr>
        </p:nvSpPr>
        <p:spPr/>
        <p:txBody>
          <a:bodyPr>
            <a:normAutofit/>
          </a:bodyPr>
          <a:lstStyle/>
          <a:p>
            <a:r>
              <a:rPr lang="fi-FI" dirty="0"/>
              <a:t>Rahoituksen laskenta, esimerkki L</a:t>
            </a:r>
          </a:p>
        </p:txBody>
      </p:sp>
      <p:sp>
        <p:nvSpPr>
          <p:cNvPr id="8" name="Tekstiruutu 7">
            <a:extLst>
              <a:ext uri="{FF2B5EF4-FFF2-40B4-BE49-F238E27FC236}">
                <a16:creationId xmlns:a16="http://schemas.microsoft.com/office/drawing/2014/main" id="{AB8DCB45-D5FF-4893-AB03-D1C81960CC0C}"/>
              </a:ext>
            </a:extLst>
          </p:cNvPr>
          <p:cNvSpPr txBox="1"/>
          <p:nvPr/>
        </p:nvSpPr>
        <p:spPr>
          <a:xfrm>
            <a:off x="889029" y="1547728"/>
            <a:ext cx="9108986" cy="507831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i-FI" sz="1800" b="0" i="0" u="none" strike="noStrike" kern="1200" cap="none" spc="0" normalizeH="0" baseline="0" noProof="0" dirty="0">
                <a:ln>
                  <a:noFill/>
                </a:ln>
                <a:solidFill>
                  <a:prstClr val="black"/>
                </a:solidFill>
                <a:effectLst/>
                <a:uLnTx/>
                <a:uFillTx/>
                <a:latin typeface="Calibri"/>
                <a:ea typeface="+mn-ea"/>
                <a:cs typeface="+mn-cs"/>
              </a:rPr>
              <a:t>Perusrahoituksessa muodostuu suoritepäätöksessä painotetun opiskelijavuoden hinta jakamalla laskennallisella perusteella jaettava perusrahoitus painotetuilla tavoitteellisilla opiskelijavuosilla.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i-FI" sz="1800" b="0" i="0" u="none" strike="noStrike" kern="1200" cap="none" spc="0" normalizeH="0" baseline="0" noProof="0" dirty="0">
                <a:ln>
                  <a:noFill/>
                </a:ln>
                <a:solidFill>
                  <a:prstClr val="black"/>
                </a:solidFill>
                <a:effectLst/>
                <a:uLnTx/>
                <a:uFillTx/>
                <a:latin typeface="Calibri"/>
                <a:ea typeface="+mn-ea"/>
                <a:cs typeface="+mn-cs"/>
              </a:rPr>
              <a:t>8173,81 €/painotettu opiskelijavuosi    (vuonna 2018)</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fi-FI" sz="18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i-FI" sz="1800" b="0" i="0" u="none" strike="noStrike" kern="1200" cap="none" spc="0" normalizeH="0" baseline="0" noProof="0" dirty="0">
                <a:ln>
                  <a:noFill/>
                </a:ln>
                <a:solidFill>
                  <a:prstClr val="black"/>
                </a:solidFill>
                <a:effectLst/>
                <a:uLnTx/>
                <a:uFillTx/>
                <a:latin typeface="Calibri"/>
                <a:ea typeface="+mn-ea"/>
                <a:cs typeface="+mn-cs"/>
              </a:rPr>
              <a:t>Suoritusrahoitukseen muodostuu suoritepäätöksessä painotetun suorituspisteen hinta  (=painotetun tutkintopisteen hinta) jakamalla koko suoritusrahoitus kaikilla suorituspisteillä (=tutkintopisteillä).</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i-FI" sz="1800" b="0" i="0" u="none" strike="noStrike" kern="1200" cap="none" spc="0" normalizeH="0" baseline="0" noProof="0" dirty="0">
                <a:ln>
                  <a:noFill/>
                </a:ln>
                <a:solidFill>
                  <a:prstClr val="black"/>
                </a:solidFill>
                <a:effectLst/>
                <a:uLnTx/>
                <a:uFillTx/>
                <a:latin typeface="Calibri"/>
                <a:ea typeface="+mn-ea"/>
                <a:cs typeface="+mn-cs"/>
              </a:rPr>
              <a:t>23,75 €/painotettu tutkintopiste   (vuonna 2018)</a:t>
            </a:r>
            <a:br>
              <a:rPr kumimoji="0" lang="fi-FI" sz="1800" b="0" i="0" u="none" strike="noStrike" kern="1200" cap="none" spc="0" normalizeH="0" baseline="0" noProof="0" dirty="0">
                <a:ln>
                  <a:noFill/>
                </a:ln>
                <a:solidFill>
                  <a:prstClr val="black"/>
                </a:solidFill>
                <a:effectLst/>
                <a:uLnTx/>
                <a:uFillTx/>
                <a:latin typeface="Calibri"/>
                <a:ea typeface="+mn-ea"/>
                <a:cs typeface="+mn-cs"/>
              </a:rPr>
            </a:br>
            <a:br>
              <a:rPr kumimoji="0" lang="fi-FI" sz="1800" b="0" i="0" u="none" strike="noStrike" kern="1200" cap="none" spc="0" normalizeH="0" baseline="0" noProof="0" dirty="0">
                <a:ln>
                  <a:noFill/>
                </a:ln>
                <a:solidFill>
                  <a:prstClr val="black"/>
                </a:solidFill>
                <a:effectLst/>
                <a:uLnTx/>
                <a:uFillTx/>
                <a:latin typeface="Calibri"/>
                <a:ea typeface="+mn-ea"/>
                <a:cs typeface="+mn-cs"/>
              </a:rPr>
            </a:br>
            <a:br>
              <a:rPr kumimoji="0" lang="fi-FI" sz="1800" b="0" i="0" u="none" strike="noStrike" kern="1200" cap="none" spc="0" normalizeH="0" baseline="0" noProof="0" dirty="0">
                <a:ln>
                  <a:noFill/>
                </a:ln>
                <a:solidFill>
                  <a:prstClr val="black"/>
                </a:solidFill>
                <a:effectLst/>
                <a:uLnTx/>
                <a:uFillTx/>
                <a:latin typeface="Calibri"/>
                <a:ea typeface="+mn-ea"/>
                <a:cs typeface="+mn-cs"/>
              </a:rPr>
            </a:br>
            <a:br>
              <a:rPr kumimoji="0" lang="fi-FI" sz="1800" b="0" i="0" u="none" strike="noStrike" kern="1200" cap="none" spc="0" normalizeH="0" baseline="0" noProof="0" dirty="0">
                <a:ln>
                  <a:noFill/>
                </a:ln>
                <a:solidFill>
                  <a:prstClr val="black"/>
                </a:solidFill>
                <a:effectLst/>
                <a:uLnTx/>
                <a:uFillTx/>
                <a:latin typeface="Calibri"/>
                <a:ea typeface="+mn-ea"/>
                <a:cs typeface="+mn-cs"/>
              </a:rPr>
            </a:br>
            <a:br>
              <a:rPr kumimoji="0" lang="fi-FI" sz="1800" b="0" i="0" u="none" strike="noStrike" kern="1200" cap="none" spc="0" normalizeH="0" baseline="0" noProof="0" dirty="0">
                <a:ln>
                  <a:noFill/>
                </a:ln>
                <a:solidFill>
                  <a:prstClr val="black"/>
                </a:solidFill>
                <a:effectLst/>
                <a:uLnTx/>
                <a:uFillTx/>
                <a:latin typeface="Calibri"/>
                <a:ea typeface="+mn-ea"/>
                <a:cs typeface="+mn-cs"/>
              </a:rPr>
            </a:br>
            <a:br>
              <a:rPr kumimoji="0" lang="fi-FI" sz="1800" b="0" i="0" u="none" strike="noStrike" kern="1200" cap="none" spc="0" normalizeH="0" baseline="0" noProof="0" dirty="0">
                <a:ln>
                  <a:noFill/>
                </a:ln>
                <a:solidFill>
                  <a:prstClr val="black"/>
                </a:solidFill>
                <a:effectLst/>
                <a:uLnTx/>
                <a:uFillTx/>
                <a:latin typeface="Calibri"/>
                <a:ea typeface="+mn-ea"/>
                <a:cs typeface="+mn-cs"/>
              </a:rPr>
            </a:br>
            <a:br>
              <a:rPr kumimoji="0" lang="fi-FI" sz="1800" b="0" i="0" u="none" strike="noStrike" kern="1200" cap="none" spc="0" normalizeH="0" baseline="0" noProof="0" dirty="0">
                <a:ln>
                  <a:noFill/>
                </a:ln>
                <a:solidFill>
                  <a:prstClr val="black"/>
                </a:solidFill>
                <a:effectLst/>
                <a:uLnTx/>
                <a:uFillTx/>
                <a:latin typeface="Calibri"/>
                <a:ea typeface="+mn-ea"/>
                <a:cs typeface="+mn-cs"/>
              </a:rPr>
            </a:br>
            <a:br>
              <a:rPr kumimoji="0" lang="fi-FI" sz="1800" b="0" i="0" u="none" strike="noStrike" kern="1200" cap="none" spc="0" normalizeH="0" baseline="0" noProof="0" dirty="0">
                <a:ln>
                  <a:noFill/>
                </a:ln>
                <a:solidFill>
                  <a:prstClr val="black"/>
                </a:solidFill>
                <a:effectLst/>
                <a:uLnTx/>
                <a:uFillTx/>
                <a:latin typeface="Calibri"/>
                <a:ea typeface="+mn-ea"/>
                <a:cs typeface="+mn-cs"/>
              </a:rPr>
            </a:br>
            <a:r>
              <a:rPr kumimoji="0" lang="fi-FI" sz="1800" b="0" i="0" u="none" strike="noStrike" kern="1200" cap="none" spc="0" normalizeH="0" baseline="0" noProof="0" dirty="0">
                <a:ln>
                  <a:noFill/>
                </a:ln>
                <a:solidFill>
                  <a:prstClr val="black"/>
                </a:solidFill>
                <a:effectLst/>
                <a:uLnTx/>
                <a:uFillTx/>
                <a:latin typeface="Calibri"/>
                <a:ea typeface="+mn-ea"/>
                <a:cs typeface="+mn-cs"/>
              </a:rPr>
              <a:t>Esimerkissä järjestäjä L saanut tavoitteellista opiskelijavuotta kohti 13 410 731/ 2000 = 6.705 €/ tavoitteellinen opiskelijavuosi </a:t>
            </a:r>
          </a:p>
        </p:txBody>
      </p:sp>
      <p:pic>
        <p:nvPicPr>
          <p:cNvPr id="7" name="Kuva 6">
            <a:extLst>
              <a:ext uri="{FF2B5EF4-FFF2-40B4-BE49-F238E27FC236}">
                <a16:creationId xmlns:a16="http://schemas.microsoft.com/office/drawing/2014/main" id="{D5C52DF7-CB1B-4F05-9132-7CC695106A11}"/>
              </a:ext>
            </a:extLst>
          </p:cNvPr>
          <p:cNvPicPr>
            <a:picLocks noChangeAspect="1"/>
          </p:cNvPicPr>
          <p:nvPr/>
        </p:nvPicPr>
        <p:blipFill>
          <a:blip r:embed="rId2"/>
          <a:stretch>
            <a:fillRect/>
          </a:stretch>
        </p:blipFill>
        <p:spPr>
          <a:xfrm>
            <a:off x="555401" y="4247367"/>
            <a:ext cx="10815782" cy="1429122"/>
          </a:xfrm>
          <a:prstGeom prst="rect">
            <a:avLst/>
          </a:prstGeom>
        </p:spPr>
      </p:pic>
    </p:spTree>
    <p:extLst>
      <p:ext uri="{BB962C8B-B14F-4D97-AF65-F5344CB8AC3E}">
        <p14:creationId xmlns:p14="http://schemas.microsoft.com/office/powerpoint/2010/main" val="22547181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37C8E2E6-A643-4336-8887-0D3B758629BC}"/>
              </a:ext>
            </a:extLst>
          </p:cNvPr>
          <p:cNvSpPr>
            <a:spLocks noGrp="1"/>
          </p:cNvSpPr>
          <p:nvPr>
            <p:ph type="title"/>
          </p:nvPr>
        </p:nvSpPr>
        <p:spPr>
          <a:xfrm>
            <a:off x="789560" y="613677"/>
            <a:ext cx="10515600" cy="1325563"/>
          </a:xfrm>
        </p:spPr>
        <p:txBody>
          <a:bodyPr/>
          <a:lstStyle/>
          <a:p>
            <a:r>
              <a:rPr lang="fi-FI" sz="2800" dirty="0"/>
              <a:t>Esimerkki: Mikä on laskennallinen rahoitus vuonna 2018 metsäalan perustutkintokoulutuksessa? </a:t>
            </a:r>
          </a:p>
        </p:txBody>
      </p:sp>
      <p:sp>
        <p:nvSpPr>
          <p:cNvPr id="7" name="Sisällön paikkamerkki 6">
            <a:extLst>
              <a:ext uri="{FF2B5EF4-FFF2-40B4-BE49-F238E27FC236}">
                <a16:creationId xmlns:a16="http://schemas.microsoft.com/office/drawing/2014/main" id="{0CDBB733-009A-42E7-9984-0243CC3B9D84}"/>
              </a:ext>
            </a:extLst>
          </p:cNvPr>
          <p:cNvSpPr>
            <a:spLocks noGrp="1"/>
          </p:cNvSpPr>
          <p:nvPr>
            <p:ph idx="1"/>
          </p:nvPr>
        </p:nvSpPr>
        <p:spPr>
          <a:xfrm>
            <a:off x="779832" y="1624400"/>
            <a:ext cx="10515600" cy="4812443"/>
          </a:xfrm>
        </p:spPr>
        <p:txBody>
          <a:bodyPr/>
          <a:lstStyle/>
          <a:p>
            <a:r>
              <a:rPr lang="fi-FI" sz="1600" dirty="0"/>
              <a:t>Painotetun opiskelijavuoden hinta =8174 €/painotettu opiskelijavuosi</a:t>
            </a:r>
          </a:p>
          <a:p>
            <a:r>
              <a:rPr lang="fi-FI" sz="1600" dirty="0"/>
              <a:t>Toteutunut metsäalan perustutkinnon opiskelijavuosi 1.1. -31.12.</a:t>
            </a:r>
          </a:p>
          <a:p>
            <a:r>
              <a:rPr lang="fi-FI" sz="1600" dirty="0"/>
              <a:t>Perustutkinto kuuluu kustannusryhmään 4, painokerroin 1,59</a:t>
            </a:r>
          </a:p>
          <a:p>
            <a:pPr lvl="1"/>
            <a:r>
              <a:rPr lang="fi-FI" sz="1600" dirty="0"/>
              <a:t> Perusrahoitusta laskennallisesti 1,0 </a:t>
            </a:r>
            <a:r>
              <a:rPr lang="fi-FI" sz="1600" dirty="0" err="1"/>
              <a:t>opv</a:t>
            </a:r>
            <a:r>
              <a:rPr lang="fi-FI" sz="1600" dirty="0"/>
              <a:t> x 1,59 x 8174 = 13 000€/opiskelijavuosi</a:t>
            </a:r>
          </a:p>
          <a:p>
            <a:endParaRPr lang="fi-FI" sz="1600" dirty="0"/>
          </a:p>
          <a:p>
            <a:r>
              <a:rPr lang="fi-FI" sz="1600" dirty="0"/>
              <a:t>Lisäksi koulutukseen kohdistuu suoritusrahoitusta.  </a:t>
            </a:r>
          </a:p>
          <a:p>
            <a:r>
              <a:rPr lang="fi-FI" sz="1600" dirty="0"/>
              <a:t>Painotetun suorituspisteen hinta 23,75€/piste</a:t>
            </a:r>
          </a:p>
          <a:p>
            <a:r>
              <a:rPr lang="fi-FI" sz="1600" dirty="0"/>
              <a:t>Jos oletetaan, että keskimäärin opiskelu kestää 3 vuotta ja tutkinnon suorittaneella ei ole aikaisempaa tutkintoa-  keskimäärin suorituspisteitä muodostuu</a:t>
            </a:r>
          </a:p>
          <a:p>
            <a:pPr lvl="1"/>
            <a:r>
              <a:rPr lang="fi-FI" sz="1600" dirty="0"/>
              <a:t>Suorituspisteet = 1/3 x 72 x 1,59 = 38,2 </a:t>
            </a:r>
          </a:p>
          <a:p>
            <a:pPr lvl="1"/>
            <a:r>
              <a:rPr lang="fi-FI" sz="1600" dirty="0"/>
              <a:t>Suoritusrahoitus = 38,2 </a:t>
            </a:r>
            <a:r>
              <a:rPr lang="fi-FI" sz="1600" dirty="0" err="1"/>
              <a:t>pist</a:t>
            </a:r>
            <a:r>
              <a:rPr lang="fi-FI" sz="1600" dirty="0"/>
              <a:t> x 23,75 €/</a:t>
            </a:r>
            <a:r>
              <a:rPr lang="fi-FI" sz="1600" dirty="0" err="1"/>
              <a:t>pist</a:t>
            </a:r>
            <a:r>
              <a:rPr lang="fi-FI" sz="1600" dirty="0"/>
              <a:t> = 900 €</a:t>
            </a:r>
          </a:p>
          <a:p>
            <a:r>
              <a:rPr lang="fi-FI" sz="1600" dirty="0"/>
              <a:t>Yhteensä perus- ja suoritusrahoitus 13.000 + 900 = 13.900 €</a:t>
            </a:r>
          </a:p>
          <a:p>
            <a:endParaRPr lang="fi-FI" sz="1600" dirty="0"/>
          </a:p>
        </p:txBody>
      </p:sp>
      <p:sp>
        <p:nvSpPr>
          <p:cNvPr id="4" name="Päivämäärän paikkamerkki 3">
            <a:extLst>
              <a:ext uri="{FF2B5EF4-FFF2-40B4-BE49-F238E27FC236}">
                <a16:creationId xmlns:a16="http://schemas.microsoft.com/office/drawing/2014/main" id="{60693F28-3342-4DBA-9F4E-F2CD62DF438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
        <p:nvSpPr>
          <p:cNvPr id="5" name="Dian numeron paikkamerkki 4">
            <a:extLst>
              <a:ext uri="{FF2B5EF4-FFF2-40B4-BE49-F238E27FC236}">
                <a16:creationId xmlns:a16="http://schemas.microsoft.com/office/drawing/2014/main" id="{506DDC5D-CB7B-4CE9-8927-1F9F8BFF4DA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E131DE-DA31-4CDF-828A-8EB206A3CD12}" type="slidenum">
              <a:rPr kumimoji="0" lang="en-GB" sz="900" b="0" i="0" u="none" strike="noStrike" kern="1200" cap="none" spc="0" normalizeH="0" baseline="0" noProof="0" smtClean="0">
                <a:ln>
                  <a:noFill/>
                </a:ln>
                <a:solidFill>
                  <a:srgbClr val="0041DC"/>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9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Tree>
    <p:extLst>
      <p:ext uri="{BB962C8B-B14F-4D97-AF65-F5344CB8AC3E}">
        <p14:creationId xmlns:p14="http://schemas.microsoft.com/office/powerpoint/2010/main" val="31786464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37C8E2E6-A643-4336-8887-0D3B758629BC}"/>
              </a:ext>
            </a:extLst>
          </p:cNvPr>
          <p:cNvSpPr>
            <a:spLocks noGrp="1"/>
          </p:cNvSpPr>
          <p:nvPr>
            <p:ph type="title"/>
          </p:nvPr>
        </p:nvSpPr>
        <p:spPr>
          <a:xfrm>
            <a:off x="789560" y="613677"/>
            <a:ext cx="10515600" cy="1325563"/>
          </a:xfrm>
        </p:spPr>
        <p:txBody>
          <a:bodyPr/>
          <a:lstStyle/>
          <a:p>
            <a:r>
              <a:rPr lang="fi-FI" sz="2800" dirty="0"/>
              <a:t>Esimerkki: Mikä on laskennallinen rahoitus vuonna 2018 metsäkoneenkuljettajan ammattitutkintokoulutuksessa? </a:t>
            </a:r>
          </a:p>
        </p:txBody>
      </p:sp>
      <p:sp>
        <p:nvSpPr>
          <p:cNvPr id="7" name="Sisällön paikkamerkki 6">
            <a:extLst>
              <a:ext uri="{FF2B5EF4-FFF2-40B4-BE49-F238E27FC236}">
                <a16:creationId xmlns:a16="http://schemas.microsoft.com/office/drawing/2014/main" id="{0CDBB733-009A-42E7-9984-0243CC3B9D84}"/>
              </a:ext>
            </a:extLst>
          </p:cNvPr>
          <p:cNvSpPr>
            <a:spLocks noGrp="1"/>
          </p:cNvSpPr>
          <p:nvPr>
            <p:ph idx="1"/>
          </p:nvPr>
        </p:nvSpPr>
        <p:spPr>
          <a:xfrm>
            <a:off x="779832" y="1624400"/>
            <a:ext cx="10515600" cy="4812443"/>
          </a:xfrm>
        </p:spPr>
        <p:txBody>
          <a:bodyPr/>
          <a:lstStyle/>
          <a:p>
            <a:r>
              <a:rPr lang="fi-FI" sz="1600" dirty="0"/>
              <a:t>Painotetun opiskelijavuoden hinta =8174 €/painotettu opiskelijavuosi</a:t>
            </a:r>
          </a:p>
          <a:p>
            <a:r>
              <a:rPr lang="fi-FI" sz="1600" dirty="0"/>
              <a:t>Toteutunut metsäkoneenkuljettajan ammattitutkinnon opiskelijavuosi 1.1. -31.12.</a:t>
            </a:r>
          </a:p>
          <a:p>
            <a:r>
              <a:rPr lang="fi-FI" sz="1600" dirty="0"/>
              <a:t>Ammattitutkinto kuuluu kustannusryhmään 4, painokerroin 1,59</a:t>
            </a:r>
          </a:p>
          <a:p>
            <a:pPr lvl="1"/>
            <a:r>
              <a:rPr lang="fi-FI" sz="1600" dirty="0"/>
              <a:t> Perusrahoitusta laskennallisesti 1,0 </a:t>
            </a:r>
            <a:r>
              <a:rPr lang="fi-FI" sz="1600" dirty="0" err="1"/>
              <a:t>opv</a:t>
            </a:r>
            <a:r>
              <a:rPr lang="fi-FI" sz="1600" dirty="0"/>
              <a:t> x 0,85x 1,59 x 8174 = 11 100 €/opiskelijavuosi</a:t>
            </a:r>
          </a:p>
          <a:p>
            <a:r>
              <a:rPr lang="fi-FI" sz="1600" dirty="0"/>
              <a:t>Lisäksi koulutukseen kohdistuu suoritusrahoitusta.  </a:t>
            </a:r>
          </a:p>
          <a:p>
            <a:r>
              <a:rPr lang="fi-FI" sz="1600" dirty="0"/>
              <a:t>Painotetun suorituspisteen hinta 23,75€/piste</a:t>
            </a:r>
          </a:p>
          <a:p>
            <a:r>
              <a:rPr lang="fi-FI" sz="1600" dirty="0"/>
              <a:t>Jos oletetaan, että keskimäärin opiskelu kestää 2,5 vuotta ja tutkinnon suorittaneella ei ole aikaisempaa tutkintoa-  keskimäärin suorituspisteitä muodostuu</a:t>
            </a:r>
          </a:p>
          <a:p>
            <a:pPr lvl="1"/>
            <a:r>
              <a:rPr lang="fi-FI" sz="1600" dirty="0"/>
              <a:t>Suorituspisteet = 1/2,5 x </a:t>
            </a:r>
            <a:r>
              <a:rPr lang="fi-FI" sz="1600" b="1" dirty="0"/>
              <a:t>72</a:t>
            </a:r>
            <a:r>
              <a:rPr lang="fi-FI" sz="1600" dirty="0"/>
              <a:t> x 0,6 x 1,59 = 27,5 </a:t>
            </a:r>
            <a:r>
              <a:rPr lang="fi-FI" sz="1600" dirty="0" err="1"/>
              <a:t>pist</a:t>
            </a:r>
            <a:r>
              <a:rPr lang="fi-FI" sz="1600" dirty="0"/>
              <a:t> </a:t>
            </a:r>
          </a:p>
          <a:p>
            <a:pPr lvl="1"/>
            <a:r>
              <a:rPr lang="fi-FI" sz="1600" dirty="0"/>
              <a:t>Suoritusrahoitus = 27,5 </a:t>
            </a:r>
            <a:r>
              <a:rPr lang="fi-FI" sz="1600" dirty="0" err="1"/>
              <a:t>pist</a:t>
            </a:r>
            <a:r>
              <a:rPr lang="fi-FI" sz="1600" dirty="0"/>
              <a:t> x 23,75 €/</a:t>
            </a:r>
            <a:r>
              <a:rPr lang="fi-FI" sz="1600" dirty="0" err="1"/>
              <a:t>pist</a:t>
            </a:r>
            <a:r>
              <a:rPr lang="fi-FI" sz="1600" dirty="0"/>
              <a:t> = 650  €</a:t>
            </a:r>
          </a:p>
          <a:p>
            <a:r>
              <a:rPr lang="fi-FI" sz="1600" dirty="0"/>
              <a:t>Yhteensä perus- ja suoritusrahoitus 11.100 + 650 = 11.750 €</a:t>
            </a:r>
          </a:p>
          <a:p>
            <a:r>
              <a:rPr lang="fi-FI" sz="1600" dirty="0"/>
              <a:t>Verrattuna PT-koulutukseen  AT-tutkinnossa rahoitusta 11.750/ 13.900 = n.</a:t>
            </a:r>
            <a:r>
              <a:rPr lang="fi-FI" sz="1600" b="1" dirty="0"/>
              <a:t>85 % </a:t>
            </a:r>
          </a:p>
          <a:p>
            <a:endParaRPr lang="fi-FI" sz="1600" dirty="0"/>
          </a:p>
        </p:txBody>
      </p:sp>
      <p:sp>
        <p:nvSpPr>
          <p:cNvPr id="4" name="Päivämäärän paikkamerkki 3">
            <a:extLst>
              <a:ext uri="{FF2B5EF4-FFF2-40B4-BE49-F238E27FC236}">
                <a16:creationId xmlns:a16="http://schemas.microsoft.com/office/drawing/2014/main" id="{60693F28-3342-4DBA-9F4E-F2CD62DF438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
        <p:nvSpPr>
          <p:cNvPr id="5" name="Dian numeron paikkamerkki 4">
            <a:extLst>
              <a:ext uri="{FF2B5EF4-FFF2-40B4-BE49-F238E27FC236}">
                <a16:creationId xmlns:a16="http://schemas.microsoft.com/office/drawing/2014/main" id="{506DDC5D-CB7B-4CE9-8927-1F9F8BFF4DA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E131DE-DA31-4CDF-828A-8EB206A3CD12}" type="slidenum">
              <a:rPr kumimoji="0" lang="en-GB" sz="900" b="0" i="0" u="none" strike="noStrike" kern="1200" cap="none" spc="0" normalizeH="0" baseline="0" noProof="0" smtClean="0">
                <a:ln>
                  <a:noFill/>
                </a:ln>
                <a:solidFill>
                  <a:srgbClr val="0041DC"/>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9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Tree>
    <p:extLst>
      <p:ext uri="{BB962C8B-B14F-4D97-AF65-F5344CB8AC3E}">
        <p14:creationId xmlns:p14="http://schemas.microsoft.com/office/powerpoint/2010/main" val="9079908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BFFF18E-425A-49B7-AFBB-C414D16F5500}"/>
              </a:ext>
            </a:extLst>
          </p:cNvPr>
          <p:cNvSpPr>
            <a:spLocks noGrp="1"/>
          </p:cNvSpPr>
          <p:nvPr>
            <p:ph type="title"/>
          </p:nvPr>
        </p:nvSpPr>
        <p:spPr>
          <a:xfrm>
            <a:off x="711922" y="365091"/>
            <a:ext cx="10515600" cy="779642"/>
          </a:xfrm>
        </p:spPr>
        <p:txBody>
          <a:bodyPr/>
          <a:lstStyle/>
          <a:p>
            <a:r>
              <a:rPr lang="fi-FI" dirty="0"/>
              <a:t>Miten rahoitus muuttuu vuonna 2019</a:t>
            </a:r>
          </a:p>
        </p:txBody>
      </p:sp>
      <p:sp>
        <p:nvSpPr>
          <p:cNvPr id="3" name="Sisällön paikkamerkki 2">
            <a:extLst>
              <a:ext uri="{FF2B5EF4-FFF2-40B4-BE49-F238E27FC236}">
                <a16:creationId xmlns:a16="http://schemas.microsoft.com/office/drawing/2014/main" id="{A7C7250D-D5E4-4C01-B2A7-06D7213CB9E9}"/>
              </a:ext>
            </a:extLst>
          </p:cNvPr>
          <p:cNvSpPr>
            <a:spLocks noGrp="1"/>
          </p:cNvSpPr>
          <p:nvPr>
            <p:ph idx="1"/>
          </p:nvPr>
        </p:nvSpPr>
        <p:spPr>
          <a:xfrm>
            <a:off x="711922" y="1018113"/>
            <a:ext cx="10515600" cy="5736369"/>
          </a:xfrm>
        </p:spPr>
        <p:txBody>
          <a:bodyPr/>
          <a:lstStyle/>
          <a:p>
            <a:r>
              <a:rPr lang="fi-FI" sz="2000" dirty="0"/>
              <a:t>Perus- ja suoritusrahoituksen osuudet samat kuin vuonna 2018  (95%  / 5%)</a:t>
            </a:r>
          </a:p>
          <a:p>
            <a:r>
              <a:rPr lang="fi-FI" sz="2000" dirty="0"/>
              <a:t>Ammatillisen koulutuksen määrärahan lisäys  työvoimakoulutuksen siirrosta </a:t>
            </a:r>
            <a:r>
              <a:rPr lang="fi-FI" sz="2000" dirty="0" err="1"/>
              <a:t>TEM:ltä</a:t>
            </a:r>
            <a:r>
              <a:rPr lang="fi-FI" sz="2000" dirty="0"/>
              <a:t> </a:t>
            </a:r>
            <a:r>
              <a:rPr lang="fi-FI" sz="2000" dirty="0" err="1"/>
              <a:t>OKM:lle</a:t>
            </a:r>
            <a:r>
              <a:rPr lang="fi-FI" sz="2000" dirty="0"/>
              <a:t> n. 29 </a:t>
            </a:r>
            <a:r>
              <a:rPr lang="fi-FI" sz="2000" dirty="0" err="1"/>
              <a:t>milj</a:t>
            </a:r>
            <a:r>
              <a:rPr lang="fi-FI" sz="2000" dirty="0"/>
              <a:t> €</a:t>
            </a:r>
          </a:p>
          <a:p>
            <a:pPr lvl="1"/>
            <a:r>
              <a:rPr lang="fi-FI" sz="2000" dirty="0"/>
              <a:t>Opiskelijavuosilisäys 3000 kohdennetaan työvoimakoulutukseen eli rahoituksen lisäystä vastaava määrä</a:t>
            </a:r>
          </a:p>
          <a:p>
            <a:r>
              <a:rPr lang="fi-FI" sz="2000" dirty="0"/>
              <a:t>Profiilikertoimissa vain pieniä muutoksia, keskimäärin 1,095</a:t>
            </a:r>
          </a:p>
          <a:p>
            <a:r>
              <a:rPr lang="fi-FI" sz="2000" dirty="0"/>
              <a:t>Suoritusrahoituksen määrärahan taso jonkin verran suurempi (n. 1,5 milj. €)  kuin vuonna 2018</a:t>
            </a:r>
          </a:p>
          <a:p>
            <a:pPr lvl="1"/>
            <a:r>
              <a:rPr lang="fi-FI" sz="2000" dirty="0"/>
              <a:t>Tutkintojen määrä oli noin 2100 tutkintoa enemmän vuonna 2017 kuin vuonna 2016</a:t>
            </a:r>
          </a:p>
          <a:p>
            <a:pPr lvl="1"/>
            <a:r>
              <a:rPr lang="fi-FI" sz="2000" dirty="0"/>
              <a:t>Pohjakoulutusrakenne oli painottunut enemmän pohjatutkinnon omaaviin. Vuonna 2017 tutkinnon suorittaneissa oli 2700 enemmän niitä , joilla oli aikaisempi pohjatutkinto (vuoteen 2016 verrattuna): vastaavasti ei pohjatutkintoa omaavien tutkinnon suorittajien määrä oli 600 pienempi. </a:t>
            </a:r>
          </a:p>
          <a:p>
            <a:r>
              <a:rPr lang="fi-FI" sz="2000" dirty="0"/>
              <a:t>Järjestäjärakenteessa yhdistymisiä 4 kpl -&gt; 5 järjestäjää lopettaa ja  1 uusi järjestäjä aloittaa</a:t>
            </a:r>
          </a:p>
          <a:p>
            <a:pPr marL="0" indent="0">
              <a:buNone/>
            </a:pPr>
            <a:endParaRPr lang="fi-FI" sz="2000" dirty="0"/>
          </a:p>
          <a:p>
            <a:endParaRPr lang="fi-FI" sz="2000" dirty="0"/>
          </a:p>
          <a:p>
            <a:pPr lvl="1"/>
            <a:endParaRPr lang="fi-FI" sz="2000" dirty="0"/>
          </a:p>
          <a:p>
            <a:pPr lvl="1"/>
            <a:endParaRPr lang="fi-FI" sz="2000" dirty="0"/>
          </a:p>
          <a:p>
            <a:endParaRPr lang="fi-FI" sz="2000" dirty="0"/>
          </a:p>
        </p:txBody>
      </p:sp>
      <p:sp>
        <p:nvSpPr>
          <p:cNvPr id="4" name="Päivämäärän paikkamerkki 3">
            <a:extLst>
              <a:ext uri="{FF2B5EF4-FFF2-40B4-BE49-F238E27FC236}">
                <a16:creationId xmlns:a16="http://schemas.microsoft.com/office/drawing/2014/main" id="{C4AA4FA1-FE5B-40C5-93C9-3F690593E59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
        <p:nvSpPr>
          <p:cNvPr id="5" name="Dian numeron paikkamerkki 4">
            <a:extLst>
              <a:ext uri="{FF2B5EF4-FFF2-40B4-BE49-F238E27FC236}">
                <a16:creationId xmlns:a16="http://schemas.microsoft.com/office/drawing/2014/main" id="{76C7F863-BDB2-49E4-913E-4049471D8C2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E131DE-DA31-4CDF-828A-8EB206A3CD12}" type="slidenum">
              <a:rPr kumimoji="0" lang="en-GB" sz="900" b="0" i="0" u="none" strike="noStrike" kern="1200" cap="none" spc="0" normalizeH="0" baseline="0" noProof="0" smtClean="0">
                <a:ln>
                  <a:noFill/>
                </a:ln>
                <a:solidFill>
                  <a:srgbClr val="0041DC"/>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9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Tree>
    <p:extLst>
      <p:ext uri="{BB962C8B-B14F-4D97-AF65-F5344CB8AC3E}">
        <p14:creationId xmlns:p14="http://schemas.microsoft.com/office/powerpoint/2010/main" val="30050467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63814E7-EE6D-4851-A007-706016D114D7}"/>
              </a:ext>
            </a:extLst>
          </p:cNvPr>
          <p:cNvSpPr>
            <a:spLocks noGrp="1"/>
          </p:cNvSpPr>
          <p:nvPr>
            <p:ph type="title"/>
          </p:nvPr>
        </p:nvSpPr>
        <p:spPr/>
        <p:txBody>
          <a:bodyPr/>
          <a:lstStyle/>
          <a:p>
            <a:r>
              <a:rPr lang="fi-FI" dirty="0"/>
              <a:t>Ammatti- ja erikoisammattitutkintokoulutuksen rahoitus</a:t>
            </a:r>
          </a:p>
        </p:txBody>
      </p:sp>
      <p:sp>
        <p:nvSpPr>
          <p:cNvPr id="3" name="Sisällön paikkamerkki 2">
            <a:extLst>
              <a:ext uri="{FF2B5EF4-FFF2-40B4-BE49-F238E27FC236}">
                <a16:creationId xmlns:a16="http://schemas.microsoft.com/office/drawing/2014/main" id="{8FD30637-86A7-48EE-A218-177734C4D5BD}"/>
              </a:ext>
            </a:extLst>
          </p:cNvPr>
          <p:cNvSpPr>
            <a:spLocks noGrp="1"/>
          </p:cNvSpPr>
          <p:nvPr>
            <p:ph idx="1"/>
          </p:nvPr>
        </p:nvSpPr>
        <p:spPr>
          <a:xfrm>
            <a:off x="789560" y="1966200"/>
            <a:ext cx="10515600" cy="4339739"/>
          </a:xfrm>
        </p:spPr>
        <p:txBody>
          <a:bodyPr/>
          <a:lstStyle/>
          <a:p>
            <a:r>
              <a:rPr lang="fi-FI" sz="2000" dirty="0"/>
              <a:t>Rahoituksen lähtökohtana sama taso kuin perustutkintokoulutuksessa</a:t>
            </a:r>
          </a:p>
          <a:p>
            <a:r>
              <a:rPr lang="fi-FI" sz="2000" dirty="0"/>
              <a:t>Opiskelijamaksun osuutena on 15 % vähennetty perus- ja suoritusrahoituksesta yhteensä (tutkintotyypin kertoimet)</a:t>
            </a:r>
          </a:p>
          <a:p>
            <a:r>
              <a:rPr lang="fi-FI" sz="2000" dirty="0"/>
              <a:t>Opiskelijamaksun suuruus voi olla enintään 25% arvioiduista keskimääräisistä kustannuksista </a:t>
            </a:r>
            <a:r>
              <a:rPr lang="fi-FI" sz="2000" dirty="0" err="1"/>
              <a:t>at&amp;eat</a:t>
            </a:r>
            <a:r>
              <a:rPr lang="fi-FI" sz="2000" dirty="0"/>
              <a:t> koulutuksessa</a:t>
            </a:r>
          </a:p>
          <a:p>
            <a:r>
              <a:rPr lang="fi-FI" sz="2000" dirty="0"/>
              <a:t>Tutkinnonosan suoritukset ”samanarvoisia” oli aikaisempaa pohjatutkintoa tai ei</a:t>
            </a:r>
          </a:p>
          <a:p>
            <a:r>
              <a:rPr lang="fi-FI" sz="2000" dirty="0"/>
              <a:t>Vaikuttavuus samanarvoista kaikessa koulutuksessa</a:t>
            </a:r>
          </a:p>
          <a:p>
            <a:r>
              <a:rPr lang="fi-FI" sz="2000" dirty="0"/>
              <a:t>Perusrahoituksen osuuden vähentyessä suoritusten, erityisesti suoritettujen tutkinnonosien painoarvo kasvaa. </a:t>
            </a:r>
          </a:p>
          <a:p>
            <a:r>
              <a:rPr lang="fi-FI" sz="2000" dirty="0"/>
              <a:t>Kustannusryhmät tutkinnoittain ja suoritusrahoituksessa myös tutkinnonosittain</a:t>
            </a:r>
          </a:p>
          <a:p>
            <a:endParaRPr lang="fi-FI" sz="2400" dirty="0"/>
          </a:p>
        </p:txBody>
      </p:sp>
      <p:sp>
        <p:nvSpPr>
          <p:cNvPr id="4" name="Päivämäärän paikkamerkki 3">
            <a:extLst>
              <a:ext uri="{FF2B5EF4-FFF2-40B4-BE49-F238E27FC236}">
                <a16:creationId xmlns:a16="http://schemas.microsoft.com/office/drawing/2014/main" id="{9A8F3303-3469-4E0A-869D-50F150F3E74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
        <p:nvSpPr>
          <p:cNvPr id="5" name="Dian numeron paikkamerkki 4">
            <a:extLst>
              <a:ext uri="{FF2B5EF4-FFF2-40B4-BE49-F238E27FC236}">
                <a16:creationId xmlns:a16="http://schemas.microsoft.com/office/drawing/2014/main" id="{21395DA9-EAB8-4814-B598-FC98B47DBD5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E131DE-DA31-4CDF-828A-8EB206A3CD12}" type="slidenum">
              <a:rPr kumimoji="0" lang="en-GB" sz="1200" b="0" i="0" u="none" strike="noStrike" kern="1200" cap="none" spc="0" normalizeH="0" baseline="0" noProof="0" smtClean="0">
                <a:ln>
                  <a:noFill/>
                </a:ln>
                <a:solidFill>
                  <a:srgbClr val="0041DC"/>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Tree>
    <p:extLst>
      <p:ext uri="{BB962C8B-B14F-4D97-AF65-F5344CB8AC3E}">
        <p14:creationId xmlns:p14="http://schemas.microsoft.com/office/powerpoint/2010/main" val="20723634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96E4B90-DB35-4E69-BB9B-505FC05A7BB3}"/>
              </a:ext>
            </a:extLst>
          </p:cNvPr>
          <p:cNvSpPr>
            <a:spLocks noGrp="1"/>
          </p:cNvSpPr>
          <p:nvPr>
            <p:ph type="title"/>
          </p:nvPr>
        </p:nvSpPr>
        <p:spPr/>
        <p:txBody>
          <a:bodyPr/>
          <a:lstStyle/>
          <a:p>
            <a:r>
              <a:rPr lang="fi-FI" dirty="0"/>
              <a:t>Koski-palvelun tiedot raportoidaan VIPUNEN-tilastopalvelussa</a:t>
            </a:r>
          </a:p>
        </p:txBody>
      </p:sp>
      <p:sp>
        <p:nvSpPr>
          <p:cNvPr id="3" name="Sisällön paikkamerkki 2">
            <a:extLst>
              <a:ext uri="{FF2B5EF4-FFF2-40B4-BE49-F238E27FC236}">
                <a16:creationId xmlns:a16="http://schemas.microsoft.com/office/drawing/2014/main" id="{EF6E0727-073A-4B06-9399-C1E80041C15F}"/>
              </a:ext>
            </a:extLst>
          </p:cNvPr>
          <p:cNvSpPr>
            <a:spLocks noGrp="1"/>
          </p:cNvSpPr>
          <p:nvPr>
            <p:ph idx="1"/>
          </p:nvPr>
        </p:nvSpPr>
        <p:spPr/>
        <p:txBody>
          <a:bodyPr/>
          <a:lstStyle/>
          <a:p>
            <a:r>
              <a:rPr lang="fi-FI" dirty="0">
                <a:hlinkClick r:id="rId2"/>
              </a:rPr>
              <a:t>https://minedu.fi/suoritepaatoksen-valmistelu</a:t>
            </a:r>
          </a:p>
          <a:p>
            <a:pPr lvl="1"/>
            <a:r>
              <a:rPr lang="fi-FI" dirty="0">
                <a:hlinkClick r:id="rId2"/>
              </a:rPr>
              <a:t>Linkki </a:t>
            </a:r>
          </a:p>
          <a:p>
            <a:r>
              <a:rPr lang="fi-FI" dirty="0">
                <a:hlinkClick r:id="rId2"/>
              </a:rPr>
              <a:t>https://vipunen.fi/fi-fi/_layouts/15/xlviewer.aspx?id=/fi-fi/Raportit/Koski%20opiskelijavuodet.xlsb</a:t>
            </a:r>
            <a:endParaRPr lang="fi-FI" dirty="0"/>
          </a:p>
          <a:p>
            <a:endParaRPr lang="fi-FI" dirty="0"/>
          </a:p>
        </p:txBody>
      </p:sp>
      <p:sp>
        <p:nvSpPr>
          <p:cNvPr id="4" name="Päivämäärän paikkamerkki 3">
            <a:extLst>
              <a:ext uri="{FF2B5EF4-FFF2-40B4-BE49-F238E27FC236}">
                <a16:creationId xmlns:a16="http://schemas.microsoft.com/office/drawing/2014/main" id="{FA67C0C7-E891-4B10-A665-1FDECC73DC9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
        <p:nvSpPr>
          <p:cNvPr id="5" name="Dian numeron paikkamerkki 4">
            <a:extLst>
              <a:ext uri="{FF2B5EF4-FFF2-40B4-BE49-F238E27FC236}">
                <a16:creationId xmlns:a16="http://schemas.microsoft.com/office/drawing/2014/main" id="{A08DF55B-67E2-4147-8BC8-BB5BDE9092C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E131DE-DA31-4CDF-828A-8EB206A3CD12}" type="slidenum">
              <a:rPr kumimoji="0" lang="en-GB" sz="1200" b="0" i="0" u="none" strike="noStrike" kern="1200" cap="none" spc="0" normalizeH="0" baseline="0" noProof="0" smtClean="0">
                <a:ln>
                  <a:noFill/>
                </a:ln>
                <a:solidFill>
                  <a:srgbClr val="0041DC"/>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Tree>
    <p:extLst>
      <p:ext uri="{BB962C8B-B14F-4D97-AF65-F5344CB8AC3E}">
        <p14:creationId xmlns:p14="http://schemas.microsoft.com/office/powerpoint/2010/main" val="3442771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A3E1F12-F098-419E-901F-4F5AD1A9CA3E}"/>
              </a:ext>
            </a:extLst>
          </p:cNvPr>
          <p:cNvSpPr>
            <a:spLocks noGrp="1"/>
          </p:cNvSpPr>
          <p:nvPr>
            <p:ph type="ctrTitle"/>
          </p:nvPr>
        </p:nvSpPr>
        <p:spPr/>
        <p:txBody>
          <a:bodyPr/>
          <a:lstStyle/>
          <a:p>
            <a:r>
              <a:rPr lang="fi-FI" dirty="0"/>
              <a:t>Rahoituksen erityiskysymyksiä</a:t>
            </a:r>
          </a:p>
        </p:txBody>
      </p:sp>
      <p:sp>
        <p:nvSpPr>
          <p:cNvPr id="5" name="Dian numeron paikkamerkki 4">
            <a:extLst>
              <a:ext uri="{FF2B5EF4-FFF2-40B4-BE49-F238E27FC236}">
                <a16:creationId xmlns:a16="http://schemas.microsoft.com/office/drawing/2014/main" id="{62ED424D-51F9-4902-9C09-7566816920E0}"/>
              </a:ext>
            </a:extLst>
          </p:cNvPr>
          <p:cNvSpPr>
            <a:spLocks noGrp="1"/>
          </p:cNvSpPr>
          <p:nvPr>
            <p:ph type="sldNum" sz="quarter" idx="4294967295"/>
          </p:nvPr>
        </p:nvSpPr>
        <p:spPr>
          <a:xfrm>
            <a:off x="11374438" y="6305550"/>
            <a:ext cx="817562" cy="26193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E131DE-DA31-4CDF-828A-8EB206A3CD12}" type="slidenum">
              <a:rPr kumimoji="0" lang="en-GB" sz="900" b="0" i="0" u="none" strike="noStrike" kern="1200" cap="none" spc="0" normalizeH="0" baseline="0" noProof="0" smtClean="0">
                <a:ln>
                  <a:noFill/>
                </a:ln>
                <a:solidFill>
                  <a:srgbClr val="0041DC"/>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9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Tree>
    <p:extLst>
      <p:ext uri="{BB962C8B-B14F-4D97-AF65-F5344CB8AC3E}">
        <p14:creationId xmlns:p14="http://schemas.microsoft.com/office/powerpoint/2010/main" val="32896723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C8F76FD-76D4-429D-955D-BEC811654139}"/>
              </a:ext>
            </a:extLst>
          </p:cNvPr>
          <p:cNvSpPr>
            <a:spLocks noGrp="1"/>
          </p:cNvSpPr>
          <p:nvPr>
            <p:ph type="title"/>
          </p:nvPr>
        </p:nvSpPr>
        <p:spPr>
          <a:xfrm>
            <a:off x="700351" y="289752"/>
            <a:ext cx="10515600" cy="727583"/>
          </a:xfrm>
        </p:spPr>
        <p:txBody>
          <a:bodyPr/>
          <a:lstStyle/>
          <a:p>
            <a:r>
              <a:rPr lang="fi-FI" dirty="0"/>
              <a:t>Laki 531/2017 30 §  Koulutuksen hankinta</a:t>
            </a:r>
            <a:br>
              <a:rPr lang="fi-FI" dirty="0"/>
            </a:br>
            <a:endParaRPr lang="fi-FI" dirty="0"/>
          </a:p>
        </p:txBody>
      </p:sp>
      <p:sp>
        <p:nvSpPr>
          <p:cNvPr id="3" name="Sisällön paikkamerkki 2">
            <a:extLst>
              <a:ext uri="{FF2B5EF4-FFF2-40B4-BE49-F238E27FC236}">
                <a16:creationId xmlns:a16="http://schemas.microsoft.com/office/drawing/2014/main" id="{1DAE82F2-595D-4EED-882A-58405815B6DC}"/>
              </a:ext>
            </a:extLst>
          </p:cNvPr>
          <p:cNvSpPr>
            <a:spLocks noGrp="1"/>
          </p:cNvSpPr>
          <p:nvPr>
            <p:ph idx="1"/>
          </p:nvPr>
        </p:nvSpPr>
        <p:spPr>
          <a:xfrm>
            <a:off x="818741" y="1272516"/>
            <a:ext cx="10515600" cy="8143128"/>
          </a:xfrm>
        </p:spPr>
        <p:txBody>
          <a:bodyPr/>
          <a:lstStyle/>
          <a:p>
            <a:pPr marL="0" indent="0">
              <a:buNone/>
            </a:pPr>
            <a:r>
              <a:rPr lang="fi-FI" sz="1800" dirty="0"/>
              <a:t>Koulutuksen järjestäjä voi hankkia järjestämisluvassa määrättyjen </a:t>
            </a:r>
            <a:r>
              <a:rPr lang="fi-FI" sz="1800" dirty="0">
                <a:solidFill>
                  <a:srgbClr val="FF0000"/>
                </a:solidFill>
              </a:rPr>
              <a:t>tutkintojen osia </a:t>
            </a:r>
            <a:r>
              <a:rPr lang="fi-FI" sz="1800" dirty="0"/>
              <a:t>sekä niihin valmistavaa tutkintokoulutusta, järjestämisluvan mukaista muuta koulutusta sekä </a:t>
            </a:r>
            <a:r>
              <a:rPr lang="fi-FI" sz="1800" dirty="0">
                <a:solidFill>
                  <a:srgbClr val="FF0000"/>
                </a:solidFill>
              </a:rPr>
              <a:t>27 §:n 1 momentissa</a:t>
            </a:r>
            <a:r>
              <a:rPr lang="fi-FI" sz="1800" dirty="0"/>
              <a:t> </a:t>
            </a:r>
            <a:r>
              <a:rPr lang="fi-FI" sz="1800" dirty="0">
                <a:solidFill>
                  <a:srgbClr val="FF0000"/>
                </a:solidFill>
              </a:rPr>
              <a:t>tarkoitettua oppisopimuskoulutusta </a:t>
            </a:r>
            <a:r>
              <a:rPr lang="fi-FI" sz="1800" dirty="0"/>
              <a:t>toiselta ammatillisen tai muun koulutuksen järjestäjältä, muulta julkiselta taholta taikka muulta yksityiseltä yhteisöltä tai säätiöltä. </a:t>
            </a:r>
          </a:p>
          <a:p>
            <a:pPr marL="0" indent="0">
              <a:buNone/>
            </a:pPr>
            <a:r>
              <a:rPr lang="fi-FI" sz="1800" dirty="0"/>
              <a:t>Lisäksi opiskelijan </a:t>
            </a:r>
            <a:r>
              <a:rPr lang="fi-FI" sz="1800" dirty="0">
                <a:solidFill>
                  <a:srgbClr val="FF0000"/>
                </a:solidFill>
              </a:rPr>
              <a:t>yksilöllisten valintojen mahdollistamiseksi </a:t>
            </a:r>
            <a:r>
              <a:rPr lang="fi-FI" sz="1800" dirty="0"/>
              <a:t>koulutuksen järjestäjä voi järjestämisluvan mukaisten tutkintojen ja koulutuksen järjestämisen yhteydessä hankkia </a:t>
            </a:r>
            <a:r>
              <a:rPr lang="fi-FI" sz="1800" dirty="0">
                <a:solidFill>
                  <a:srgbClr val="FF0000"/>
                </a:solidFill>
              </a:rPr>
              <a:t>myös muita kuin järjestämisluvan mukaisia tutkintojen ja koulutuksen osia </a:t>
            </a:r>
            <a:r>
              <a:rPr lang="fi-FI" sz="1800" dirty="0"/>
              <a:t>sekä osaamisen hankkimisen tukitoimia edellä mainituilta tahoilta. Tutkinnon tai koulutuksen osan osaamisen arviointi voidaan kuitenkin hankkia vain järjestämisluvan saaneelta ammatillisen koulutuksen järjestäjältä tai vastaavan luvan saaneelta muun koulutuksen järjestäjältä.</a:t>
            </a:r>
          </a:p>
          <a:p>
            <a:pPr marL="0" indent="0">
              <a:buNone/>
            </a:pPr>
            <a:r>
              <a:rPr lang="fi-FI" sz="1800" dirty="0"/>
              <a:t>Koulutuksen järjestäjä vastaa siitä, että sen hankkimat 1 momentissa tarkoitetut tutkinnot, tutkinnon osat ja koulutus järjestetään tämän lain mukaisesti.</a:t>
            </a:r>
          </a:p>
          <a:p>
            <a:pPr marL="0" indent="0">
              <a:buNone/>
            </a:pPr>
            <a:endParaRPr lang="fi-FI" sz="1800" dirty="0"/>
          </a:p>
          <a:p>
            <a:pPr marL="0" indent="0">
              <a:buNone/>
            </a:pPr>
            <a:r>
              <a:rPr lang="fi-FI" sz="1800" i="1" dirty="0">
                <a:latin typeface="+mj-lt"/>
              </a:rPr>
              <a:t>Huom. Ei mahdollista  koko tutkinnon hankkimista kokonaan toiselta koulutuksen järjestäjältä paitsi laajennetun oppisopimuskoulutuksen kohdalla.</a:t>
            </a:r>
          </a:p>
          <a:p>
            <a:endParaRPr lang="fi-FI" dirty="0"/>
          </a:p>
          <a:p>
            <a:endParaRPr lang="fi-FI" dirty="0"/>
          </a:p>
        </p:txBody>
      </p:sp>
      <p:sp>
        <p:nvSpPr>
          <p:cNvPr id="4" name="Päivämäärän paikkamerkki 3">
            <a:extLst>
              <a:ext uri="{FF2B5EF4-FFF2-40B4-BE49-F238E27FC236}">
                <a16:creationId xmlns:a16="http://schemas.microsoft.com/office/drawing/2014/main" id="{B29B06C7-0455-4D6E-8576-E5A7C76A937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
        <p:nvSpPr>
          <p:cNvPr id="5" name="Dian numeron paikkamerkki 4">
            <a:extLst>
              <a:ext uri="{FF2B5EF4-FFF2-40B4-BE49-F238E27FC236}">
                <a16:creationId xmlns:a16="http://schemas.microsoft.com/office/drawing/2014/main" id="{FDE5F8CD-2216-4768-8484-29788691177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E131DE-DA31-4CDF-828A-8EB206A3CD12}" type="slidenum">
              <a:rPr kumimoji="0" lang="en-GB" sz="1200" b="0" i="0" u="none" strike="noStrike" kern="1200" cap="none" spc="0" normalizeH="0" baseline="0" noProof="0" smtClean="0">
                <a:ln>
                  <a:noFill/>
                </a:ln>
                <a:solidFill>
                  <a:srgbClr val="0041DC"/>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Tree>
    <p:extLst>
      <p:ext uri="{BB962C8B-B14F-4D97-AF65-F5344CB8AC3E}">
        <p14:creationId xmlns:p14="http://schemas.microsoft.com/office/powerpoint/2010/main" val="23874173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3E62749-EAB2-4340-9924-3CA0AE0D504F}"/>
              </a:ext>
            </a:extLst>
          </p:cNvPr>
          <p:cNvSpPr>
            <a:spLocks noGrp="1"/>
          </p:cNvSpPr>
          <p:nvPr>
            <p:ph type="title"/>
          </p:nvPr>
        </p:nvSpPr>
        <p:spPr>
          <a:xfrm>
            <a:off x="789560" y="471562"/>
            <a:ext cx="10515600" cy="1325563"/>
          </a:xfrm>
        </p:spPr>
        <p:txBody>
          <a:bodyPr/>
          <a:lstStyle/>
          <a:p>
            <a:r>
              <a:rPr lang="fi-FI" dirty="0"/>
              <a:t>31 § Maksullinen palvelutoiminta</a:t>
            </a:r>
            <a:br>
              <a:rPr lang="fi-FI" dirty="0"/>
            </a:br>
            <a:endParaRPr lang="fi-FI" dirty="0"/>
          </a:p>
        </p:txBody>
      </p:sp>
      <p:sp>
        <p:nvSpPr>
          <p:cNvPr id="3" name="Sisällön paikkamerkki 2">
            <a:extLst>
              <a:ext uri="{FF2B5EF4-FFF2-40B4-BE49-F238E27FC236}">
                <a16:creationId xmlns:a16="http://schemas.microsoft.com/office/drawing/2014/main" id="{02E28AFB-3F1B-4731-9351-A6C38FFC9FC0}"/>
              </a:ext>
            </a:extLst>
          </p:cNvPr>
          <p:cNvSpPr>
            <a:spLocks noGrp="1"/>
          </p:cNvSpPr>
          <p:nvPr>
            <p:ph idx="1"/>
          </p:nvPr>
        </p:nvSpPr>
        <p:spPr>
          <a:xfrm>
            <a:off x="789560" y="1338775"/>
            <a:ext cx="10515600" cy="4838741"/>
          </a:xfrm>
        </p:spPr>
        <p:txBody>
          <a:bodyPr/>
          <a:lstStyle/>
          <a:p>
            <a:r>
              <a:rPr lang="fi-FI" dirty="0"/>
              <a:t>Koulutuksen järjestäjä voi järjestää tässä laissa tarkoitettuja tutkintoja ja tutkinnon osia, niihin valmistavaa tutkintokoulutusta sekä valmentavaa koulutusta maksullisena palvelutoimintana, jos kyseessä on 30 §:ssä tarkoitettu koulutuksen hankinta.</a:t>
            </a:r>
          </a:p>
          <a:p>
            <a:r>
              <a:rPr lang="fi-FI" sz="2000" dirty="0"/>
              <a:t>Huom. Ei mahdollista  koko tutkinnon myymistä maksullisena palvelutoimintana toiselle koulutuksen järjestäjälle tai muulle ostajalle paitsi laajennetun oppisopimuskoulutuksen hankinnassa.</a:t>
            </a:r>
          </a:p>
          <a:p>
            <a:pPr lvl="1"/>
            <a:r>
              <a:rPr lang="fi-FI" sz="2000" dirty="0"/>
              <a:t>Henkilöstökoulutus ei lain 531/2017 mukaisesti järjestettynä ole maksullista palvelutoimintaa</a:t>
            </a:r>
            <a:br>
              <a:rPr lang="fi-FI" sz="2000" dirty="0"/>
            </a:br>
            <a:r>
              <a:rPr lang="fi-FI" sz="2000" dirty="0"/>
              <a:t>- </a:t>
            </a:r>
            <a:r>
              <a:rPr lang="fi-FI" sz="1600" dirty="0"/>
              <a:t>muu kuin tutkintokoulutus myytynä suoraan työantajille tai muille organisaatioille on kilpailuolosuhteissa tapahtuvaa  taloudellista  toimintaa, arvonlisäverollista eikä koulutuksen järjestäjä voi käyttää valtionosuutta tähän koulutukseen</a:t>
            </a:r>
          </a:p>
          <a:p>
            <a:pPr lvl="1"/>
            <a:r>
              <a:rPr lang="fi-FI" sz="2000" dirty="0"/>
              <a:t>Henkilöstökoulutuksena järjestetyn järjestettävän tutkintokoulutuksen VOS on laskennallisesti 50% omaehtoisen koulutuksen </a:t>
            </a:r>
            <a:r>
              <a:rPr lang="fi-FI" sz="2000" dirty="0" err="1"/>
              <a:t>VOS:ta</a:t>
            </a:r>
            <a:r>
              <a:rPr lang="fi-FI" sz="2000" dirty="0"/>
              <a:t>.</a:t>
            </a:r>
          </a:p>
          <a:p>
            <a:pPr marL="447675" lvl="1" indent="0">
              <a:buNone/>
            </a:pPr>
            <a:endParaRPr lang="fi-FI" sz="2000" i="1" dirty="0"/>
          </a:p>
          <a:p>
            <a:endParaRPr lang="fi-FI" dirty="0"/>
          </a:p>
          <a:p>
            <a:endParaRPr lang="fi-FI" dirty="0"/>
          </a:p>
        </p:txBody>
      </p:sp>
      <p:sp>
        <p:nvSpPr>
          <p:cNvPr id="4" name="Päivämäärän paikkamerkki 3">
            <a:extLst>
              <a:ext uri="{FF2B5EF4-FFF2-40B4-BE49-F238E27FC236}">
                <a16:creationId xmlns:a16="http://schemas.microsoft.com/office/drawing/2014/main" id="{AA812E3C-A607-4254-8880-59DD388A4BF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
        <p:nvSpPr>
          <p:cNvPr id="5" name="Dian numeron paikkamerkki 4">
            <a:extLst>
              <a:ext uri="{FF2B5EF4-FFF2-40B4-BE49-F238E27FC236}">
                <a16:creationId xmlns:a16="http://schemas.microsoft.com/office/drawing/2014/main" id="{E79E884F-3E17-4045-9E74-2CD17FEDDC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E131DE-DA31-4CDF-828A-8EB206A3CD12}" type="slidenum">
              <a:rPr kumimoji="0" lang="en-GB" sz="1200" b="0" i="0" u="none" strike="noStrike" kern="1200" cap="none" spc="0" normalizeH="0" baseline="0" noProof="0" smtClean="0">
                <a:ln>
                  <a:noFill/>
                </a:ln>
                <a:solidFill>
                  <a:srgbClr val="0041DC"/>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Tree>
    <p:extLst>
      <p:ext uri="{BB962C8B-B14F-4D97-AF65-F5344CB8AC3E}">
        <p14:creationId xmlns:p14="http://schemas.microsoft.com/office/powerpoint/2010/main" val="7550046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D2B89A9-408D-41FC-B59F-9C5CC267F76F}"/>
              </a:ext>
            </a:extLst>
          </p:cNvPr>
          <p:cNvSpPr>
            <a:spLocks noGrp="1"/>
          </p:cNvSpPr>
          <p:nvPr>
            <p:ph type="title"/>
          </p:nvPr>
        </p:nvSpPr>
        <p:spPr/>
        <p:txBody>
          <a:bodyPr/>
          <a:lstStyle/>
          <a:p>
            <a:r>
              <a:rPr lang="fi-FI" dirty="0"/>
              <a:t>Koulutuksen hankinta</a:t>
            </a:r>
          </a:p>
        </p:txBody>
      </p:sp>
      <p:sp>
        <p:nvSpPr>
          <p:cNvPr id="3" name="Sisällön paikkamerkki 2">
            <a:extLst>
              <a:ext uri="{FF2B5EF4-FFF2-40B4-BE49-F238E27FC236}">
                <a16:creationId xmlns:a16="http://schemas.microsoft.com/office/drawing/2014/main" id="{4E474C44-B488-4487-9221-B18D951D91C6}"/>
              </a:ext>
            </a:extLst>
          </p:cNvPr>
          <p:cNvSpPr>
            <a:spLocks noGrp="1"/>
          </p:cNvSpPr>
          <p:nvPr>
            <p:ph idx="1"/>
          </p:nvPr>
        </p:nvSpPr>
        <p:spPr>
          <a:xfrm>
            <a:off x="818741" y="1485218"/>
            <a:ext cx="10515600" cy="5083030"/>
          </a:xfrm>
        </p:spPr>
        <p:txBody>
          <a:bodyPr/>
          <a:lstStyle/>
          <a:p>
            <a:r>
              <a:rPr lang="fi-FI" dirty="0"/>
              <a:t>Opiskelija suorittaa </a:t>
            </a:r>
            <a:r>
              <a:rPr lang="fi-FI" dirty="0" err="1"/>
              <a:t>HOKS:n</a:t>
            </a:r>
            <a:r>
              <a:rPr lang="fi-FI" dirty="0"/>
              <a:t> mukaista kokonaisuutta, jossa </a:t>
            </a:r>
          </a:p>
          <a:p>
            <a:pPr lvl="1"/>
            <a:r>
              <a:rPr lang="fi-FI" dirty="0"/>
              <a:t>koulutuksen hankintana osa </a:t>
            </a:r>
            <a:r>
              <a:rPr lang="fi-FI" dirty="0" err="1"/>
              <a:t>HOKS:sta</a:t>
            </a:r>
            <a:endParaRPr lang="fi-FI" dirty="0"/>
          </a:p>
          <a:p>
            <a:r>
              <a:rPr lang="fi-FI" dirty="0"/>
              <a:t>Koulutuksen järjestäjä hankkii toiselta koulutuksen järjestäjältä = ostajan </a:t>
            </a:r>
            <a:r>
              <a:rPr lang="fi-FI" dirty="0" err="1"/>
              <a:t>vos</a:t>
            </a:r>
            <a:r>
              <a:rPr lang="fi-FI" dirty="0"/>
              <a:t>-rahoitteista toimintaa</a:t>
            </a:r>
          </a:p>
          <a:p>
            <a:r>
              <a:rPr lang="fi-FI" dirty="0"/>
              <a:t>Koulutuksen järjestäjä, jolta hankitaan  = maksullista palvelutoimintaa, rahoituskoodi aina muuta kautta rahoitettu sekä opiskelijavuosissa että suorituksissa, </a:t>
            </a:r>
          </a:p>
          <a:p>
            <a:pPr lvl="2"/>
            <a:r>
              <a:rPr lang="fi-FI" dirty="0"/>
              <a:t>Koski –tiedossa linkitetty ostajan opiskeluoikeuteen tai </a:t>
            </a:r>
          </a:p>
          <a:p>
            <a:pPr lvl="2"/>
            <a:r>
              <a:rPr lang="fi-FI" dirty="0"/>
              <a:t>ostaja merkitsee hankinnan kautta tunnustetut suoritukset rahoitukseen oikeuttavaksi </a:t>
            </a:r>
          </a:p>
          <a:p>
            <a:pPr lvl="1"/>
            <a:r>
              <a:rPr lang="fi-FI" dirty="0"/>
              <a:t>Suoritteet kirjautuvat molemmissa tapauksissa ostajan rahoitukseen oikeuttavaksi suoritteeksi</a:t>
            </a:r>
          </a:p>
          <a:p>
            <a:endParaRPr lang="fi-FI" dirty="0"/>
          </a:p>
          <a:p>
            <a:endParaRPr lang="fi-FI" dirty="0"/>
          </a:p>
          <a:p>
            <a:endParaRPr lang="fi-FI" dirty="0"/>
          </a:p>
        </p:txBody>
      </p:sp>
      <p:sp>
        <p:nvSpPr>
          <p:cNvPr id="4" name="Päivämäärän paikkamerkki 3">
            <a:extLst>
              <a:ext uri="{FF2B5EF4-FFF2-40B4-BE49-F238E27FC236}">
                <a16:creationId xmlns:a16="http://schemas.microsoft.com/office/drawing/2014/main" id="{793AA565-C193-4641-B4AD-6B81A5BE4CB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
        <p:nvSpPr>
          <p:cNvPr id="5" name="Dian numeron paikkamerkki 4">
            <a:extLst>
              <a:ext uri="{FF2B5EF4-FFF2-40B4-BE49-F238E27FC236}">
                <a16:creationId xmlns:a16="http://schemas.microsoft.com/office/drawing/2014/main" id="{711C5522-A390-4072-8F18-0567BC5682B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E131DE-DA31-4CDF-828A-8EB206A3CD12}" type="slidenum">
              <a:rPr kumimoji="0" lang="en-GB" sz="1200" b="0" i="0" u="none" strike="noStrike" kern="1200" cap="none" spc="0" normalizeH="0" baseline="0" noProof="0" smtClean="0">
                <a:ln>
                  <a:noFill/>
                </a:ln>
                <a:solidFill>
                  <a:srgbClr val="0041DC"/>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Tree>
    <p:extLst>
      <p:ext uri="{BB962C8B-B14F-4D97-AF65-F5344CB8AC3E}">
        <p14:creationId xmlns:p14="http://schemas.microsoft.com/office/powerpoint/2010/main" val="10326263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orakulmio 2"/>
          <p:cNvSpPr/>
          <p:nvPr/>
        </p:nvSpPr>
        <p:spPr bwMode="auto">
          <a:xfrm>
            <a:off x="1107137" y="1189974"/>
            <a:ext cx="10266122" cy="5264696"/>
          </a:xfrm>
          <a:prstGeom prst="rect">
            <a:avLst/>
          </a:prstGeom>
          <a:solidFill>
            <a:schemeClr val="bg1"/>
          </a:solidFill>
          <a:ln w="9525" cap="flat" cmpd="sng" algn="ctr">
            <a:noFill/>
            <a:prstDash val="solid"/>
            <a:round/>
            <a:headEnd type="none" w="med" len="med"/>
            <a:tailEnd type="none" w="med" len="med"/>
          </a:ln>
          <a:effectLst/>
        </p:spPr>
        <p:txBody>
          <a:bodyPr/>
          <a:lstStyle/>
          <a:p>
            <a:pPr eaLnBrk="0" hangingPunct="0">
              <a:defRPr/>
            </a:pPr>
            <a:endParaRPr lang="fi-FI" dirty="0">
              <a:latin typeface="Times"/>
            </a:endParaRPr>
          </a:p>
        </p:txBody>
      </p:sp>
      <p:sp>
        <p:nvSpPr>
          <p:cNvPr id="5" name="Otsikko 1"/>
          <p:cNvSpPr txBox="1">
            <a:spLocks/>
          </p:cNvSpPr>
          <p:nvPr/>
        </p:nvSpPr>
        <p:spPr bwMode="auto">
          <a:xfrm>
            <a:off x="2395331" y="403331"/>
            <a:ext cx="7188938" cy="504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rtl="0" eaLnBrk="0" fontAlgn="base" hangingPunct="0">
              <a:spcBef>
                <a:spcPct val="0"/>
              </a:spcBef>
              <a:spcAft>
                <a:spcPct val="0"/>
              </a:spcAft>
              <a:defRPr sz="3000">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Arial Bold" charset="0"/>
              </a:defRPr>
            </a:lvl2pPr>
            <a:lvl3pPr algn="l" rtl="0" eaLnBrk="0" fontAlgn="base" hangingPunct="0">
              <a:spcBef>
                <a:spcPct val="0"/>
              </a:spcBef>
              <a:spcAft>
                <a:spcPct val="0"/>
              </a:spcAft>
              <a:defRPr sz="3000">
                <a:solidFill>
                  <a:schemeClr val="tx2"/>
                </a:solidFill>
                <a:latin typeface="Arial Bold" charset="0"/>
              </a:defRPr>
            </a:lvl3pPr>
            <a:lvl4pPr algn="l" rtl="0" eaLnBrk="0" fontAlgn="base" hangingPunct="0">
              <a:spcBef>
                <a:spcPct val="0"/>
              </a:spcBef>
              <a:spcAft>
                <a:spcPct val="0"/>
              </a:spcAft>
              <a:defRPr sz="3000">
                <a:solidFill>
                  <a:schemeClr val="tx2"/>
                </a:solidFill>
                <a:latin typeface="Arial Bold" charset="0"/>
              </a:defRPr>
            </a:lvl4pPr>
            <a:lvl5pPr algn="l" rtl="0" eaLnBrk="0" fontAlgn="base" hangingPunct="0">
              <a:spcBef>
                <a:spcPct val="0"/>
              </a:spcBef>
              <a:spcAft>
                <a:spcPct val="0"/>
              </a:spcAft>
              <a:defRPr sz="3000">
                <a:solidFill>
                  <a:schemeClr val="tx2"/>
                </a:solidFill>
                <a:latin typeface="Arial Bold" charset="0"/>
              </a:defRPr>
            </a:lvl5pPr>
            <a:lvl6pPr marL="457200" algn="ctr" rtl="0" fontAlgn="base">
              <a:spcBef>
                <a:spcPct val="0"/>
              </a:spcBef>
              <a:spcAft>
                <a:spcPct val="0"/>
              </a:spcAft>
              <a:defRPr sz="3400">
                <a:solidFill>
                  <a:schemeClr val="tx2"/>
                </a:solidFill>
                <a:latin typeface="Arial Bold" charset="0"/>
              </a:defRPr>
            </a:lvl6pPr>
            <a:lvl7pPr marL="914400" algn="ctr" rtl="0" fontAlgn="base">
              <a:spcBef>
                <a:spcPct val="0"/>
              </a:spcBef>
              <a:spcAft>
                <a:spcPct val="0"/>
              </a:spcAft>
              <a:defRPr sz="3400">
                <a:solidFill>
                  <a:schemeClr val="tx2"/>
                </a:solidFill>
                <a:latin typeface="Arial Bold" charset="0"/>
              </a:defRPr>
            </a:lvl7pPr>
            <a:lvl8pPr marL="1371600" algn="ctr" rtl="0" fontAlgn="base">
              <a:spcBef>
                <a:spcPct val="0"/>
              </a:spcBef>
              <a:spcAft>
                <a:spcPct val="0"/>
              </a:spcAft>
              <a:defRPr sz="3400">
                <a:solidFill>
                  <a:schemeClr val="tx2"/>
                </a:solidFill>
                <a:latin typeface="Arial Bold" charset="0"/>
              </a:defRPr>
            </a:lvl8pPr>
            <a:lvl9pPr marL="1828800" algn="ctr" rtl="0" fontAlgn="base">
              <a:spcBef>
                <a:spcPct val="0"/>
              </a:spcBef>
              <a:spcAft>
                <a:spcPct val="0"/>
              </a:spcAft>
              <a:defRPr sz="3400">
                <a:solidFill>
                  <a:schemeClr val="tx2"/>
                </a:solidFill>
                <a:latin typeface="Arial Bold" charset="0"/>
              </a:defRPr>
            </a:lvl9pPr>
          </a:lstStyle>
          <a:p>
            <a:pPr algn="ctr">
              <a:defRPr/>
            </a:pPr>
            <a:r>
              <a:rPr lang="fi-FI" altLang="fi-FI" sz="2800" b="1" kern="0" dirty="0">
                <a:latin typeface="Gotham Narrow SSm"/>
              </a:rPr>
              <a:t>Ammatillisen koulutuksen taloustiedonkeruun rakenne ja sisältö</a:t>
            </a:r>
          </a:p>
        </p:txBody>
      </p:sp>
      <p:sp>
        <p:nvSpPr>
          <p:cNvPr id="9" name="Dian numeron paikkamerkki 8"/>
          <p:cNvSpPr>
            <a:spLocks noGrp="1"/>
          </p:cNvSpPr>
          <p:nvPr>
            <p:ph type="sldNum" sz="quarter" idx="12"/>
          </p:nvPr>
        </p:nvSpPr>
        <p:spPr/>
        <p:txBody>
          <a:bodyPr/>
          <a:lstStyle/>
          <a:p>
            <a:pPr>
              <a:defRPr/>
            </a:pPr>
            <a:fld id="{68AF6A4B-BFA5-4E50-9A2A-9209299A11FE}" type="slidenum">
              <a:rPr lang="en-US" smtClean="0"/>
              <a:pPr>
                <a:defRPr/>
              </a:pPr>
              <a:t>26</a:t>
            </a:fld>
            <a:endParaRPr lang="en-US" dirty="0"/>
          </a:p>
        </p:txBody>
      </p:sp>
      <p:sp>
        <p:nvSpPr>
          <p:cNvPr id="10" name="Suorakulmio 9">
            <a:extLst>
              <a:ext uri="{FF2B5EF4-FFF2-40B4-BE49-F238E27FC236}">
                <a16:creationId xmlns:a16="http://schemas.microsoft.com/office/drawing/2014/main" id="{BED5AEBC-F6AB-421F-9BA7-0FC4CD9E5886}"/>
              </a:ext>
            </a:extLst>
          </p:cNvPr>
          <p:cNvSpPr/>
          <p:nvPr/>
        </p:nvSpPr>
        <p:spPr>
          <a:xfrm>
            <a:off x="1528174" y="1290182"/>
            <a:ext cx="9026335" cy="1753644"/>
          </a:xfrm>
          <a:prstGeom prst="rect">
            <a:avLst/>
          </a:prstGeom>
          <a:solidFill>
            <a:schemeClr val="accent1">
              <a:lumMod val="20000"/>
              <a:lumOff val="8000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2400" dirty="0">
                <a:solidFill>
                  <a:schemeClr val="tx1"/>
                </a:solidFill>
              </a:rPr>
              <a:t>Ammatillisen koulutuksen järjestäjäkohtaisesti ilmoitettavat kustannukset ja tuotot</a:t>
            </a:r>
          </a:p>
          <a:p>
            <a:pPr algn="ctr"/>
            <a:r>
              <a:rPr lang="fi-FI" sz="2400" dirty="0">
                <a:solidFill>
                  <a:schemeClr val="tx1"/>
                </a:solidFill>
              </a:rPr>
              <a:t>Lomake 1  R92</a:t>
            </a:r>
          </a:p>
          <a:p>
            <a:pPr algn="ctr"/>
            <a:r>
              <a:rPr lang="fi-FI" sz="2400" dirty="0">
                <a:solidFill>
                  <a:schemeClr val="tx1"/>
                </a:solidFill>
              </a:rPr>
              <a:t>Järjestäjällä 1 lomake</a:t>
            </a:r>
          </a:p>
        </p:txBody>
      </p:sp>
      <p:sp>
        <p:nvSpPr>
          <p:cNvPr id="12" name="Suorakulmio 11">
            <a:extLst>
              <a:ext uri="{FF2B5EF4-FFF2-40B4-BE49-F238E27FC236}">
                <a16:creationId xmlns:a16="http://schemas.microsoft.com/office/drawing/2014/main" id="{849D55EA-B702-49CF-A5C6-86FDA146F8FA}"/>
              </a:ext>
            </a:extLst>
          </p:cNvPr>
          <p:cNvSpPr/>
          <p:nvPr/>
        </p:nvSpPr>
        <p:spPr>
          <a:xfrm>
            <a:off x="1528175" y="3144033"/>
            <a:ext cx="9026335" cy="2009223"/>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2400" dirty="0">
                <a:solidFill>
                  <a:schemeClr val="tx1"/>
                </a:solidFill>
              </a:rPr>
              <a:t>Ammatillisen koulutuksen opetuskustannukset ja tulot </a:t>
            </a:r>
            <a:r>
              <a:rPr lang="fi-FI" sz="2400" dirty="0" err="1">
                <a:solidFill>
                  <a:schemeClr val="tx1"/>
                </a:solidFill>
              </a:rPr>
              <a:t>seurantaryhmittäin</a:t>
            </a:r>
            <a:endParaRPr lang="fi-FI" sz="2400" dirty="0">
              <a:solidFill>
                <a:schemeClr val="tx1"/>
              </a:solidFill>
            </a:endParaRPr>
          </a:p>
          <a:p>
            <a:pPr algn="ctr"/>
            <a:r>
              <a:rPr lang="fi-FI" sz="2400" dirty="0">
                <a:solidFill>
                  <a:schemeClr val="tx1"/>
                </a:solidFill>
              </a:rPr>
              <a:t>Lomake 2 R12        </a:t>
            </a:r>
          </a:p>
          <a:p>
            <a:pPr algn="ctr"/>
            <a:r>
              <a:rPr lang="fi-FI" sz="2400" dirty="0">
                <a:solidFill>
                  <a:schemeClr val="tx1"/>
                </a:solidFill>
              </a:rPr>
              <a:t>Järjestäjällä 1 - 37 lomaketta</a:t>
            </a:r>
          </a:p>
        </p:txBody>
      </p:sp>
      <p:sp>
        <p:nvSpPr>
          <p:cNvPr id="13" name="Suorakulmio 12">
            <a:extLst>
              <a:ext uri="{FF2B5EF4-FFF2-40B4-BE49-F238E27FC236}">
                <a16:creationId xmlns:a16="http://schemas.microsoft.com/office/drawing/2014/main" id="{97BEA1A7-BF3B-41D9-A5A6-621D6ED3000F}"/>
              </a:ext>
            </a:extLst>
          </p:cNvPr>
          <p:cNvSpPr/>
          <p:nvPr/>
        </p:nvSpPr>
        <p:spPr>
          <a:xfrm>
            <a:off x="3444658" y="5253464"/>
            <a:ext cx="5361139" cy="131466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2400" dirty="0">
                <a:solidFill>
                  <a:schemeClr val="tx1"/>
                </a:solidFill>
              </a:rPr>
              <a:t>Yhteenvetolomake</a:t>
            </a:r>
          </a:p>
          <a:p>
            <a:pPr algn="ctr"/>
            <a:r>
              <a:rPr lang="fi-FI" sz="2400" dirty="0">
                <a:solidFill>
                  <a:schemeClr val="tx1"/>
                </a:solidFill>
              </a:rPr>
              <a:t>Lomake 1 + Lomakkeet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26B159F9-BB20-4A32-95DF-D329A036ABD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
        <p:nvSpPr>
          <p:cNvPr id="5" name="Dian numeron paikkamerkki 4">
            <a:extLst>
              <a:ext uri="{FF2B5EF4-FFF2-40B4-BE49-F238E27FC236}">
                <a16:creationId xmlns:a16="http://schemas.microsoft.com/office/drawing/2014/main" id="{046C6BC7-A470-45F0-8466-9CB2AE0DD72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E131DE-DA31-4CDF-828A-8EB206A3CD12}" type="slidenum">
              <a:rPr kumimoji="0" lang="en-GB" sz="900" b="0" i="0" u="none" strike="noStrike" kern="1200" cap="none" spc="0" normalizeH="0" baseline="0" noProof="0" smtClean="0">
                <a:ln>
                  <a:noFill/>
                </a:ln>
                <a:solidFill>
                  <a:srgbClr val="0041DC"/>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9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graphicFrame>
        <p:nvGraphicFramePr>
          <p:cNvPr id="10" name="Taulukko 9">
            <a:extLst>
              <a:ext uri="{FF2B5EF4-FFF2-40B4-BE49-F238E27FC236}">
                <a16:creationId xmlns:a16="http://schemas.microsoft.com/office/drawing/2014/main" id="{43C61FDA-1496-49BB-80B1-FDCA0A73B578}"/>
              </a:ext>
            </a:extLst>
          </p:cNvPr>
          <p:cNvGraphicFramePr>
            <a:graphicFrameLocks noGrp="1"/>
          </p:cNvGraphicFramePr>
          <p:nvPr>
            <p:extLst>
              <p:ext uri="{D42A27DB-BD31-4B8C-83A1-F6EECF244321}">
                <p14:modId xmlns:p14="http://schemas.microsoft.com/office/powerpoint/2010/main" val="3481697736"/>
              </p:ext>
            </p:extLst>
          </p:nvPr>
        </p:nvGraphicFramePr>
        <p:xfrm>
          <a:off x="896568" y="659492"/>
          <a:ext cx="10660876" cy="5089735"/>
        </p:xfrm>
        <a:graphic>
          <a:graphicData uri="http://schemas.openxmlformats.org/drawingml/2006/table">
            <a:tbl>
              <a:tblPr/>
              <a:tblGrid>
                <a:gridCol w="6080030">
                  <a:extLst>
                    <a:ext uri="{9D8B030D-6E8A-4147-A177-3AD203B41FA5}">
                      <a16:colId xmlns:a16="http://schemas.microsoft.com/office/drawing/2014/main" val="1589705275"/>
                    </a:ext>
                  </a:extLst>
                </a:gridCol>
                <a:gridCol w="1610237">
                  <a:extLst>
                    <a:ext uri="{9D8B030D-6E8A-4147-A177-3AD203B41FA5}">
                      <a16:colId xmlns:a16="http://schemas.microsoft.com/office/drawing/2014/main" val="4012951063"/>
                    </a:ext>
                  </a:extLst>
                </a:gridCol>
                <a:gridCol w="1545457">
                  <a:extLst>
                    <a:ext uri="{9D8B030D-6E8A-4147-A177-3AD203B41FA5}">
                      <a16:colId xmlns:a16="http://schemas.microsoft.com/office/drawing/2014/main" val="1790736275"/>
                    </a:ext>
                  </a:extLst>
                </a:gridCol>
                <a:gridCol w="1425152">
                  <a:extLst>
                    <a:ext uri="{9D8B030D-6E8A-4147-A177-3AD203B41FA5}">
                      <a16:colId xmlns:a16="http://schemas.microsoft.com/office/drawing/2014/main" val="511203450"/>
                    </a:ext>
                  </a:extLst>
                </a:gridCol>
              </a:tblGrid>
              <a:tr h="658167">
                <a:tc>
                  <a:txBody>
                    <a:bodyPr/>
                    <a:lstStyle/>
                    <a:p>
                      <a:pPr algn="l" fontAlgn="ctr"/>
                      <a:r>
                        <a:rPr lang="fi-FI" sz="1200" b="1" i="0" u="none" strike="noStrike" dirty="0">
                          <a:solidFill>
                            <a:srgbClr val="000000"/>
                          </a:solidFill>
                          <a:effectLst/>
                          <a:latin typeface="Arial" panose="020B0604020202020204" pitchFamily="34" charset="0"/>
                        </a:rPr>
                        <a:t>VALTIONOSUUDELLA RAHOITETTAVA TOIMINTA                                                                                                                   - ei sisällä strategiarahoitukseen kohdistuneita kustannuksia</a:t>
                      </a:r>
                      <a:br>
                        <a:rPr lang="fi-FI" sz="1200" b="1" i="0" u="none" strike="noStrike" dirty="0">
                          <a:solidFill>
                            <a:srgbClr val="000000"/>
                          </a:solidFill>
                          <a:effectLst/>
                          <a:latin typeface="Arial" panose="020B0604020202020204" pitchFamily="34" charset="0"/>
                        </a:rPr>
                      </a:br>
                      <a:r>
                        <a:rPr lang="fi-FI" sz="1200" b="1" i="0" u="none" strike="noStrike" dirty="0">
                          <a:solidFill>
                            <a:srgbClr val="000000"/>
                          </a:solidFill>
                          <a:effectLst/>
                          <a:latin typeface="Arial" panose="020B0604020202020204" pitchFamily="34" charset="0"/>
                        </a:rPr>
                        <a:t>- ei sisällä lomakkeella 2 ilmoitettaviin opetuskustannuksiin eikä muulla kuin valtionosuudella rahoitettavaan toimintaan ilmoitettavia kustannuksia</a:t>
                      </a:r>
                    </a:p>
                  </a:txBody>
                  <a:tcPr marL="39665"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alpha val="34000"/>
                          </a:schemeClr>
                        </a:gs>
                        <a:gs pos="83000">
                          <a:schemeClr val="accent1">
                            <a:lumMod val="45000"/>
                            <a:lumOff val="55000"/>
                          </a:schemeClr>
                        </a:gs>
                        <a:gs pos="100000">
                          <a:schemeClr val="accent1">
                            <a:lumMod val="30000"/>
                            <a:lumOff val="70000"/>
                          </a:schemeClr>
                        </a:gs>
                      </a:gsLst>
                      <a:lin ang="5400000" scaled="1"/>
                    </a:gradFill>
                  </a:tcPr>
                </a:tc>
                <a:tc gridSpan="3">
                  <a:txBody>
                    <a:bodyPr/>
                    <a:lstStyle/>
                    <a:p>
                      <a:pPr algn="l" fontAlgn="ctr"/>
                      <a:r>
                        <a:rPr lang="fi-FI" sz="1200" b="1" i="0" u="none" strike="noStrike">
                          <a:solidFill>
                            <a:srgbClr val="000000"/>
                          </a:solidFill>
                          <a:effectLst/>
                          <a:latin typeface="Arial" panose="020B0604020202020204" pitchFamily="34" charset="0"/>
                        </a:rPr>
                        <a:t>Koulutuksen järjestäjän yhteiset kustannukset (opetuskustannuksiin kohdistamattomat kustannukset) ilman arvonlisäveroa</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alpha val="34000"/>
                          </a:schemeClr>
                        </a:gs>
                        <a:gs pos="83000">
                          <a:schemeClr val="accent1">
                            <a:lumMod val="45000"/>
                            <a:lumOff val="55000"/>
                          </a:schemeClr>
                        </a:gs>
                        <a:gs pos="100000">
                          <a:schemeClr val="accent1">
                            <a:lumMod val="30000"/>
                            <a:lumOff val="70000"/>
                          </a:schemeClr>
                        </a:gs>
                      </a:gsLst>
                      <a:lin ang="5400000" scaled="1"/>
                    </a:gradFill>
                  </a:tcPr>
                </a:tc>
                <a:tc hMerge="1">
                  <a:txBody>
                    <a:bodyPr/>
                    <a:lstStyle/>
                    <a:p>
                      <a:endParaRPr lang="fi-FI"/>
                    </a:p>
                  </a:txBody>
                  <a:tcPr/>
                </a:tc>
                <a:tc hMerge="1">
                  <a:txBody>
                    <a:bodyPr/>
                    <a:lstStyle/>
                    <a:p>
                      <a:endParaRPr lang="fi-FI"/>
                    </a:p>
                  </a:txBody>
                  <a:tcPr/>
                </a:tc>
                <a:extLst>
                  <a:ext uri="{0D108BD9-81ED-4DB2-BD59-A6C34878D82A}">
                    <a16:rowId xmlns:a16="http://schemas.microsoft.com/office/drawing/2014/main" val="2564614172"/>
                  </a:ext>
                </a:extLst>
              </a:tr>
              <a:tr h="650934">
                <a:tc>
                  <a:txBody>
                    <a:bodyPr/>
                    <a:lstStyle/>
                    <a:p>
                      <a:pPr algn="l" fontAlgn="ctr"/>
                      <a:r>
                        <a:rPr lang="fi-FI" sz="1200" b="1" i="0" u="none" strike="noStrike" dirty="0">
                          <a:solidFill>
                            <a:srgbClr val="000000"/>
                          </a:solidFill>
                          <a:effectLst/>
                          <a:latin typeface="Arial" panose="020B0604020202020204" pitchFamily="34" charset="0"/>
                        </a:rPr>
                        <a:t> </a:t>
                      </a:r>
                    </a:p>
                  </a:txBody>
                  <a:tcPr marL="39665"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alpha val="34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fi-FI" sz="1400" b="1" i="0" u="none" strike="noStrike">
                          <a:solidFill>
                            <a:srgbClr val="000000"/>
                          </a:solidFill>
                          <a:effectLst/>
                          <a:latin typeface="Arial" panose="020B0604020202020204" pitchFamily="34" charset="0"/>
                        </a:rPr>
                        <a:t>Henkilöstömenot                 M1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alpha val="34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fi-FI" sz="1400" b="1" i="0" u="none" strike="noStrike">
                          <a:solidFill>
                            <a:srgbClr val="000000"/>
                          </a:solidFill>
                          <a:effectLst/>
                          <a:latin typeface="Arial" panose="020B0604020202020204" pitchFamily="34" charset="0"/>
                        </a:rPr>
                        <a:t>Muut menot                           (ei sisällä alv:a)             M2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alpha val="34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fi-FI" sz="1400" b="1" i="0" u="none" strike="noStrike">
                          <a:solidFill>
                            <a:srgbClr val="000000"/>
                          </a:solidFill>
                          <a:effectLst/>
                          <a:latin typeface="Arial" panose="020B0604020202020204" pitchFamily="34" charset="0"/>
                        </a:rPr>
                        <a:t>Poistot                                                                                                                                                       (ei sisällä alv:a)             X1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alpha val="34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662673408"/>
                  </a:ext>
                </a:extLst>
              </a:tr>
              <a:tr h="388277">
                <a:tc>
                  <a:txBody>
                    <a:bodyPr/>
                    <a:lstStyle/>
                    <a:p>
                      <a:pPr algn="l" fontAlgn="ctr"/>
                      <a:r>
                        <a:rPr lang="fi-FI" sz="1200" b="1" i="0" u="none" strike="noStrike">
                          <a:solidFill>
                            <a:srgbClr val="000000"/>
                          </a:solidFill>
                          <a:effectLst/>
                          <a:latin typeface="Arial" panose="020B0604020202020204" pitchFamily="34" charset="0"/>
                        </a:rPr>
                        <a:t>K2.1 Omien tilojen ylläpitokustannukset (sis. myös valt.osuus.toim.kohdist. osuus poistoista)</a:t>
                      </a:r>
                    </a:p>
                  </a:txBody>
                  <a:tcPr marL="39665"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alpha val="34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alpha val="34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alpha val="34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alpha val="34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4246017090"/>
                  </a:ext>
                </a:extLst>
              </a:tr>
              <a:tr h="388277">
                <a:tc>
                  <a:txBody>
                    <a:bodyPr/>
                    <a:lstStyle/>
                    <a:p>
                      <a:pPr algn="l" fontAlgn="ctr"/>
                      <a:r>
                        <a:rPr lang="fi-FI" sz="1200" b="1" i="0" u="none" strike="noStrike">
                          <a:solidFill>
                            <a:srgbClr val="000000"/>
                          </a:solidFill>
                          <a:effectLst/>
                          <a:latin typeface="Arial" panose="020B0604020202020204" pitchFamily="34" charset="0"/>
                        </a:rPr>
                        <a:t>K2.2 Vuokratilojen vuokra- ja ylläpitokustannukset</a:t>
                      </a:r>
                    </a:p>
                  </a:txBody>
                  <a:tcPr marL="39665"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alpha val="34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alpha val="34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alpha val="34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alpha val="34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722691141"/>
                  </a:ext>
                </a:extLst>
              </a:tr>
              <a:tr h="532547">
                <a:tc>
                  <a:txBody>
                    <a:bodyPr/>
                    <a:lstStyle/>
                    <a:p>
                      <a:pPr algn="l" fontAlgn="ctr"/>
                      <a:r>
                        <a:rPr lang="fi-FI" sz="1200" b="1" i="0" u="none" strike="noStrike">
                          <a:solidFill>
                            <a:srgbClr val="000000"/>
                          </a:solidFill>
                          <a:effectLst/>
                          <a:latin typeface="Arial" panose="020B0604020202020204" pitchFamily="34" charset="0"/>
                        </a:rPr>
                        <a:t>K3.1.2 Vaativan erityisen tuen yhteydessä järjestettävä majoitus</a:t>
                      </a:r>
                    </a:p>
                  </a:txBody>
                  <a:tcPr marL="39665"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alpha val="34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alpha val="34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alpha val="34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r>
                        <a:rPr lang="fi-FI" sz="11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alpha val="34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929747661"/>
                  </a:ext>
                </a:extLst>
              </a:tr>
              <a:tr h="479636">
                <a:tc>
                  <a:txBody>
                    <a:bodyPr/>
                    <a:lstStyle/>
                    <a:p>
                      <a:pPr algn="l" fontAlgn="ctr"/>
                      <a:r>
                        <a:rPr lang="fi-FI" sz="1200" b="1" i="0" u="none" strike="noStrike">
                          <a:solidFill>
                            <a:srgbClr val="000000"/>
                          </a:solidFill>
                          <a:effectLst/>
                          <a:latin typeface="Arial" panose="020B0604020202020204" pitchFamily="34" charset="0"/>
                        </a:rPr>
                        <a:t>K3.1.3 Sisäoppilaitosmuotoisen koulutuksen majoitus</a:t>
                      </a:r>
                    </a:p>
                  </a:txBody>
                  <a:tcPr marL="39665"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alpha val="34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alpha val="34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alpha val="34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alpha val="34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37870733"/>
                  </a:ext>
                </a:extLst>
              </a:tr>
              <a:tr h="479636">
                <a:tc>
                  <a:txBody>
                    <a:bodyPr/>
                    <a:lstStyle/>
                    <a:p>
                      <a:pPr algn="l" fontAlgn="ctr"/>
                      <a:r>
                        <a:rPr lang="fi-FI" sz="1200" b="1" i="0" u="none" strike="noStrike">
                          <a:solidFill>
                            <a:srgbClr val="000000"/>
                          </a:solidFill>
                          <a:effectLst/>
                          <a:latin typeface="Arial" panose="020B0604020202020204" pitchFamily="34" charset="0"/>
                        </a:rPr>
                        <a:t>K3.1.9 Muu majoitus</a:t>
                      </a:r>
                    </a:p>
                  </a:txBody>
                  <a:tcPr marL="39665"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alpha val="34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alpha val="34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alpha val="34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alpha val="34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4250211854"/>
                  </a:ext>
                </a:extLst>
              </a:tr>
              <a:tr h="479636">
                <a:tc>
                  <a:txBody>
                    <a:bodyPr/>
                    <a:lstStyle/>
                    <a:p>
                      <a:pPr algn="l" fontAlgn="ctr"/>
                      <a:r>
                        <a:rPr lang="fi-FI" sz="1200" b="1" i="0" u="none" strike="noStrike">
                          <a:solidFill>
                            <a:srgbClr val="000000"/>
                          </a:solidFill>
                          <a:effectLst/>
                          <a:latin typeface="Arial" panose="020B0604020202020204" pitchFamily="34" charset="0"/>
                        </a:rPr>
                        <a:t>K3.2 Opiskelijaruokailu</a:t>
                      </a:r>
                    </a:p>
                  </a:txBody>
                  <a:tcPr marL="39665"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alpha val="34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r>
                        <a:rPr lang="fi-FI" sz="11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alpha val="34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r>
                        <a:rPr lang="fi-FI" sz="11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alpha val="34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r>
                        <a:rPr lang="fi-FI" sz="11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alpha val="34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683174720"/>
                  </a:ext>
                </a:extLst>
              </a:tr>
              <a:tr h="479636">
                <a:tc>
                  <a:txBody>
                    <a:bodyPr/>
                    <a:lstStyle/>
                    <a:p>
                      <a:pPr algn="l" fontAlgn="ctr"/>
                      <a:r>
                        <a:rPr lang="fi-FI" sz="1200" b="1" i="0" u="none" strike="noStrike">
                          <a:solidFill>
                            <a:srgbClr val="000000"/>
                          </a:solidFill>
                          <a:effectLst/>
                          <a:latin typeface="Arial" panose="020B0604020202020204" pitchFamily="34" charset="0"/>
                        </a:rPr>
                        <a:t>K3.5 Opintososiaaliset edut (oppisopimuskoulutus)</a:t>
                      </a:r>
                    </a:p>
                  </a:txBody>
                  <a:tcPr marL="39665"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alpha val="34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alpha val="34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alpha val="34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alpha val="34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59724570"/>
                  </a:ext>
                </a:extLst>
              </a:tr>
              <a:tr h="479636">
                <a:tc>
                  <a:txBody>
                    <a:bodyPr/>
                    <a:lstStyle/>
                    <a:p>
                      <a:pPr algn="l" fontAlgn="ctr"/>
                      <a:r>
                        <a:rPr lang="fi-FI" sz="1200" b="1" i="0" u="none" strike="noStrike">
                          <a:solidFill>
                            <a:srgbClr val="000000"/>
                          </a:solidFill>
                          <a:effectLst/>
                          <a:latin typeface="Arial" panose="020B0604020202020204" pitchFamily="34" charset="0"/>
                        </a:rPr>
                        <a:t>K 7 Koulutuksen järjestäjän yhteiset kustannukset, joita ei ole ilmoitettu edellä olevissa kohdissa K2.1 - K3.5 tai lomakkeen 2 opetuskustannuksissa</a:t>
                      </a:r>
                    </a:p>
                  </a:txBody>
                  <a:tcPr marL="39665"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alpha val="34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alpha val="34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alpha val="34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dirty="0">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alpha val="34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914148830"/>
                  </a:ext>
                </a:extLst>
              </a:tr>
            </a:tbl>
          </a:graphicData>
        </a:graphic>
      </p:graphicFrame>
    </p:spTree>
    <p:extLst>
      <p:ext uri="{BB962C8B-B14F-4D97-AF65-F5344CB8AC3E}">
        <p14:creationId xmlns:p14="http://schemas.microsoft.com/office/powerpoint/2010/main" val="35129367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CCD70CD1-0EC7-414A-B7F3-5CDCA211820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
        <p:nvSpPr>
          <p:cNvPr id="3" name="Dian numeron paikkamerkki 2">
            <a:extLst>
              <a:ext uri="{FF2B5EF4-FFF2-40B4-BE49-F238E27FC236}">
                <a16:creationId xmlns:a16="http://schemas.microsoft.com/office/drawing/2014/main" id="{37065148-699C-4BA6-A8A2-C47787F6555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E131DE-DA31-4CDF-828A-8EB206A3CD12}" type="slidenum">
              <a:rPr kumimoji="0" lang="en-GB" sz="900" b="0" i="0" u="none" strike="noStrike" kern="1200" cap="none" spc="0" normalizeH="0" baseline="0" noProof="0" smtClean="0">
                <a:ln>
                  <a:noFill/>
                </a:ln>
                <a:solidFill>
                  <a:srgbClr val="0041DC"/>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9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
        <p:nvSpPr>
          <p:cNvPr id="5" name="Tekstiruutu 4">
            <a:extLst>
              <a:ext uri="{FF2B5EF4-FFF2-40B4-BE49-F238E27FC236}">
                <a16:creationId xmlns:a16="http://schemas.microsoft.com/office/drawing/2014/main" id="{C766A558-B515-4297-9EC0-2C13AA494CE9}"/>
              </a:ext>
            </a:extLst>
          </p:cNvPr>
          <p:cNvSpPr txBox="1"/>
          <p:nvPr/>
        </p:nvSpPr>
        <p:spPr>
          <a:xfrm>
            <a:off x="10140462" y="552311"/>
            <a:ext cx="1951236" cy="16004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dirty="0">
                <a:ln>
                  <a:noFill/>
                </a:ln>
                <a:solidFill>
                  <a:prstClr val="black"/>
                </a:solidFill>
                <a:effectLst/>
                <a:uLnTx/>
                <a:uFillTx/>
                <a:latin typeface="Calibri"/>
                <a:ea typeface="+mn-ea"/>
                <a:cs typeface="+mn-cs"/>
              </a:rPr>
              <a:t>Huom. Koulutuskorvaukset ovat sisältyneet ilmoitettuihin opetuskustannuksiin. Tämä on erikseen kerättävä tieto</a:t>
            </a:r>
          </a:p>
        </p:txBody>
      </p:sp>
      <p:graphicFrame>
        <p:nvGraphicFramePr>
          <p:cNvPr id="6" name="Taulukko 5">
            <a:extLst>
              <a:ext uri="{FF2B5EF4-FFF2-40B4-BE49-F238E27FC236}">
                <a16:creationId xmlns:a16="http://schemas.microsoft.com/office/drawing/2014/main" id="{0B0FEA9F-7B12-4A3E-A3D3-A4096792FAC8}"/>
              </a:ext>
            </a:extLst>
          </p:cNvPr>
          <p:cNvGraphicFramePr>
            <a:graphicFrameLocks noGrp="1"/>
          </p:cNvGraphicFramePr>
          <p:nvPr/>
        </p:nvGraphicFramePr>
        <p:xfrm>
          <a:off x="357553" y="552311"/>
          <a:ext cx="9613537" cy="5641261"/>
        </p:xfrm>
        <a:graphic>
          <a:graphicData uri="http://schemas.openxmlformats.org/drawingml/2006/table">
            <a:tbl>
              <a:tblPr/>
              <a:tblGrid>
                <a:gridCol w="5482720">
                  <a:extLst>
                    <a:ext uri="{9D8B030D-6E8A-4147-A177-3AD203B41FA5}">
                      <a16:colId xmlns:a16="http://schemas.microsoft.com/office/drawing/2014/main" val="697536286"/>
                    </a:ext>
                  </a:extLst>
                </a:gridCol>
                <a:gridCol w="1452045">
                  <a:extLst>
                    <a:ext uri="{9D8B030D-6E8A-4147-A177-3AD203B41FA5}">
                      <a16:colId xmlns:a16="http://schemas.microsoft.com/office/drawing/2014/main" val="2960250991"/>
                    </a:ext>
                  </a:extLst>
                </a:gridCol>
                <a:gridCol w="1393629">
                  <a:extLst>
                    <a:ext uri="{9D8B030D-6E8A-4147-A177-3AD203B41FA5}">
                      <a16:colId xmlns:a16="http://schemas.microsoft.com/office/drawing/2014/main" val="3144025233"/>
                    </a:ext>
                  </a:extLst>
                </a:gridCol>
                <a:gridCol w="1285143">
                  <a:extLst>
                    <a:ext uri="{9D8B030D-6E8A-4147-A177-3AD203B41FA5}">
                      <a16:colId xmlns:a16="http://schemas.microsoft.com/office/drawing/2014/main" val="2208809987"/>
                    </a:ext>
                  </a:extLst>
                </a:gridCol>
              </a:tblGrid>
              <a:tr h="599291">
                <a:tc>
                  <a:txBody>
                    <a:bodyPr/>
                    <a:lstStyle/>
                    <a:p>
                      <a:pPr algn="l" fontAlgn="b"/>
                      <a:r>
                        <a:rPr lang="fi-FI" sz="1200" b="1" i="0" u="none" strike="noStrike" dirty="0">
                          <a:solidFill>
                            <a:srgbClr val="000000"/>
                          </a:solidFill>
                          <a:effectLst/>
                          <a:latin typeface="Arial" panose="020B0604020202020204" pitchFamily="34" charset="0"/>
                        </a:rPr>
                        <a:t>Työnantajille maksetut koulutuskorvaukset oppisopimuskoulutuksessa (sisältyvät myös lomakkeella 2 opetustoiminnan kustannuksiin kohdassa K1.2)</a:t>
                      </a:r>
                    </a:p>
                  </a:txBody>
                  <a:tcPr marL="0" marR="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fi-FI" sz="1400" b="0" i="0" u="none" strike="noStrike">
                          <a:solidFill>
                            <a:srgbClr val="000000"/>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fi-FI" sz="1600" b="1" i="0" u="none" strike="noStrike">
                          <a:solidFill>
                            <a:srgbClr val="000000"/>
                          </a:solidFill>
                          <a:effectLst/>
                          <a:latin typeface="Arial" panose="020B0604020202020204" pitchFamily="34" charset="0"/>
                        </a:rPr>
                        <a:t>Muut menot                             M2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fi-FI" sz="700" b="0" i="0" u="none" strike="noStrike" dirty="0">
                        <a:solidFill>
                          <a:srgbClr val="000000"/>
                        </a:solidFill>
                        <a:effectLst/>
                        <a:latin typeface="Arial" panose="020B0604020202020204" pitchFamily="34" charset="0"/>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314026298"/>
                  </a:ext>
                </a:extLst>
              </a:tr>
              <a:tr h="451370">
                <a:tc>
                  <a:txBody>
                    <a:bodyPr/>
                    <a:lstStyle/>
                    <a:p>
                      <a:pPr algn="l" fontAlgn="b"/>
                      <a:r>
                        <a:rPr lang="fi-FI" sz="1200" b="1" i="0" u="none" strike="noStrike" dirty="0">
                          <a:solidFill>
                            <a:srgbClr val="000000"/>
                          </a:solidFill>
                          <a:effectLst/>
                          <a:latin typeface="Arial" panose="020B0604020202020204" pitchFamily="34" charset="0"/>
                        </a:rPr>
                        <a:t>K 1.4.1 Työnantajille maksetut koulutuskorvaukset (oppisopimuskoulutus) </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fi-FI" sz="1100" b="0" i="0" u="none" strike="noStrike" dirty="0">
                          <a:solidFill>
                            <a:srgbClr val="000000"/>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r>
                        <a:rPr lang="fi-FI" sz="1100" b="0" i="0" u="none" strike="noStrike" dirty="0">
                          <a:solidFill>
                            <a:srgbClr val="00808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fi-FI" sz="700" b="0" i="0" u="none" strike="noStrike" dirty="0">
                        <a:solidFill>
                          <a:srgbClr val="000000"/>
                        </a:solidFill>
                        <a:effectLst/>
                        <a:latin typeface="Arial" panose="020B0604020202020204" pitchFamily="34" charset="0"/>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762597283"/>
                  </a:ext>
                </a:extLst>
              </a:tr>
              <a:tr h="285376">
                <a:tc>
                  <a:txBody>
                    <a:bodyPr/>
                    <a:lstStyle/>
                    <a:p>
                      <a:pPr algn="l" fontAlgn="b"/>
                      <a:endParaRPr lang="fi-FI" sz="800" b="1" i="0" u="none" strike="noStrike">
                        <a:solidFill>
                          <a:srgbClr val="000000"/>
                        </a:solidFill>
                        <a:effectLst/>
                        <a:latin typeface="Arial" panose="020B060402020202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endParaRPr lang="fi-FI" sz="700" b="0" i="0" u="none" strike="noStrike">
                        <a:solidFill>
                          <a:srgbClr val="000000"/>
                        </a:solidFill>
                        <a:effectLst/>
                        <a:latin typeface="Arial" panose="020B060402020202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endParaRPr lang="fi-FI" sz="700" b="0" i="0" u="none" strike="noStrike">
                        <a:solidFill>
                          <a:srgbClr val="000000"/>
                        </a:solidFill>
                        <a:effectLst/>
                        <a:latin typeface="Arial" panose="020B060402020202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endParaRPr lang="fi-FI"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158952457"/>
                  </a:ext>
                </a:extLst>
              </a:tr>
              <a:tr h="171226">
                <a:tc>
                  <a:txBody>
                    <a:bodyPr/>
                    <a:lstStyle/>
                    <a:p>
                      <a:pPr algn="l" fontAlgn="ctr"/>
                      <a:r>
                        <a:rPr lang="fi-FI" sz="800" b="1" i="0" u="none" strike="noStrike">
                          <a:solidFill>
                            <a:srgbClr val="FF0000"/>
                          </a:solidFill>
                          <a:effectLst/>
                          <a:latin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endParaRPr lang="fi-FI" sz="700" b="0" i="0" u="none" strike="noStrike" dirty="0">
                        <a:solidFill>
                          <a:srgbClr val="000000"/>
                        </a:solidFill>
                        <a:effectLst/>
                        <a:latin typeface="Arial" panose="020B0604020202020204" pitchFamily="34"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endParaRPr lang="fi-FI" sz="700" b="0" i="0" u="none" strike="noStrike">
                        <a:solidFill>
                          <a:srgbClr val="000000"/>
                        </a:solidFill>
                        <a:effectLst/>
                        <a:latin typeface="Arial" panose="020B0604020202020204" pitchFamily="34"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endParaRPr lang="fi-FI" sz="700" b="0" i="0" u="none" strike="noStrike">
                        <a:solidFill>
                          <a:srgbClr val="000000"/>
                        </a:solidFill>
                        <a:effectLst/>
                        <a:latin typeface="Arial" panose="020B0604020202020204" pitchFamily="34"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941668371"/>
                  </a:ext>
                </a:extLst>
              </a:tr>
              <a:tr h="285376">
                <a:tc rowSpan="2">
                  <a:txBody>
                    <a:bodyPr/>
                    <a:lstStyle/>
                    <a:p>
                      <a:pPr algn="l" fontAlgn="ctr"/>
                      <a:r>
                        <a:rPr lang="fi-FI" sz="1200" b="1" i="0" u="none" strike="noStrike" dirty="0">
                          <a:solidFill>
                            <a:srgbClr val="000000"/>
                          </a:solidFill>
                          <a:effectLst/>
                          <a:latin typeface="Arial" panose="020B0604020202020204" pitchFamily="34" charset="0"/>
                        </a:rPr>
                        <a:t>KOULUTUKSEN JÄRJESTÄJÄN MUU KUIN VALTIONOSUUDELLA RAHOITETTU TOIMINTA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595549649"/>
                  </a:ext>
                </a:extLst>
              </a:tr>
              <a:tr h="627828">
                <a:tc vMerge="1">
                  <a:txBody>
                    <a:bodyPr/>
                    <a:lstStyle/>
                    <a:p>
                      <a:endParaRPr lang="fi-FI"/>
                    </a:p>
                  </a:txBody>
                  <a:tcPr/>
                </a:tc>
                <a:tc>
                  <a:txBody>
                    <a:bodyPr/>
                    <a:lstStyle/>
                    <a:p>
                      <a:pPr algn="ctr" fontAlgn="ctr"/>
                      <a:r>
                        <a:rPr lang="fi-FI" sz="1600" b="1" i="0" u="none" strike="noStrike">
                          <a:solidFill>
                            <a:srgbClr val="000000"/>
                          </a:solidFill>
                          <a:effectLst/>
                          <a:latin typeface="Arial" panose="020B0604020202020204" pitchFamily="34" charset="0"/>
                        </a:rPr>
                        <a:t>Menot                                  (ei sisällä  alv:a)                 M0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fi-FI" sz="1600" b="1" i="0" u="none" strike="noStrike">
                          <a:solidFill>
                            <a:srgbClr val="000000"/>
                          </a:solidFill>
                          <a:effectLst/>
                          <a:latin typeface="Arial" panose="020B0604020202020204" pitchFamily="34" charset="0"/>
                        </a:rPr>
                        <a:t>Poistot                                                                                                                                 (ei sisällä alv:a)                X2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fi-FI" sz="1600" b="1" i="0" u="none" strike="noStrike">
                          <a:solidFill>
                            <a:srgbClr val="000000"/>
                          </a:solidFill>
                          <a:effectLst/>
                          <a:latin typeface="Arial" panose="020B0604020202020204" pitchFamily="34" charset="0"/>
                        </a:rPr>
                        <a:t>  Tulot                            (ei sisällä alv:a)                R0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206271424"/>
                  </a:ext>
                </a:extLst>
              </a:tr>
              <a:tr h="410466">
                <a:tc>
                  <a:txBody>
                    <a:bodyPr/>
                    <a:lstStyle/>
                    <a:p>
                      <a:pPr algn="l" fontAlgn="ctr"/>
                      <a:r>
                        <a:rPr lang="fi-FI" sz="1200" b="1" i="0" u="none" strike="noStrike">
                          <a:solidFill>
                            <a:srgbClr val="000000"/>
                          </a:solidFill>
                          <a:effectLst/>
                          <a:latin typeface="Arial" panose="020B0604020202020204" pitchFamily="34" charset="0"/>
                        </a:rPr>
                        <a:t>E1.1 Strategiarahoituksella rahoitettu toiminta (OKM:n avustus)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703499681"/>
                  </a:ext>
                </a:extLst>
              </a:tr>
              <a:tr h="410466">
                <a:tc>
                  <a:txBody>
                    <a:bodyPr/>
                    <a:lstStyle/>
                    <a:p>
                      <a:pPr algn="l" fontAlgn="ctr"/>
                      <a:r>
                        <a:rPr lang="fi-FI" sz="1200" b="1" i="0" u="none" strike="noStrike">
                          <a:solidFill>
                            <a:srgbClr val="000000"/>
                          </a:solidFill>
                          <a:effectLst/>
                          <a:latin typeface="Arial" panose="020B0604020202020204" pitchFamily="34" charset="0"/>
                        </a:rPr>
                        <a:t>E1.2 Muut tuet ja avustukset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556441292"/>
                  </a:ext>
                </a:extLst>
              </a:tr>
              <a:tr h="410466">
                <a:tc>
                  <a:txBody>
                    <a:bodyPr/>
                    <a:lstStyle/>
                    <a:p>
                      <a:pPr algn="l" fontAlgn="ctr"/>
                      <a:r>
                        <a:rPr lang="fi-FI" sz="1200" b="1" i="0" u="none" strike="noStrike">
                          <a:solidFill>
                            <a:srgbClr val="000000"/>
                          </a:solidFill>
                          <a:effectLst/>
                          <a:latin typeface="Arial" panose="020B0604020202020204" pitchFamily="34" charset="0"/>
                        </a:rPr>
                        <a:t>E2 Muu ammatillisen koulutuksen toiminta (mm. maksullinen palvelutoiminta, myytävät tuotteet ja palvelut)</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dirty="0">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989585598"/>
                  </a:ext>
                </a:extLst>
              </a:tr>
              <a:tr h="410466">
                <a:tc>
                  <a:txBody>
                    <a:bodyPr/>
                    <a:lstStyle/>
                    <a:p>
                      <a:pPr algn="l" fontAlgn="ctr"/>
                      <a:r>
                        <a:rPr lang="fi-FI" sz="1200" b="1" i="0" u="none" strike="noStrike">
                          <a:solidFill>
                            <a:srgbClr val="000000"/>
                          </a:solidFill>
                          <a:effectLst/>
                          <a:latin typeface="Arial" panose="020B0604020202020204" pitchFamily="34" charset="0"/>
                        </a:rPr>
                        <a:t>E7 Muu julkisrahoitteinen toiminta (mm. opetus- ja kulttuuritoimi, muu kuin ylläoleva kohdat E1.1, E1.2 ja E2 sekä E8)</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dirty="0">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293666021"/>
                  </a:ext>
                </a:extLst>
              </a:tr>
              <a:tr h="410466">
                <a:tc>
                  <a:txBody>
                    <a:bodyPr/>
                    <a:lstStyle/>
                    <a:p>
                      <a:pPr algn="l" fontAlgn="ctr"/>
                      <a:r>
                        <a:rPr lang="fi-FI" sz="1200" b="1" i="0" u="none" strike="noStrike">
                          <a:solidFill>
                            <a:srgbClr val="000000"/>
                          </a:solidFill>
                          <a:effectLst/>
                          <a:latin typeface="Arial" panose="020B0604020202020204" pitchFamily="34" charset="0"/>
                        </a:rPr>
                        <a:t>E7.1 josta Ely-keskusten hankkima työvoimakoulutus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dirty="0">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669840519"/>
                  </a:ext>
                </a:extLst>
              </a:tr>
              <a:tr h="410466">
                <a:tc>
                  <a:txBody>
                    <a:bodyPr/>
                    <a:lstStyle/>
                    <a:p>
                      <a:pPr algn="l" fontAlgn="ctr"/>
                      <a:r>
                        <a:rPr lang="fi-FI" sz="1200" b="1" i="0" u="none" strike="noStrike">
                          <a:solidFill>
                            <a:srgbClr val="000000"/>
                          </a:solidFill>
                          <a:effectLst/>
                          <a:latin typeface="Arial" panose="020B0604020202020204" pitchFamily="34" charset="0"/>
                        </a:rPr>
                        <a:t>E8 Liiketoiminta ja mahd.muu toiminta</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dirty="0">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197737734"/>
                  </a:ext>
                </a:extLst>
              </a:tr>
              <a:tr h="410466">
                <a:tc>
                  <a:txBody>
                    <a:bodyPr/>
                    <a:lstStyle/>
                    <a:p>
                      <a:pPr algn="l" fontAlgn="ctr"/>
                      <a:r>
                        <a:rPr lang="fi-FI" sz="1200" b="1" i="0" u="none" strike="noStrike">
                          <a:solidFill>
                            <a:srgbClr val="000000"/>
                          </a:solidFill>
                          <a:effectLst/>
                          <a:latin typeface="Arial" panose="020B0604020202020204" pitchFamily="34" charset="0"/>
                        </a:rPr>
                        <a:t>E0 Muu kuin ammatillisen koulutuksen valtionosuudella rahoitettu toiminta yhteensä (kohdat E1.1 - E2 ja E7 - E8)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dirty="0">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505317278"/>
                  </a:ext>
                </a:extLst>
              </a:tr>
            </a:tbl>
          </a:graphicData>
        </a:graphic>
      </p:graphicFrame>
    </p:spTree>
    <p:extLst>
      <p:ext uri="{BB962C8B-B14F-4D97-AF65-F5344CB8AC3E}">
        <p14:creationId xmlns:p14="http://schemas.microsoft.com/office/powerpoint/2010/main" val="10141351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FEF63612-6D19-410F-B851-316D85B824B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
        <p:nvSpPr>
          <p:cNvPr id="3" name="Dian numeron paikkamerkki 2">
            <a:extLst>
              <a:ext uri="{FF2B5EF4-FFF2-40B4-BE49-F238E27FC236}">
                <a16:creationId xmlns:a16="http://schemas.microsoft.com/office/drawing/2014/main" id="{CE08FBA3-E481-4581-A19F-172CC2DB667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E131DE-DA31-4CDF-828A-8EB206A3CD12}" type="slidenum">
              <a:rPr kumimoji="0" lang="en-GB" sz="900" b="0" i="0" u="none" strike="noStrike" kern="1200" cap="none" spc="0" normalizeH="0" baseline="0" noProof="0" smtClean="0">
                <a:ln>
                  <a:noFill/>
                </a:ln>
                <a:solidFill>
                  <a:srgbClr val="0041DC"/>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9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graphicFrame>
        <p:nvGraphicFramePr>
          <p:cNvPr id="6" name="Taulukko 5">
            <a:extLst>
              <a:ext uri="{FF2B5EF4-FFF2-40B4-BE49-F238E27FC236}">
                <a16:creationId xmlns:a16="http://schemas.microsoft.com/office/drawing/2014/main" id="{264423A0-7DAA-47F4-8DCB-5B4150A9D97C}"/>
              </a:ext>
            </a:extLst>
          </p:cNvPr>
          <p:cNvGraphicFramePr>
            <a:graphicFrameLocks noGrp="1"/>
          </p:cNvGraphicFramePr>
          <p:nvPr/>
        </p:nvGraphicFramePr>
        <p:xfrm>
          <a:off x="718649" y="1042060"/>
          <a:ext cx="10515599" cy="3184540"/>
        </p:xfrm>
        <a:graphic>
          <a:graphicData uri="http://schemas.openxmlformats.org/drawingml/2006/table">
            <a:tbl>
              <a:tblPr/>
              <a:tblGrid>
                <a:gridCol w="6922594">
                  <a:extLst>
                    <a:ext uri="{9D8B030D-6E8A-4147-A177-3AD203B41FA5}">
                      <a16:colId xmlns:a16="http://schemas.microsoft.com/office/drawing/2014/main" val="763889169"/>
                    </a:ext>
                  </a:extLst>
                </a:gridCol>
                <a:gridCol w="1833381">
                  <a:extLst>
                    <a:ext uri="{9D8B030D-6E8A-4147-A177-3AD203B41FA5}">
                      <a16:colId xmlns:a16="http://schemas.microsoft.com/office/drawing/2014/main" val="1996143605"/>
                    </a:ext>
                  </a:extLst>
                </a:gridCol>
                <a:gridCol w="1759624">
                  <a:extLst>
                    <a:ext uri="{9D8B030D-6E8A-4147-A177-3AD203B41FA5}">
                      <a16:colId xmlns:a16="http://schemas.microsoft.com/office/drawing/2014/main" val="2277791210"/>
                    </a:ext>
                  </a:extLst>
                </a:gridCol>
              </a:tblGrid>
              <a:tr h="326110">
                <a:tc>
                  <a:txBody>
                    <a:bodyPr/>
                    <a:lstStyle/>
                    <a:p>
                      <a:pPr algn="l" fontAlgn="ctr"/>
                      <a:r>
                        <a:rPr lang="fi-FI" sz="1600" b="1" i="0" u="none" strike="noStrike" dirty="0">
                          <a:solidFill>
                            <a:srgbClr val="000000"/>
                          </a:solidFill>
                          <a:effectLst/>
                          <a:latin typeface="Arial" panose="020B0604020202020204" pitchFamily="34" charset="0"/>
                        </a:rPr>
                        <a:t>TULOSLASKELMATIEDOT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fi-FI" sz="1800" b="1" i="0" u="none" strike="noStrike">
                          <a:solidFill>
                            <a:srgbClr val="000000"/>
                          </a:solidFill>
                          <a:effectLst/>
                          <a:latin typeface="Arial" panose="020B0604020202020204" pitchFamily="34" charset="0"/>
                        </a:rPr>
                        <a:t>Vuodelta 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fi-FI" sz="1800" b="1" i="0" u="none" strike="noStrike">
                          <a:solidFill>
                            <a:srgbClr val="000000"/>
                          </a:solidFill>
                          <a:effectLst/>
                          <a:latin typeface="Arial" panose="020B0604020202020204" pitchFamily="34" charset="0"/>
                        </a:rPr>
                        <a:t>Vuodelta 2017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107626423"/>
                  </a:ext>
                </a:extLst>
              </a:tr>
              <a:tr h="395125">
                <a:tc>
                  <a:txBody>
                    <a:bodyPr/>
                    <a:lstStyle/>
                    <a:p>
                      <a:pPr algn="l" fontAlgn="ctr"/>
                      <a:r>
                        <a:rPr lang="fi-FI" sz="1600" b="1" i="0" u="none" strike="noStrike" dirty="0">
                          <a:solidFill>
                            <a:srgbClr val="000000"/>
                          </a:solidFill>
                          <a:effectLst/>
                          <a:latin typeface="Arial" panose="020B0604020202020204" pitchFamily="34" charset="0"/>
                        </a:rPr>
                        <a:t>F1 Liikevoitto, (vuosikate + poistot)</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05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05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70378451"/>
                  </a:ext>
                </a:extLst>
              </a:tr>
              <a:tr h="395125">
                <a:tc>
                  <a:txBody>
                    <a:bodyPr/>
                    <a:lstStyle/>
                    <a:p>
                      <a:pPr algn="l" fontAlgn="ctr"/>
                      <a:r>
                        <a:rPr lang="fi-FI" sz="1600" b="1" i="0" u="none" strike="noStrike" dirty="0">
                          <a:solidFill>
                            <a:srgbClr val="000000"/>
                          </a:solidFill>
                          <a:effectLst/>
                          <a:latin typeface="Arial" panose="020B0604020202020204" pitchFamily="34" charset="0"/>
                        </a:rPr>
                        <a:t>F2 Rahoitustuotot (sis. korko- ja muut tuotot)</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05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05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083645268"/>
                  </a:ext>
                </a:extLst>
              </a:tr>
              <a:tr h="395125">
                <a:tc>
                  <a:txBody>
                    <a:bodyPr/>
                    <a:lstStyle/>
                    <a:p>
                      <a:pPr algn="l" fontAlgn="ctr"/>
                      <a:r>
                        <a:rPr lang="fi-FI" sz="1600" b="1" i="0" u="none" strike="noStrike" dirty="0">
                          <a:solidFill>
                            <a:srgbClr val="000000"/>
                          </a:solidFill>
                          <a:effectLst/>
                          <a:latin typeface="Arial" panose="020B0604020202020204" pitchFamily="34" charset="0"/>
                        </a:rPr>
                        <a:t>F3 Rahoituskulut (sis. korko- ja muut rahoituskulut,  </a:t>
                      </a:r>
                      <a:r>
                        <a:rPr lang="fi-FI" sz="1600" b="1" i="0" u="none" strike="noStrike" dirty="0" err="1">
                          <a:solidFill>
                            <a:srgbClr val="000000"/>
                          </a:solidFill>
                          <a:effectLst/>
                          <a:latin typeface="Arial" panose="020B0604020202020204" pitchFamily="34" charset="0"/>
                        </a:rPr>
                        <a:t>arvonalentumiset</a:t>
                      </a:r>
                      <a:r>
                        <a:rPr lang="fi-FI" sz="1600" b="1" i="0" u="none" strike="noStrike" dirty="0">
                          <a:solidFill>
                            <a:srgbClr val="000000"/>
                          </a:solidFill>
                          <a:effectLst/>
                          <a:latin typeface="Arial" panose="020B0604020202020204" pitchFamily="34" charset="0"/>
                        </a:rPr>
                        <a:t> pysyvissä ja vaihtuvissa vastaavissa)</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05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05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08050873"/>
                  </a:ext>
                </a:extLst>
              </a:tr>
              <a:tr h="395125">
                <a:tc>
                  <a:txBody>
                    <a:bodyPr/>
                    <a:lstStyle/>
                    <a:p>
                      <a:pPr algn="l" fontAlgn="ctr"/>
                      <a:r>
                        <a:rPr lang="fi-FI" sz="1600" b="1" i="0" u="none" strike="noStrike" dirty="0">
                          <a:solidFill>
                            <a:srgbClr val="000000"/>
                          </a:solidFill>
                          <a:effectLst/>
                          <a:latin typeface="Arial" panose="020B0604020202020204" pitchFamily="34" charset="0"/>
                        </a:rPr>
                        <a:t>F4 Voitto/tappio ennen tilinpäätössiirtoja ja veroja</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05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05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036641166"/>
                  </a:ext>
                </a:extLst>
              </a:tr>
              <a:tr h="395125">
                <a:tc>
                  <a:txBody>
                    <a:bodyPr/>
                    <a:lstStyle/>
                    <a:p>
                      <a:pPr algn="l" fontAlgn="ctr"/>
                      <a:r>
                        <a:rPr lang="fi-FI" sz="1600" b="1" i="0" u="none" strike="noStrike" dirty="0">
                          <a:solidFill>
                            <a:srgbClr val="000000"/>
                          </a:solidFill>
                          <a:effectLst/>
                          <a:latin typeface="Arial" panose="020B0604020202020204" pitchFamily="34" charset="0"/>
                        </a:rPr>
                        <a:t>F5 Tilinpäätössiirrot; Lisäys + /Vähennys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05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05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805562036"/>
                  </a:ext>
                </a:extLst>
              </a:tr>
              <a:tr h="395125">
                <a:tc>
                  <a:txBody>
                    <a:bodyPr/>
                    <a:lstStyle/>
                    <a:p>
                      <a:pPr algn="l" fontAlgn="ctr"/>
                      <a:r>
                        <a:rPr lang="fi-FI" sz="1600" b="1" i="0" u="none" strike="noStrike" dirty="0">
                          <a:solidFill>
                            <a:srgbClr val="000000"/>
                          </a:solidFill>
                          <a:effectLst/>
                          <a:latin typeface="Arial" panose="020B0604020202020204" pitchFamily="34" charset="0"/>
                        </a:rPr>
                        <a:t>F6 </a:t>
                      </a:r>
                      <a:r>
                        <a:rPr lang="fi-FI" sz="1600" b="1" i="0" u="none" strike="noStrike" dirty="0" err="1">
                          <a:solidFill>
                            <a:srgbClr val="000000"/>
                          </a:solidFill>
                          <a:effectLst/>
                          <a:latin typeface="Arial" panose="020B0604020202020204" pitchFamily="34" charset="0"/>
                        </a:rPr>
                        <a:t>Tuloverot</a:t>
                      </a:r>
                      <a:r>
                        <a:rPr lang="fi-FI" sz="1600" b="1" i="0" u="none" strike="noStrike" dirty="0">
                          <a:solidFill>
                            <a:srgbClr val="000000"/>
                          </a:solidFill>
                          <a:effectLst/>
                          <a:latin typeface="Arial" panose="020B0604020202020204" pitchFamily="34" charset="0"/>
                        </a:rPr>
                        <a:t> ja muut välittömät verot</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05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05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517661463"/>
                  </a:ext>
                </a:extLst>
              </a:tr>
              <a:tr h="395125">
                <a:tc>
                  <a:txBody>
                    <a:bodyPr/>
                    <a:lstStyle/>
                    <a:p>
                      <a:pPr algn="l" fontAlgn="ctr"/>
                      <a:r>
                        <a:rPr lang="fi-FI" sz="1600" b="1" i="0" u="none" strike="noStrike" dirty="0">
                          <a:solidFill>
                            <a:srgbClr val="000000"/>
                          </a:solidFill>
                          <a:effectLst/>
                          <a:latin typeface="Arial" panose="020B0604020202020204" pitchFamily="34" charset="0"/>
                        </a:rPr>
                        <a:t>F7 Tilikauden voitto</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050" b="0" i="0" u="none" strike="noStrike" dirty="0">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050" b="0" i="0" u="none" strike="noStrike" dirty="0">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352506152"/>
                  </a:ext>
                </a:extLst>
              </a:tr>
            </a:tbl>
          </a:graphicData>
        </a:graphic>
      </p:graphicFrame>
    </p:spTree>
    <p:extLst>
      <p:ext uri="{BB962C8B-B14F-4D97-AF65-F5344CB8AC3E}">
        <p14:creationId xmlns:p14="http://schemas.microsoft.com/office/powerpoint/2010/main" val="42334946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818EE434-6B26-41EC-8E31-11286809F2E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
        <p:nvSpPr>
          <p:cNvPr id="3" name="Dian numeron paikkamerkki 2">
            <a:extLst>
              <a:ext uri="{FF2B5EF4-FFF2-40B4-BE49-F238E27FC236}">
                <a16:creationId xmlns:a16="http://schemas.microsoft.com/office/drawing/2014/main" id="{03C21382-B25E-49BE-B330-3CFB1A7D79E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E131DE-DA31-4CDF-828A-8EB206A3CD12}" type="slidenum">
              <a:rPr kumimoji="0" lang="en-GB" sz="900" b="0" i="0" u="none" strike="noStrike" kern="1200" cap="none" spc="0" normalizeH="0" baseline="0" noProof="0" smtClean="0">
                <a:ln>
                  <a:noFill/>
                </a:ln>
                <a:solidFill>
                  <a:srgbClr val="0041DC"/>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9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graphicFrame>
        <p:nvGraphicFramePr>
          <p:cNvPr id="4" name="Taulukko 3">
            <a:extLst>
              <a:ext uri="{FF2B5EF4-FFF2-40B4-BE49-F238E27FC236}">
                <a16:creationId xmlns:a16="http://schemas.microsoft.com/office/drawing/2014/main" id="{809C11F7-A04A-4286-8D30-E5B3A96F0431}"/>
              </a:ext>
            </a:extLst>
          </p:cNvPr>
          <p:cNvGraphicFramePr>
            <a:graphicFrameLocks noGrp="1"/>
          </p:cNvGraphicFramePr>
          <p:nvPr/>
        </p:nvGraphicFramePr>
        <p:xfrm>
          <a:off x="896568" y="1087884"/>
          <a:ext cx="10515600" cy="4516497"/>
        </p:xfrm>
        <a:graphic>
          <a:graphicData uri="http://schemas.openxmlformats.org/drawingml/2006/table">
            <a:tbl>
              <a:tblPr/>
              <a:tblGrid>
                <a:gridCol w="5997178">
                  <a:extLst>
                    <a:ext uri="{9D8B030D-6E8A-4147-A177-3AD203B41FA5}">
                      <a16:colId xmlns:a16="http://schemas.microsoft.com/office/drawing/2014/main" val="3166166029"/>
                    </a:ext>
                  </a:extLst>
                </a:gridCol>
                <a:gridCol w="1588294">
                  <a:extLst>
                    <a:ext uri="{9D8B030D-6E8A-4147-A177-3AD203B41FA5}">
                      <a16:colId xmlns:a16="http://schemas.microsoft.com/office/drawing/2014/main" val="3659867359"/>
                    </a:ext>
                  </a:extLst>
                </a:gridCol>
                <a:gridCol w="1524397">
                  <a:extLst>
                    <a:ext uri="{9D8B030D-6E8A-4147-A177-3AD203B41FA5}">
                      <a16:colId xmlns:a16="http://schemas.microsoft.com/office/drawing/2014/main" val="3945411341"/>
                    </a:ext>
                  </a:extLst>
                </a:gridCol>
                <a:gridCol w="1405731">
                  <a:extLst>
                    <a:ext uri="{9D8B030D-6E8A-4147-A177-3AD203B41FA5}">
                      <a16:colId xmlns:a16="http://schemas.microsoft.com/office/drawing/2014/main" val="240713508"/>
                    </a:ext>
                  </a:extLst>
                </a:gridCol>
              </a:tblGrid>
              <a:tr h="328612">
                <a:tc rowSpan="2">
                  <a:txBody>
                    <a:bodyPr/>
                    <a:lstStyle/>
                    <a:p>
                      <a:pPr algn="l" fontAlgn="ctr"/>
                      <a:r>
                        <a:rPr lang="fi-FI" sz="1600" b="1" i="0" u="none" strike="noStrike">
                          <a:solidFill>
                            <a:srgbClr val="000000"/>
                          </a:solidFill>
                          <a:effectLst/>
                          <a:latin typeface="Arial" panose="020B0604020202020204" pitchFamily="34" charset="0"/>
                        </a:rPr>
                        <a:t>ARVONLISÄVEROT (ei sisällytetä muihin kustannuskohtiin tällä lomakkeella eikä opetuskustannnuslomakkeella 2)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gridSpan="3">
                  <a:txBody>
                    <a:bodyPr/>
                    <a:lstStyle/>
                    <a:p>
                      <a:pPr algn="l" fontAlgn="ctr"/>
                      <a:r>
                        <a:rPr lang="fi-FI" sz="1200" b="0" i="0" u="none" strike="noStrike" dirty="0">
                          <a:solidFill>
                            <a:srgbClr val="FF0000"/>
                          </a:solidFill>
                          <a:effectLst/>
                          <a:latin typeface="Arial" panose="020B0604020202020204" pitchFamily="34" charset="0"/>
                        </a:rPr>
                        <a:t>Tilikausi : ilmoitetaan, jos eri kuin kalenterivuosi   (alv-kertymää aikaisintaan v 2018 alusta)</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hMerge="1">
                  <a:txBody>
                    <a:bodyPr/>
                    <a:lstStyle/>
                    <a:p>
                      <a:endParaRPr lang="fi-FI"/>
                    </a:p>
                  </a:txBody>
                  <a:tcPr/>
                </a:tc>
                <a:tc hMerge="1">
                  <a:txBody>
                    <a:bodyPr/>
                    <a:lstStyle/>
                    <a:p>
                      <a:endParaRPr lang="fi-FI"/>
                    </a:p>
                  </a:txBody>
                  <a:tcPr/>
                </a:tc>
                <a:extLst>
                  <a:ext uri="{0D108BD9-81ED-4DB2-BD59-A6C34878D82A}">
                    <a16:rowId xmlns:a16="http://schemas.microsoft.com/office/drawing/2014/main" val="4205093504"/>
                  </a:ext>
                </a:extLst>
              </a:tr>
              <a:tr h="657225">
                <a:tc vMerge="1">
                  <a:txBody>
                    <a:bodyPr/>
                    <a:lstStyle/>
                    <a:p>
                      <a:endParaRPr lang="fi-FI"/>
                    </a:p>
                  </a:txBody>
                  <a:tcPr/>
                </a:tc>
                <a:tc>
                  <a:txBody>
                    <a:bodyPr/>
                    <a:lstStyle/>
                    <a:p>
                      <a:pPr algn="ctr" fontAlgn="ctr"/>
                      <a:r>
                        <a:rPr lang="fi-FI" sz="1200" b="1" i="0" u="none" strike="noStrike" dirty="0" err="1">
                          <a:solidFill>
                            <a:srgbClr val="000000"/>
                          </a:solidFill>
                          <a:effectLst/>
                          <a:latin typeface="Arial" panose="020B0604020202020204" pitchFamily="34" charset="0"/>
                        </a:rPr>
                        <a:t>Käyttömenojen</a:t>
                      </a:r>
                      <a:r>
                        <a:rPr lang="fi-FI" sz="1200" b="1" i="0" u="none" strike="noStrike" dirty="0">
                          <a:solidFill>
                            <a:srgbClr val="000000"/>
                          </a:solidFill>
                          <a:effectLst/>
                          <a:latin typeface="Arial" panose="020B0604020202020204" pitchFamily="34" charset="0"/>
                        </a:rPr>
                        <a:t> arvonlisävero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fi-FI" sz="1200" b="1" i="0" u="none" strike="noStrike" dirty="0" err="1">
                          <a:solidFill>
                            <a:srgbClr val="000000"/>
                          </a:solidFill>
                          <a:effectLst/>
                          <a:latin typeface="Arial" panose="020B0604020202020204" pitchFamily="34" charset="0"/>
                        </a:rPr>
                        <a:t>Investointimenojen</a:t>
                      </a:r>
                      <a:r>
                        <a:rPr lang="fi-FI" sz="1200" b="1" i="0" u="none" strike="noStrike" dirty="0">
                          <a:solidFill>
                            <a:srgbClr val="000000"/>
                          </a:solidFill>
                          <a:effectLst/>
                          <a:latin typeface="Arial" panose="020B0604020202020204" pitchFamily="34" charset="0"/>
                        </a:rPr>
                        <a:t>  arvonlisävero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fi-FI" sz="1200" b="1" i="0" u="none" strike="noStrike" dirty="0">
                          <a:solidFill>
                            <a:srgbClr val="000000"/>
                          </a:solidFill>
                          <a:effectLst/>
                          <a:latin typeface="Arial" panose="020B0604020202020204" pitchFamily="34" charset="0"/>
                        </a:rPr>
                        <a:t>Arvonlisäverot yhteensä</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790242877"/>
                  </a:ext>
                </a:extLst>
              </a:tr>
              <a:tr h="323592">
                <a:tc>
                  <a:txBody>
                    <a:bodyPr/>
                    <a:lstStyle/>
                    <a:p>
                      <a:pPr algn="l" fontAlgn="ctr"/>
                      <a:r>
                        <a:rPr lang="fi-FI" sz="1600" b="1" i="0" u="none" strike="noStrike">
                          <a:solidFill>
                            <a:srgbClr val="000000"/>
                          </a:solidFill>
                          <a:effectLst/>
                          <a:latin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fi-FI" sz="1800" b="1" i="0" u="none" strike="noStrike">
                          <a:solidFill>
                            <a:srgbClr val="000000"/>
                          </a:solidFill>
                          <a:effectLst/>
                          <a:latin typeface="Arial" panose="020B0604020202020204" pitchFamily="34" charset="0"/>
                        </a:rPr>
                        <a:t>M3.1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fi-FI" sz="1800" b="1" i="0" u="none" strike="noStrike">
                          <a:solidFill>
                            <a:srgbClr val="000000"/>
                          </a:solidFill>
                          <a:effectLst/>
                          <a:latin typeface="Arial" panose="020B0604020202020204" pitchFamily="34" charset="0"/>
                        </a:rPr>
                        <a:t>M3.2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fi-FI" sz="1800" b="1" i="0" u="none" strike="noStrike">
                          <a:solidFill>
                            <a:srgbClr val="000000"/>
                          </a:solidFill>
                          <a:effectLst/>
                          <a:latin typeface="Arial" panose="020B0604020202020204" pitchFamily="34" charset="0"/>
                        </a:rPr>
                        <a:t>M3</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502977742"/>
                  </a:ext>
                </a:extLst>
              </a:tr>
              <a:tr h="1163836">
                <a:tc>
                  <a:txBody>
                    <a:bodyPr/>
                    <a:lstStyle/>
                    <a:p>
                      <a:pPr algn="l" fontAlgn="ctr"/>
                      <a:r>
                        <a:rPr lang="fi-FI" sz="1600" b="1" i="0" u="none" strike="noStrike">
                          <a:solidFill>
                            <a:srgbClr val="000000"/>
                          </a:solidFill>
                          <a:effectLst/>
                          <a:latin typeface="Arial" panose="020B0604020202020204" pitchFamily="34" charset="0"/>
                        </a:rPr>
                        <a:t>K0 Arvonlisäverolain (1501/1993) 39 ja 40 §:ssä tarkoitettuihin koulutuspalveluihin sekä ammatillisen koulutuksen järjestäjän muuhun kuin liiketaloudelliseen toimintaan liittyviin hankintoihin (lyhyt- ja pitkävaikutteiset) ja toimitilavuokriin sisältyvien vuotta 2018 koskevien arvonlisäverojen osuus koulutuksen järjestäjälle  aiheutuneista kustannuksista.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05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050" b="0" i="0" u="none" strike="noStrike" dirty="0">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050" b="0" i="0" u="none" strike="noStrike" dirty="0">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735649843"/>
                  </a:ext>
                </a:extLst>
              </a:tr>
              <a:tr h="533995">
                <a:tc>
                  <a:txBody>
                    <a:bodyPr/>
                    <a:lstStyle/>
                    <a:p>
                      <a:pPr algn="l" fontAlgn="ctr"/>
                      <a:r>
                        <a:rPr lang="fi-FI" sz="1600" b="1" i="0" u="none" strike="noStrike">
                          <a:solidFill>
                            <a:srgbClr val="000000"/>
                          </a:solidFill>
                          <a:effectLst/>
                          <a:latin typeface="Arial" panose="020B0604020202020204" pitchFamily="34" charset="0"/>
                        </a:rPr>
                        <a:t>E0 Muun  toiminnan arvonlisäveron osuus (maksullinen palvelutoiminta ja muuhun kuin edellisessä kohdassa  K0 tarkoitettuun toimintaan kohdistunut arvonlisävero)</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05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05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05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175166067"/>
                  </a:ext>
                </a:extLst>
              </a:tr>
              <a:tr h="164306">
                <a:tc>
                  <a:txBody>
                    <a:bodyPr/>
                    <a:lstStyle/>
                    <a:p>
                      <a:pPr algn="l" fontAlgn="ctr"/>
                      <a:endParaRPr lang="fi-FI" sz="1600" b="1" i="0" u="none" strike="noStrike">
                        <a:solidFill>
                          <a:srgbClr val="FF0000"/>
                        </a:solidFill>
                        <a:effectLst/>
                        <a:latin typeface="Arial" panose="020B060402020202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a:solidFill>
                            <a:srgbClr val="000000"/>
                          </a:solidFill>
                          <a:effectLst/>
                          <a:latin typeface="Arial" panose="020B0604020202020204" pitchFamily="34"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a:solidFill>
                            <a:srgbClr val="000000"/>
                          </a:solidFill>
                          <a:effectLst/>
                          <a:latin typeface="Arial" panose="020B0604020202020204" pitchFamily="34"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100" b="0" i="0" u="none" strike="noStrike">
                          <a:solidFill>
                            <a:srgbClr val="000000"/>
                          </a:solidFill>
                          <a:effectLst/>
                          <a:latin typeface="Arial" panose="020B0604020202020204" pitchFamily="34"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352779537"/>
                  </a:ext>
                </a:extLst>
              </a:tr>
              <a:tr h="328612">
                <a:tc>
                  <a:txBody>
                    <a:bodyPr/>
                    <a:lstStyle/>
                    <a:p>
                      <a:pPr algn="l" fontAlgn="ctr"/>
                      <a:r>
                        <a:rPr lang="fi-FI" sz="1600" b="1" i="0" u="none" strike="noStrike">
                          <a:solidFill>
                            <a:srgbClr val="000000"/>
                          </a:solidFill>
                          <a:effectLst/>
                          <a:latin typeface="Arial" panose="020B0604020202020204" pitchFamily="34" charset="0"/>
                        </a:rPr>
                        <a:t> Kompensoitava kohdassa K0 ilmoitettu arvonlisävero on merkitty tilinpäätöksessä saatavaksi</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fi-FI" sz="1100" b="1" i="0" u="none" strike="noStrike">
                          <a:solidFill>
                            <a:srgbClr val="000000"/>
                          </a:solidFill>
                          <a:effectLst/>
                          <a:latin typeface="Arial" panose="020B0604020202020204" pitchFamily="34" charset="0"/>
                        </a:rPr>
                        <a:t>Kyllä  x</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fi-FI" sz="1100" b="1" i="0" u="none" strike="noStrike">
                          <a:solidFill>
                            <a:srgbClr val="000000"/>
                          </a:solidFill>
                          <a:effectLst/>
                          <a:latin typeface="Arial" panose="020B0604020202020204" pitchFamily="34" charset="0"/>
                        </a:rPr>
                        <a:t>Ei  x</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endParaRPr lang="fi-FI" sz="1050" b="0" i="0" u="none" strike="noStrike" dirty="0">
                        <a:solidFill>
                          <a:srgbClr val="008080"/>
                        </a:solidFill>
                        <a:effectLst/>
                        <a:latin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807233972"/>
                  </a:ext>
                </a:extLst>
              </a:tr>
            </a:tbl>
          </a:graphicData>
        </a:graphic>
      </p:graphicFrame>
    </p:spTree>
    <p:extLst>
      <p:ext uri="{BB962C8B-B14F-4D97-AF65-F5344CB8AC3E}">
        <p14:creationId xmlns:p14="http://schemas.microsoft.com/office/powerpoint/2010/main" val="20525350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220A8650-9191-4F59-B9A2-9B4B9FC54BF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
        <p:nvSpPr>
          <p:cNvPr id="3" name="Dian numeron paikkamerkki 2">
            <a:extLst>
              <a:ext uri="{FF2B5EF4-FFF2-40B4-BE49-F238E27FC236}">
                <a16:creationId xmlns:a16="http://schemas.microsoft.com/office/drawing/2014/main" id="{43AA816D-4146-4F19-AF40-7D55E70DCA7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E131DE-DA31-4CDF-828A-8EB206A3CD12}" type="slidenum">
              <a:rPr kumimoji="0" lang="en-GB" sz="900" b="0" i="0" u="none" strike="noStrike" kern="1200" cap="none" spc="0" normalizeH="0" baseline="0" noProof="0" smtClean="0">
                <a:ln>
                  <a:noFill/>
                </a:ln>
                <a:solidFill>
                  <a:srgbClr val="0041DC"/>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9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graphicFrame>
        <p:nvGraphicFramePr>
          <p:cNvPr id="4" name="Taulukko 3">
            <a:extLst>
              <a:ext uri="{FF2B5EF4-FFF2-40B4-BE49-F238E27FC236}">
                <a16:creationId xmlns:a16="http://schemas.microsoft.com/office/drawing/2014/main" id="{F4C36AB7-9995-44B1-B833-7A8A2F8C3A8C}"/>
              </a:ext>
            </a:extLst>
          </p:cNvPr>
          <p:cNvGraphicFramePr>
            <a:graphicFrameLocks noGrp="1"/>
          </p:cNvGraphicFramePr>
          <p:nvPr/>
        </p:nvGraphicFramePr>
        <p:xfrm>
          <a:off x="857658" y="1909057"/>
          <a:ext cx="10515599" cy="3468145"/>
        </p:xfrm>
        <a:graphic>
          <a:graphicData uri="http://schemas.openxmlformats.org/drawingml/2006/table">
            <a:tbl>
              <a:tblPr/>
              <a:tblGrid>
                <a:gridCol w="6922594">
                  <a:extLst>
                    <a:ext uri="{9D8B030D-6E8A-4147-A177-3AD203B41FA5}">
                      <a16:colId xmlns:a16="http://schemas.microsoft.com/office/drawing/2014/main" val="2213958468"/>
                    </a:ext>
                  </a:extLst>
                </a:gridCol>
                <a:gridCol w="1833381">
                  <a:extLst>
                    <a:ext uri="{9D8B030D-6E8A-4147-A177-3AD203B41FA5}">
                      <a16:colId xmlns:a16="http://schemas.microsoft.com/office/drawing/2014/main" val="1068675360"/>
                    </a:ext>
                  </a:extLst>
                </a:gridCol>
                <a:gridCol w="1759624">
                  <a:extLst>
                    <a:ext uri="{9D8B030D-6E8A-4147-A177-3AD203B41FA5}">
                      <a16:colId xmlns:a16="http://schemas.microsoft.com/office/drawing/2014/main" val="1482722643"/>
                    </a:ext>
                  </a:extLst>
                </a:gridCol>
              </a:tblGrid>
              <a:tr h="970428">
                <a:tc>
                  <a:txBody>
                    <a:bodyPr/>
                    <a:lstStyle/>
                    <a:p>
                      <a:pPr algn="l" fontAlgn="ctr"/>
                      <a:r>
                        <a:rPr lang="fi-FI" sz="1200" b="1" i="0" u="none" strike="noStrike" dirty="0">
                          <a:solidFill>
                            <a:srgbClr val="000000"/>
                          </a:solidFill>
                          <a:effectLst/>
                          <a:latin typeface="Arial" panose="020B0604020202020204" pitchFamily="34" charset="0"/>
                        </a:rPr>
                        <a:t>E4 INVESTOINNIT</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fi-FI" sz="1500" b="1" i="0" u="none" strike="noStrike">
                          <a:solidFill>
                            <a:srgbClr val="000000"/>
                          </a:solidFill>
                          <a:effectLst/>
                          <a:latin typeface="Arial" panose="020B0604020202020204" pitchFamily="34" charset="0"/>
                        </a:rPr>
                        <a:t>Investointimenot</a:t>
                      </a:r>
                      <a:br>
                        <a:rPr lang="fi-FI" sz="1500" b="1" i="0" u="none" strike="noStrike">
                          <a:solidFill>
                            <a:srgbClr val="000000"/>
                          </a:solidFill>
                          <a:effectLst/>
                          <a:latin typeface="Arial" panose="020B0604020202020204" pitchFamily="34" charset="0"/>
                        </a:rPr>
                      </a:br>
                      <a:r>
                        <a:rPr lang="fi-FI" sz="1500" b="1" i="0" u="none" strike="noStrike">
                          <a:solidFill>
                            <a:srgbClr val="000000"/>
                          </a:solidFill>
                          <a:effectLst/>
                          <a:latin typeface="Arial" panose="020B0604020202020204" pitchFamily="34" charset="0"/>
                        </a:rPr>
                        <a:t>(ei sisällä alv:a)             M2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fi-FI" sz="1500" b="1" i="0" u="none" strike="noStrike">
                          <a:solidFill>
                            <a:srgbClr val="000000"/>
                          </a:solidFill>
                          <a:effectLst/>
                          <a:latin typeface="Arial" panose="020B0604020202020204" pitchFamily="34" charset="0"/>
                        </a:rPr>
                        <a:t>Tulot käyttöomaisuuden myynnistä                      R0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012550796"/>
                  </a:ext>
                </a:extLst>
              </a:tr>
              <a:tr h="616395">
                <a:tc>
                  <a:txBody>
                    <a:bodyPr/>
                    <a:lstStyle/>
                    <a:p>
                      <a:pPr algn="l" fontAlgn="ctr"/>
                      <a:r>
                        <a:rPr lang="fi-FI" sz="1200" b="1" i="0" u="none" strike="noStrike">
                          <a:solidFill>
                            <a:srgbClr val="000000"/>
                          </a:solidFill>
                          <a:effectLst/>
                          <a:latin typeface="Arial" panose="020B0604020202020204" pitchFamily="34" charset="0"/>
                        </a:rPr>
                        <a:t>4.1.1 Ammatillisen koulutuksen rakennusinvestoinnit toimintaan, jota rahoitetaan pääosin opetus- ja kulttuuritoimen rahoituksesta annetun lain (1705/2009) 9 §:n mukaisesti  myönnettävällä rahoituksella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00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000" b="0" i="0" u="none" strike="noStrike">
                          <a:solidFill>
                            <a:srgbClr val="008080"/>
                          </a:solidFill>
                          <a:effectLst/>
                          <a:latin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690628186"/>
                  </a:ext>
                </a:extLst>
              </a:tr>
              <a:tr h="405135">
                <a:tc>
                  <a:txBody>
                    <a:bodyPr/>
                    <a:lstStyle/>
                    <a:p>
                      <a:pPr algn="l" fontAlgn="ctr"/>
                      <a:r>
                        <a:rPr lang="fi-FI" sz="1200" b="1" i="0" u="none" strike="noStrike">
                          <a:solidFill>
                            <a:srgbClr val="000000"/>
                          </a:solidFill>
                          <a:effectLst/>
                          <a:latin typeface="Arial" panose="020B0604020202020204" pitchFamily="34" charset="0"/>
                        </a:rPr>
                        <a:t>E 4.1.2 Muun toiminnan rakennusinvestoinnit (muulla kuin valtionosuudella rahoitettua toimintaa)</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000" b="0" i="0" u="none" strike="noStrike" dirty="0">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000" b="0" i="0" u="none" strike="noStrike">
                          <a:solidFill>
                            <a:srgbClr val="008080"/>
                          </a:solidFill>
                          <a:effectLst/>
                          <a:latin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489907384"/>
                  </a:ext>
                </a:extLst>
              </a:tr>
              <a:tr h="616395">
                <a:tc>
                  <a:txBody>
                    <a:bodyPr/>
                    <a:lstStyle/>
                    <a:p>
                      <a:pPr algn="l" fontAlgn="ctr"/>
                      <a:r>
                        <a:rPr lang="fi-FI" sz="1200" b="1" i="0" u="none" strike="noStrike">
                          <a:solidFill>
                            <a:srgbClr val="000000"/>
                          </a:solidFill>
                          <a:effectLst/>
                          <a:latin typeface="Arial" panose="020B0604020202020204" pitchFamily="34" charset="0"/>
                        </a:rPr>
                        <a:t>E4.9.1 Muut kuin rakennusinvestoinnit ammatillisen koulutuksen toimintaan, jota  rahoitetaan pääosin opetus- ja kulttuuritoimen rahoituksesta annetun lain (1705/2009) 9 §:n mukaisesti  myönnettävällä rahoituksella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00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000" b="0" i="0" u="none" strike="noStrike">
                          <a:solidFill>
                            <a:srgbClr val="008080"/>
                          </a:solidFill>
                          <a:effectLst/>
                          <a:latin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4107278763"/>
                  </a:ext>
                </a:extLst>
              </a:tr>
              <a:tr h="401447">
                <a:tc>
                  <a:txBody>
                    <a:bodyPr/>
                    <a:lstStyle/>
                    <a:p>
                      <a:pPr algn="l" fontAlgn="ctr"/>
                      <a:r>
                        <a:rPr lang="fi-FI" sz="1200" b="1" i="0" u="none" strike="noStrike">
                          <a:solidFill>
                            <a:srgbClr val="000000"/>
                          </a:solidFill>
                          <a:effectLst/>
                          <a:latin typeface="Arial" panose="020B0604020202020204" pitchFamily="34" charset="0"/>
                        </a:rPr>
                        <a:t>E4.9.2 Muun toiminnan muut kuin rakennusinvestoinnit (muulla kuin valtionosuudella rahoitettua toimintaa)</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00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000" b="0" i="0" u="none" strike="noStrike">
                          <a:solidFill>
                            <a:srgbClr val="008080"/>
                          </a:solidFill>
                          <a:effectLst/>
                          <a:latin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807748954"/>
                  </a:ext>
                </a:extLst>
              </a:tr>
              <a:tr h="458345">
                <a:tc>
                  <a:txBody>
                    <a:bodyPr/>
                    <a:lstStyle/>
                    <a:p>
                      <a:pPr algn="l" fontAlgn="ctr"/>
                      <a:r>
                        <a:rPr lang="fi-FI" sz="1200" b="1" i="0" u="none" strike="noStrike">
                          <a:solidFill>
                            <a:srgbClr val="000000"/>
                          </a:solidFill>
                          <a:effectLst/>
                          <a:latin typeface="Arial" panose="020B0604020202020204" pitchFamily="34" charset="0"/>
                        </a:rPr>
                        <a:t>E4.0 Investoinnit yhteensä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00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000" b="0" i="0" u="none" strike="noStrike" dirty="0">
                          <a:solidFill>
                            <a:srgbClr val="008080"/>
                          </a:solidFill>
                          <a:effectLst/>
                          <a:latin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95609654"/>
                  </a:ext>
                </a:extLst>
              </a:tr>
            </a:tbl>
          </a:graphicData>
        </a:graphic>
      </p:graphicFrame>
    </p:spTree>
    <p:extLst>
      <p:ext uri="{BB962C8B-B14F-4D97-AF65-F5344CB8AC3E}">
        <p14:creationId xmlns:p14="http://schemas.microsoft.com/office/powerpoint/2010/main" val="28898497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968D3C78-978E-452C-A12A-3F854B0D7FF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
        <p:nvSpPr>
          <p:cNvPr id="3" name="Dian numeron paikkamerkki 2">
            <a:extLst>
              <a:ext uri="{FF2B5EF4-FFF2-40B4-BE49-F238E27FC236}">
                <a16:creationId xmlns:a16="http://schemas.microsoft.com/office/drawing/2014/main" id="{A017C35A-EB9A-425B-A37D-42F1C831368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E131DE-DA31-4CDF-828A-8EB206A3CD12}" type="slidenum">
              <a:rPr kumimoji="0" lang="en-GB" sz="900" b="0" i="0" u="none" strike="noStrike" kern="1200" cap="none" spc="0" normalizeH="0" baseline="0" noProof="0" smtClean="0">
                <a:ln>
                  <a:noFill/>
                </a:ln>
                <a:solidFill>
                  <a:srgbClr val="0041DC"/>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GB" sz="9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graphicFrame>
        <p:nvGraphicFramePr>
          <p:cNvPr id="5" name="Taulukko 4">
            <a:extLst>
              <a:ext uri="{FF2B5EF4-FFF2-40B4-BE49-F238E27FC236}">
                <a16:creationId xmlns:a16="http://schemas.microsoft.com/office/drawing/2014/main" id="{140BB53D-134A-4117-9D7B-7B7438CBD967}"/>
              </a:ext>
            </a:extLst>
          </p:cNvPr>
          <p:cNvGraphicFramePr>
            <a:graphicFrameLocks noGrp="1"/>
          </p:cNvGraphicFramePr>
          <p:nvPr/>
        </p:nvGraphicFramePr>
        <p:xfrm>
          <a:off x="173471" y="633045"/>
          <a:ext cx="6074929" cy="5378534"/>
        </p:xfrm>
        <a:graphic>
          <a:graphicData uri="http://schemas.openxmlformats.org/drawingml/2006/table">
            <a:tbl>
              <a:tblPr/>
              <a:tblGrid>
                <a:gridCol w="3999227">
                  <a:extLst>
                    <a:ext uri="{9D8B030D-6E8A-4147-A177-3AD203B41FA5}">
                      <a16:colId xmlns:a16="http://schemas.microsoft.com/office/drawing/2014/main" val="1939131692"/>
                    </a:ext>
                  </a:extLst>
                </a:gridCol>
                <a:gridCol w="1059156">
                  <a:extLst>
                    <a:ext uri="{9D8B030D-6E8A-4147-A177-3AD203B41FA5}">
                      <a16:colId xmlns:a16="http://schemas.microsoft.com/office/drawing/2014/main" val="3273153513"/>
                    </a:ext>
                  </a:extLst>
                </a:gridCol>
                <a:gridCol w="1016546">
                  <a:extLst>
                    <a:ext uri="{9D8B030D-6E8A-4147-A177-3AD203B41FA5}">
                      <a16:colId xmlns:a16="http://schemas.microsoft.com/office/drawing/2014/main" val="329475356"/>
                    </a:ext>
                  </a:extLst>
                </a:gridCol>
              </a:tblGrid>
              <a:tr h="445482">
                <a:tc>
                  <a:txBody>
                    <a:bodyPr/>
                    <a:lstStyle/>
                    <a:p>
                      <a:pPr algn="l" fontAlgn="b"/>
                      <a:r>
                        <a:rPr lang="fi-FI" sz="1200" b="1" i="0" u="none" strike="noStrike">
                          <a:solidFill>
                            <a:srgbClr val="000000"/>
                          </a:solidFill>
                          <a:effectLst/>
                          <a:latin typeface="Arial" panose="020B0604020202020204" pitchFamily="34" charset="0"/>
                        </a:rPr>
                        <a:t>B TASE-ERÄT Tilikausi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r>
                        <a:rPr lang="fi-FI" sz="1800" b="1" i="0" u="none" strike="noStrike">
                          <a:solidFill>
                            <a:srgbClr val="000000"/>
                          </a:solidFill>
                          <a:effectLst/>
                          <a:latin typeface="Arial" panose="020B0604020202020204" pitchFamily="34" charset="0"/>
                        </a:rPr>
                        <a:t>Tilikausi</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r>
                        <a:rPr lang="fi-FI" sz="1800" b="1" i="0" u="none" strike="noStrike">
                          <a:solidFill>
                            <a:srgbClr val="000000"/>
                          </a:solidFill>
                          <a:effectLst/>
                          <a:latin typeface="Arial" panose="020B0604020202020204" pitchFamily="34" charset="0"/>
                        </a:rPr>
                        <a:t>Edellinen tilikausi</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758081017"/>
                  </a:ext>
                </a:extLst>
              </a:tr>
              <a:tr h="314651">
                <a:tc>
                  <a:txBody>
                    <a:bodyPr/>
                    <a:lstStyle/>
                    <a:p>
                      <a:pPr algn="l" fontAlgn="b"/>
                      <a:r>
                        <a:rPr lang="fi-FI" sz="1200" b="1" i="0" u="none" strike="noStrike">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r>
                        <a:rPr lang="fi-FI" sz="1200" b="1" i="0" u="none" strike="noStrike">
                          <a:solidFill>
                            <a:srgbClr val="000000"/>
                          </a:solidFill>
                          <a:effectLst/>
                          <a:latin typeface="Arial" panose="020B0604020202020204" pitchFamily="34" charset="0"/>
                        </a:rPr>
                        <a:t>Euroa</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r>
                        <a:rPr lang="fi-FI" sz="1200" b="1" i="0" u="none" strike="noStrike">
                          <a:solidFill>
                            <a:srgbClr val="000000"/>
                          </a:solidFill>
                          <a:effectLst/>
                          <a:latin typeface="Arial" panose="020B0604020202020204" pitchFamily="34" charset="0"/>
                        </a:rPr>
                        <a:t>Euroa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459257443"/>
                  </a:ext>
                </a:extLst>
              </a:tr>
              <a:tr h="314651">
                <a:tc>
                  <a:txBody>
                    <a:bodyPr/>
                    <a:lstStyle/>
                    <a:p>
                      <a:pPr algn="l" fontAlgn="b"/>
                      <a:r>
                        <a:rPr lang="fi-FI" sz="1200" b="1" i="0" u="none" strike="noStrike">
                          <a:solidFill>
                            <a:srgbClr val="000000"/>
                          </a:solidFill>
                          <a:effectLst/>
                          <a:latin typeface="Arial" panose="020B0604020202020204" pitchFamily="34" charset="0"/>
                        </a:rPr>
                        <a:t>Vastaavaa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r>
                        <a:rPr lang="fi-FI" sz="1200" b="1" i="0" u="none" strike="noStrike">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r>
                        <a:rPr lang="fi-FI" sz="1050" b="0" i="0" u="none" strike="noStrike">
                          <a:solidFill>
                            <a:srgbClr val="000000"/>
                          </a:solidFill>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333340847"/>
                  </a:ext>
                </a:extLst>
              </a:tr>
              <a:tr h="314651">
                <a:tc>
                  <a:txBody>
                    <a:bodyPr/>
                    <a:lstStyle/>
                    <a:p>
                      <a:pPr algn="l" fontAlgn="b"/>
                      <a:r>
                        <a:rPr lang="fi-FI" sz="1200" b="1" i="1" u="none" strike="noStrike">
                          <a:solidFill>
                            <a:srgbClr val="000000"/>
                          </a:solidFill>
                          <a:effectLst/>
                          <a:latin typeface="Arial" panose="020B0604020202020204" pitchFamily="34" charset="0"/>
                        </a:rPr>
                        <a:t>B1.1 Pysyvät vastaavat</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r>
                        <a:rPr lang="fi-FI" sz="1200" b="0" i="0" u="none" strike="noStrike">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r>
                        <a:rPr lang="fi-FI" sz="1050" b="0" i="0" u="none" strike="noStrike">
                          <a:solidFill>
                            <a:srgbClr val="000000"/>
                          </a:solidFill>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893459061"/>
                  </a:ext>
                </a:extLst>
              </a:tr>
              <a:tr h="424780">
                <a:tc>
                  <a:txBody>
                    <a:bodyPr/>
                    <a:lstStyle/>
                    <a:p>
                      <a:pPr algn="l" fontAlgn="b"/>
                      <a:r>
                        <a:rPr lang="fi-FI" sz="1200" b="1" i="0" u="none" strike="noStrike">
                          <a:solidFill>
                            <a:srgbClr val="000000"/>
                          </a:solidFill>
                          <a:effectLst/>
                          <a:latin typeface="Arial" panose="020B0604020202020204" pitchFamily="34" charset="0"/>
                        </a:rPr>
                        <a:t>B1.1.1 Aineettomat hyödykkeet</a:t>
                      </a:r>
                    </a:p>
                  </a:txBody>
                  <a:tcPr marL="53283"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050" b="0" i="0" u="none" strike="noStrike">
                          <a:solidFill>
                            <a:srgbClr val="00808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050" b="0" i="0" u="none" strike="noStrike">
                          <a:solidFill>
                            <a:srgbClr val="008080"/>
                          </a:solidFill>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785451676"/>
                  </a:ext>
                </a:extLst>
              </a:tr>
              <a:tr h="314651">
                <a:tc>
                  <a:txBody>
                    <a:bodyPr/>
                    <a:lstStyle/>
                    <a:p>
                      <a:pPr algn="l" fontAlgn="b"/>
                      <a:r>
                        <a:rPr lang="fi-FI" sz="1200" b="1" i="0" u="none" strike="noStrike">
                          <a:solidFill>
                            <a:srgbClr val="000000"/>
                          </a:solidFill>
                          <a:effectLst/>
                          <a:latin typeface="Arial" panose="020B0604020202020204" pitchFamily="34" charset="0"/>
                        </a:rPr>
                        <a:t>B1.1.2 Aineelliset hyödykkeet</a:t>
                      </a:r>
                    </a:p>
                  </a:txBody>
                  <a:tcPr marL="53283"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050" b="0" i="0" u="none" strike="noStrike">
                          <a:solidFill>
                            <a:srgbClr val="00808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050" b="0" i="0" u="none" strike="noStrike">
                          <a:solidFill>
                            <a:srgbClr val="008080"/>
                          </a:solidFill>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983865798"/>
                  </a:ext>
                </a:extLst>
              </a:tr>
              <a:tr h="314651">
                <a:tc>
                  <a:txBody>
                    <a:bodyPr/>
                    <a:lstStyle/>
                    <a:p>
                      <a:pPr algn="l" fontAlgn="b"/>
                      <a:r>
                        <a:rPr lang="fi-FI" sz="1200" b="1" i="0" u="none" strike="noStrike">
                          <a:solidFill>
                            <a:srgbClr val="000000"/>
                          </a:solidFill>
                          <a:effectLst/>
                          <a:latin typeface="Arial" panose="020B0604020202020204" pitchFamily="34" charset="0"/>
                        </a:rPr>
                        <a:t>B1.1.3 Sijoitukset</a:t>
                      </a:r>
                    </a:p>
                  </a:txBody>
                  <a:tcPr marL="53283"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050" b="0" i="0" u="none" strike="noStrike">
                          <a:solidFill>
                            <a:srgbClr val="00808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050" b="0" i="0" u="none" strike="noStrike">
                          <a:solidFill>
                            <a:srgbClr val="008080"/>
                          </a:solidFill>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726401762"/>
                  </a:ext>
                </a:extLst>
              </a:tr>
              <a:tr h="314651">
                <a:tc>
                  <a:txBody>
                    <a:bodyPr/>
                    <a:lstStyle/>
                    <a:p>
                      <a:pPr algn="l" fontAlgn="b"/>
                      <a:r>
                        <a:rPr lang="fi-FI" sz="1200" b="1" i="0" u="none" strike="noStrike">
                          <a:solidFill>
                            <a:srgbClr val="000000"/>
                          </a:solidFill>
                          <a:effectLst/>
                          <a:latin typeface="Arial" panose="020B0604020202020204" pitchFamily="34" charset="0"/>
                        </a:rPr>
                        <a:t>B1.1.0 Pysyvät vastaavat yhteensä</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050" b="0" i="0" u="none" strike="noStrike">
                          <a:solidFill>
                            <a:srgbClr val="00808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050" b="0" i="0" u="none" strike="noStrike">
                          <a:solidFill>
                            <a:srgbClr val="008080"/>
                          </a:solidFill>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841675323"/>
                  </a:ext>
                </a:extLst>
              </a:tr>
              <a:tr h="314651">
                <a:tc>
                  <a:txBody>
                    <a:bodyPr/>
                    <a:lstStyle/>
                    <a:p>
                      <a:pPr algn="l" fontAlgn="b"/>
                      <a:r>
                        <a:rPr lang="fi-FI" sz="1200" b="1" i="0" u="none" strike="noStrike">
                          <a:solidFill>
                            <a:srgbClr val="000000"/>
                          </a:solidFill>
                          <a:effectLst/>
                          <a:latin typeface="Arial" panose="020B0604020202020204" pitchFamily="34" charset="0"/>
                        </a:rPr>
                        <a:t>B1.2 Vaihtuvat vastaavat</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r>
                        <a:rPr lang="fi-FI" sz="1200" b="0" i="0" u="none" strike="noStrike" dirty="0">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200" b="0" i="0" u="none" strike="noStrike">
                          <a:solidFill>
                            <a:srgbClr val="008080"/>
                          </a:solidFill>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158280188"/>
                  </a:ext>
                </a:extLst>
              </a:tr>
              <a:tr h="314651">
                <a:tc>
                  <a:txBody>
                    <a:bodyPr/>
                    <a:lstStyle/>
                    <a:p>
                      <a:pPr algn="l" fontAlgn="b"/>
                      <a:r>
                        <a:rPr lang="fi-FI" sz="1200" b="1" i="0" u="none" strike="noStrike" dirty="0">
                          <a:solidFill>
                            <a:srgbClr val="000000"/>
                          </a:solidFill>
                          <a:effectLst/>
                          <a:latin typeface="Arial" panose="020B0604020202020204" pitchFamily="34" charset="0"/>
                        </a:rPr>
                        <a:t>B1.2.1 Vaihto-omaisuus</a:t>
                      </a:r>
                    </a:p>
                  </a:txBody>
                  <a:tcPr marL="53283"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050" b="0" i="0" u="none" strike="noStrike">
                          <a:solidFill>
                            <a:srgbClr val="00808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050" b="0" i="0" u="none" strike="noStrike">
                          <a:solidFill>
                            <a:srgbClr val="008080"/>
                          </a:solidFill>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176807044"/>
                  </a:ext>
                </a:extLst>
              </a:tr>
              <a:tr h="314651">
                <a:tc>
                  <a:txBody>
                    <a:bodyPr/>
                    <a:lstStyle/>
                    <a:p>
                      <a:pPr algn="l" fontAlgn="b"/>
                      <a:r>
                        <a:rPr lang="fi-FI" sz="1200" b="1" i="0" u="none" strike="noStrike">
                          <a:solidFill>
                            <a:srgbClr val="000000"/>
                          </a:solidFill>
                          <a:effectLst/>
                          <a:latin typeface="Arial" panose="020B0604020202020204" pitchFamily="34" charset="0"/>
                        </a:rPr>
                        <a:t>B1.2.2 Pitkäaikaiset saamiset</a:t>
                      </a:r>
                    </a:p>
                  </a:txBody>
                  <a:tcPr marL="53283"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050" b="0" i="0" u="none" strike="noStrike">
                          <a:solidFill>
                            <a:srgbClr val="00808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050" b="0" i="0" u="none" strike="noStrike">
                          <a:solidFill>
                            <a:srgbClr val="008080"/>
                          </a:solidFill>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550483256"/>
                  </a:ext>
                </a:extLst>
              </a:tr>
              <a:tr h="314651">
                <a:tc>
                  <a:txBody>
                    <a:bodyPr/>
                    <a:lstStyle/>
                    <a:p>
                      <a:pPr algn="l" fontAlgn="b"/>
                      <a:r>
                        <a:rPr lang="fi-FI" sz="1200" b="1" i="0" u="none" strike="noStrike">
                          <a:solidFill>
                            <a:srgbClr val="000000"/>
                          </a:solidFill>
                          <a:effectLst/>
                          <a:latin typeface="Arial" panose="020B0604020202020204" pitchFamily="34" charset="0"/>
                        </a:rPr>
                        <a:t>B1.2.3 Lyhytaikaiset saamiset</a:t>
                      </a:r>
                    </a:p>
                  </a:txBody>
                  <a:tcPr marL="53283"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050" b="0" i="0" u="none" strike="noStrike">
                          <a:solidFill>
                            <a:srgbClr val="00808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050" b="0" i="0" u="none" strike="noStrike">
                          <a:solidFill>
                            <a:srgbClr val="008080"/>
                          </a:solidFill>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516830679"/>
                  </a:ext>
                </a:extLst>
              </a:tr>
              <a:tr h="314651">
                <a:tc>
                  <a:txBody>
                    <a:bodyPr/>
                    <a:lstStyle/>
                    <a:p>
                      <a:pPr algn="l" fontAlgn="b"/>
                      <a:r>
                        <a:rPr lang="fi-FI" sz="1200" b="1" i="0" u="none" strike="noStrike">
                          <a:solidFill>
                            <a:srgbClr val="000000"/>
                          </a:solidFill>
                          <a:effectLst/>
                          <a:latin typeface="Arial" panose="020B0604020202020204" pitchFamily="34" charset="0"/>
                        </a:rPr>
                        <a:t>B1.2.4 Rahoitusarvopaperit</a:t>
                      </a:r>
                    </a:p>
                  </a:txBody>
                  <a:tcPr marL="53283"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050" b="0" i="0" u="none" strike="noStrike">
                          <a:solidFill>
                            <a:srgbClr val="00808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050" b="0" i="0" u="none" strike="noStrike">
                          <a:solidFill>
                            <a:srgbClr val="008080"/>
                          </a:solidFill>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248154147"/>
                  </a:ext>
                </a:extLst>
              </a:tr>
              <a:tr h="314651">
                <a:tc>
                  <a:txBody>
                    <a:bodyPr/>
                    <a:lstStyle/>
                    <a:p>
                      <a:pPr algn="l" fontAlgn="b"/>
                      <a:r>
                        <a:rPr lang="fi-FI" sz="1200" b="1" i="0" u="none" strike="noStrike">
                          <a:solidFill>
                            <a:srgbClr val="000000"/>
                          </a:solidFill>
                          <a:effectLst/>
                          <a:latin typeface="Arial" panose="020B0604020202020204" pitchFamily="34" charset="0"/>
                        </a:rPr>
                        <a:t>B1.2.5 Rahat ja pankkisaamiset </a:t>
                      </a:r>
                    </a:p>
                  </a:txBody>
                  <a:tcPr marL="53283"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050" b="0" i="0" u="none" strike="noStrike">
                          <a:solidFill>
                            <a:srgbClr val="00808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050" b="0" i="0" u="none" strike="noStrike">
                          <a:solidFill>
                            <a:srgbClr val="008080"/>
                          </a:solidFill>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529420598"/>
                  </a:ext>
                </a:extLst>
              </a:tr>
              <a:tr h="314651">
                <a:tc>
                  <a:txBody>
                    <a:bodyPr/>
                    <a:lstStyle/>
                    <a:p>
                      <a:pPr algn="l" fontAlgn="b"/>
                      <a:r>
                        <a:rPr lang="fi-FI" sz="1200" b="1" i="0" u="none" strike="noStrike">
                          <a:solidFill>
                            <a:srgbClr val="000000"/>
                          </a:solidFill>
                          <a:effectLst/>
                          <a:latin typeface="Arial" panose="020B0604020202020204" pitchFamily="34" charset="0"/>
                        </a:rPr>
                        <a:t>B1.2.0 Vaihtuvat vastaavat yhteensä</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050" b="0" i="0" u="none" strike="noStrike">
                          <a:solidFill>
                            <a:srgbClr val="00808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050" b="0" i="0" u="none" strike="noStrike">
                          <a:solidFill>
                            <a:srgbClr val="008080"/>
                          </a:solidFill>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908086257"/>
                  </a:ext>
                </a:extLst>
              </a:tr>
              <a:tr h="314651">
                <a:tc>
                  <a:txBody>
                    <a:bodyPr/>
                    <a:lstStyle/>
                    <a:p>
                      <a:pPr algn="l" fontAlgn="b"/>
                      <a:r>
                        <a:rPr lang="fi-FI" sz="1200" b="1" i="0" u="none" strike="noStrike" dirty="0">
                          <a:solidFill>
                            <a:srgbClr val="000000"/>
                          </a:solidFill>
                          <a:effectLst/>
                          <a:latin typeface="Arial" panose="020B0604020202020204" pitchFamily="34" charset="0"/>
                        </a:rPr>
                        <a:t>B1.0 Vastaavaa yhteensä</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050" b="0" i="0" u="none" strike="noStrike" dirty="0">
                          <a:solidFill>
                            <a:srgbClr val="00808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050" b="0" i="0" u="none" strike="noStrike" dirty="0">
                          <a:solidFill>
                            <a:srgbClr val="008080"/>
                          </a:solidFill>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235311421"/>
                  </a:ext>
                </a:extLst>
              </a:tr>
            </a:tbl>
          </a:graphicData>
        </a:graphic>
      </p:graphicFrame>
      <p:graphicFrame>
        <p:nvGraphicFramePr>
          <p:cNvPr id="6" name="Taulukko 5">
            <a:extLst>
              <a:ext uri="{FF2B5EF4-FFF2-40B4-BE49-F238E27FC236}">
                <a16:creationId xmlns:a16="http://schemas.microsoft.com/office/drawing/2014/main" id="{97817936-BDA1-4D63-9AED-32F58541D7EF}"/>
              </a:ext>
            </a:extLst>
          </p:cNvPr>
          <p:cNvGraphicFramePr>
            <a:graphicFrameLocks noGrp="1"/>
          </p:cNvGraphicFramePr>
          <p:nvPr/>
        </p:nvGraphicFramePr>
        <p:xfrm>
          <a:off x="6400802" y="633046"/>
          <a:ext cx="5146429" cy="5423319"/>
        </p:xfrm>
        <a:graphic>
          <a:graphicData uri="http://schemas.openxmlformats.org/drawingml/2006/table">
            <a:tbl>
              <a:tblPr/>
              <a:tblGrid>
                <a:gridCol w="3387980">
                  <a:extLst>
                    <a:ext uri="{9D8B030D-6E8A-4147-A177-3AD203B41FA5}">
                      <a16:colId xmlns:a16="http://schemas.microsoft.com/office/drawing/2014/main" val="1060817721"/>
                    </a:ext>
                  </a:extLst>
                </a:gridCol>
                <a:gridCol w="897273">
                  <a:extLst>
                    <a:ext uri="{9D8B030D-6E8A-4147-A177-3AD203B41FA5}">
                      <a16:colId xmlns:a16="http://schemas.microsoft.com/office/drawing/2014/main" val="2773615894"/>
                    </a:ext>
                  </a:extLst>
                </a:gridCol>
                <a:gridCol w="861176">
                  <a:extLst>
                    <a:ext uri="{9D8B030D-6E8A-4147-A177-3AD203B41FA5}">
                      <a16:colId xmlns:a16="http://schemas.microsoft.com/office/drawing/2014/main" val="3900869423"/>
                    </a:ext>
                  </a:extLst>
                </a:gridCol>
              </a:tblGrid>
              <a:tr h="226454">
                <a:tc>
                  <a:txBody>
                    <a:bodyPr/>
                    <a:lstStyle/>
                    <a:p>
                      <a:pPr algn="l" fontAlgn="b"/>
                      <a:r>
                        <a:rPr lang="fi-FI" sz="1000" b="1" i="0" u="none" strike="noStrike" dirty="0">
                          <a:solidFill>
                            <a:srgbClr val="000000"/>
                          </a:solidFill>
                          <a:effectLst/>
                          <a:latin typeface="Arial" panose="020B0604020202020204" pitchFamily="34" charset="0"/>
                        </a:rPr>
                        <a:t>Vastattavaa</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r>
                        <a:rPr lang="fi-FI" sz="700" b="0" i="0" u="none" strike="noStrike">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700" b="0" i="0" u="none" strike="noStrike">
                          <a:solidFill>
                            <a:srgbClr val="008080"/>
                          </a:solidFill>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29096877"/>
                  </a:ext>
                </a:extLst>
              </a:tr>
              <a:tr h="226454">
                <a:tc>
                  <a:txBody>
                    <a:bodyPr/>
                    <a:lstStyle/>
                    <a:p>
                      <a:pPr algn="l" fontAlgn="b"/>
                      <a:r>
                        <a:rPr lang="fi-FI" sz="1000" b="1" i="1" u="none" strike="noStrike" dirty="0">
                          <a:solidFill>
                            <a:srgbClr val="000000"/>
                          </a:solidFill>
                          <a:effectLst/>
                          <a:latin typeface="Arial" panose="020B0604020202020204" pitchFamily="34" charset="0"/>
                        </a:rPr>
                        <a:t>B2.1 Oma pääoma</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r>
                        <a:rPr lang="fi-FI" sz="700" b="0" i="0" u="none" strike="noStrike">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700" b="0" i="0" u="none" strike="noStrike">
                          <a:solidFill>
                            <a:srgbClr val="008080"/>
                          </a:solidFill>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958455095"/>
                  </a:ext>
                </a:extLst>
              </a:tr>
              <a:tr h="226454">
                <a:tc>
                  <a:txBody>
                    <a:bodyPr/>
                    <a:lstStyle/>
                    <a:p>
                      <a:pPr algn="l" fontAlgn="b"/>
                      <a:r>
                        <a:rPr lang="fi-FI" sz="1000" b="1" i="0" u="none" strike="noStrike" dirty="0">
                          <a:solidFill>
                            <a:srgbClr val="000000"/>
                          </a:solidFill>
                          <a:effectLst/>
                          <a:latin typeface="Arial" panose="020B0604020202020204" pitchFamily="34" charset="0"/>
                        </a:rPr>
                        <a:t>B2.1.1 Osake-, osuus- tai muu vastaava pääoma</a:t>
                      </a:r>
                    </a:p>
                  </a:txBody>
                  <a:tcPr marL="38823"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500" b="0" i="0" u="none" strike="noStrike">
                          <a:solidFill>
                            <a:srgbClr val="00808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500" b="0" i="0" u="none" strike="noStrike">
                          <a:solidFill>
                            <a:srgbClr val="008080"/>
                          </a:solidFill>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132668293"/>
                  </a:ext>
                </a:extLst>
              </a:tr>
              <a:tr h="286087">
                <a:tc>
                  <a:txBody>
                    <a:bodyPr/>
                    <a:lstStyle/>
                    <a:p>
                      <a:pPr algn="l" fontAlgn="b"/>
                      <a:r>
                        <a:rPr lang="fi-FI" sz="1000" b="1" i="0" u="none" strike="noStrike" dirty="0">
                          <a:solidFill>
                            <a:srgbClr val="000000"/>
                          </a:solidFill>
                          <a:effectLst/>
                          <a:latin typeface="Arial" panose="020B0604020202020204" pitchFamily="34" charset="0"/>
                        </a:rPr>
                        <a:t>B2.1.2 Rahastot tai muu vastaava oma pääoma</a:t>
                      </a:r>
                    </a:p>
                  </a:txBody>
                  <a:tcPr marL="38823"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500" b="0" i="0" u="none" strike="noStrike">
                          <a:solidFill>
                            <a:srgbClr val="00808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500" b="0" i="0" u="none" strike="noStrike">
                          <a:solidFill>
                            <a:srgbClr val="008080"/>
                          </a:solidFill>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930959714"/>
                  </a:ext>
                </a:extLst>
              </a:tr>
              <a:tr h="263441">
                <a:tc>
                  <a:txBody>
                    <a:bodyPr/>
                    <a:lstStyle/>
                    <a:p>
                      <a:pPr algn="l" fontAlgn="b"/>
                      <a:r>
                        <a:rPr lang="fi-FI" sz="1000" b="1" i="0" u="none" strike="noStrike" dirty="0">
                          <a:solidFill>
                            <a:srgbClr val="000000"/>
                          </a:solidFill>
                          <a:effectLst/>
                          <a:latin typeface="Arial" panose="020B0604020202020204" pitchFamily="34" charset="0"/>
                        </a:rPr>
                        <a:t>B2.1.3 </a:t>
                      </a:r>
                      <a:r>
                        <a:rPr lang="fi-FI" sz="1000" b="1" i="0" u="none" strike="noStrike" dirty="0" err="1">
                          <a:solidFill>
                            <a:srgbClr val="000000"/>
                          </a:solidFill>
                          <a:effectLst/>
                          <a:latin typeface="Arial" panose="020B0604020202020204" pitchFamily="34" charset="0"/>
                        </a:rPr>
                        <a:t>Poistoero</a:t>
                      </a:r>
                      <a:r>
                        <a:rPr lang="fi-FI" sz="1000" b="1" i="0" u="none" strike="noStrike" dirty="0">
                          <a:solidFill>
                            <a:srgbClr val="000000"/>
                          </a:solidFill>
                          <a:effectLst/>
                          <a:latin typeface="Arial" panose="020B0604020202020204" pitchFamily="34" charset="0"/>
                        </a:rPr>
                        <a:t> ja vapaaehtoiset varaukset</a:t>
                      </a:r>
                    </a:p>
                  </a:txBody>
                  <a:tcPr marL="38823"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500" b="0" i="0" u="none" strike="noStrike">
                          <a:solidFill>
                            <a:srgbClr val="00808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500" b="0" i="0" u="none" strike="noStrike">
                          <a:solidFill>
                            <a:srgbClr val="008080"/>
                          </a:solidFill>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273802934"/>
                  </a:ext>
                </a:extLst>
              </a:tr>
              <a:tr h="226454">
                <a:tc>
                  <a:txBody>
                    <a:bodyPr/>
                    <a:lstStyle/>
                    <a:p>
                      <a:pPr algn="l" fontAlgn="b"/>
                      <a:r>
                        <a:rPr lang="fi-FI" sz="1000" b="1" i="0" u="none" strike="noStrike" dirty="0">
                          <a:solidFill>
                            <a:srgbClr val="000000"/>
                          </a:solidFill>
                          <a:effectLst/>
                          <a:latin typeface="Arial" panose="020B0604020202020204" pitchFamily="34" charset="0"/>
                        </a:rPr>
                        <a:t>B2.1.4 Pakolliset varaukset</a:t>
                      </a:r>
                    </a:p>
                  </a:txBody>
                  <a:tcPr marL="38823"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500" b="0" i="0" u="none" strike="noStrike">
                          <a:solidFill>
                            <a:srgbClr val="00808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500" b="0" i="0" u="none" strike="noStrike">
                          <a:solidFill>
                            <a:srgbClr val="008080"/>
                          </a:solidFill>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409482313"/>
                  </a:ext>
                </a:extLst>
              </a:tr>
              <a:tr h="226454">
                <a:tc>
                  <a:txBody>
                    <a:bodyPr/>
                    <a:lstStyle/>
                    <a:p>
                      <a:pPr algn="l" fontAlgn="b"/>
                      <a:r>
                        <a:rPr lang="fi-FI" sz="1000" b="1" i="0" u="none" strike="noStrike" dirty="0">
                          <a:solidFill>
                            <a:srgbClr val="000000"/>
                          </a:solidFill>
                          <a:effectLst/>
                          <a:latin typeface="Arial" panose="020B0604020202020204" pitchFamily="34" charset="0"/>
                        </a:rPr>
                        <a:t>B2.1.5 Edellisten tilikausien voitto (tappio)</a:t>
                      </a:r>
                    </a:p>
                  </a:txBody>
                  <a:tcPr marL="38823"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500" b="0" i="0" u="none" strike="noStrike">
                          <a:solidFill>
                            <a:srgbClr val="00808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500" b="0" i="0" u="none" strike="noStrike">
                          <a:solidFill>
                            <a:srgbClr val="008080"/>
                          </a:solidFill>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998563693"/>
                  </a:ext>
                </a:extLst>
              </a:tr>
              <a:tr h="226454">
                <a:tc>
                  <a:txBody>
                    <a:bodyPr/>
                    <a:lstStyle/>
                    <a:p>
                      <a:pPr algn="l" fontAlgn="b"/>
                      <a:r>
                        <a:rPr lang="fi-FI" sz="1000" b="1" i="0" u="none" strike="noStrike" dirty="0">
                          <a:solidFill>
                            <a:srgbClr val="000000"/>
                          </a:solidFill>
                          <a:effectLst/>
                          <a:latin typeface="Arial" panose="020B0604020202020204" pitchFamily="34" charset="0"/>
                        </a:rPr>
                        <a:t>B2.1.6 Tilikauden voitto (tappio)</a:t>
                      </a:r>
                    </a:p>
                  </a:txBody>
                  <a:tcPr marL="38823"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500" b="0" i="0" u="none" strike="noStrike">
                          <a:solidFill>
                            <a:srgbClr val="00808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500" b="0" i="0" u="none" strike="noStrike">
                          <a:solidFill>
                            <a:srgbClr val="008080"/>
                          </a:solidFill>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744615988"/>
                  </a:ext>
                </a:extLst>
              </a:tr>
              <a:tr h="226454">
                <a:tc>
                  <a:txBody>
                    <a:bodyPr/>
                    <a:lstStyle/>
                    <a:p>
                      <a:pPr algn="l" fontAlgn="b"/>
                      <a:r>
                        <a:rPr lang="fi-FI" sz="1000" b="1" i="0" u="none" strike="noStrike" dirty="0">
                          <a:solidFill>
                            <a:srgbClr val="000000"/>
                          </a:solidFill>
                          <a:effectLst/>
                          <a:latin typeface="Arial" panose="020B0604020202020204" pitchFamily="34" charset="0"/>
                        </a:rPr>
                        <a:t>B2.1.0 Oma pääoma yhteensä</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500" b="0" i="0" u="none" strike="noStrike">
                          <a:solidFill>
                            <a:srgbClr val="00808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500" b="0" i="0" u="none" strike="noStrike">
                          <a:solidFill>
                            <a:srgbClr val="008080"/>
                          </a:solidFill>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4039567443"/>
                  </a:ext>
                </a:extLst>
              </a:tr>
              <a:tr h="226454">
                <a:tc>
                  <a:txBody>
                    <a:bodyPr/>
                    <a:lstStyle/>
                    <a:p>
                      <a:pPr algn="l" fontAlgn="b"/>
                      <a:r>
                        <a:rPr lang="fi-FI" sz="1000" b="1" i="0" u="none" strike="noStrike" dirty="0">
                          <a:solidFill>
                            <a:srgbClr val="000000"/>
                          </a:solidFill>
                          <a:effectLst/>
                          <a:latin typeface="Arial" panose="020B0604020202020204" pitchFamily="34" charset="0"/>
                        </a:rPr>
                        <a:t> B2.2 Vieras pääoma</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700" b="0" i="0" u="none" strike="noStrike">
                          <a:solidFill>
                            <a:srgbClr val="00808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700" b="0" i="0" u="none" strike="noStrike">
                          <a:solidFill>
                            <a:srgbClr val="008080"/>
                          </a:solidFill>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546332979"/>
                  </a:ext>
                </a:extLst>
              </a:tr>
              <a:tr h="226454">
                <a:tc>
                  <a:txBody>
                    <a:bodyPr/>
                    <a:lstStyle/>
                    <a:p>
                      <a:pPr algn="l" fontAlgn="b"/>
                      <a:r>
                        <a:rPr lang="fi-FI" sz="1000" b="1" i="0" u="none" strike="noStrike" dirty="0">
                          <a:solidFill>
                            <a:srgbClr val="000000"/>
                          </a:solidFill>
                          <a:effectLst/>
                          <a:latin typeface="Arial" panose="020B0604020202020204" pitchFamily="34" charset="0"/>
                        </a:rPr>
                        <a:t>B2.2.1  Pitkäaikainen vieras pääoma</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700" b="0" i="0" u="none" strike="noStrike">
                          <a:solidFill>
                            <a:srgbClr val="00808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700" b="0" i="0" u="none" strike="noStrike">
                          <a:solidFill>
                            <a:srgbClr val="008080"/>
                          </a:solidFill>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423968292"/>
                  </a:ext>
                </a:extLst>
              </a:tr>
              <a:tr h="293605">
                <a:tc>
                  <a:txBody>
                    <a:bodyPr/>
                    <a:lstStyle/>
                    <a:p>
                      <a:pPr algn="l" fontAlgn="b"/>
                      <a:r>
                        <a:rPr lang="fi-FI" sz="1000" b="1" i="0" u="none" strike="noStrike" dirty="0">
                          <a:solidFill>
                            <a:srgbClr val="000000"/>
                          </a:solidFill>
                          <a:effectLst/>
                          <a:latin typeface="Arial" panose="020B0604020202020204" pitchFamily="34" charset="0"/>
                        </a:rPr>
                        <a:t>B2.2.1.1 Lainat rahoituslaitoksilta tai muilta luotonantajilta</a:t>
                      </a:r>
                    </a:p>
                  </a:txBody>
                  <a:tcPr marL="77645"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500" b="0" i="0" u="none" strike="noStrike">
                          <a:solidFill>
                            <a:srgbClr val="00808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500" b="0" i="0" u="none" strike="noStrike">
                          <a:solidFill>
                            <a:srgbClr val="008080"/>
                          </a:solidFill>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483135284"/>
                  </a:ext>
                </a:extLst>
              </a:tr>
              <a:tr h="257781">
                <a:tc>
                  <a:txBody>
                    <a:bodyPr/>
                    <a:lstStyle/>
                    <a:p>
                      <a:pPr algn="l" fontAlgn="b"/>
                      <a:r>
                        <a:rPr lang="fi-FI" sz="1000" b="1" i="0" u="none" strike="noStrike" dirty="0">
                          <a:solidFill>
                            <a:srgbClr val="000000"/>
                          </a:solidFill>
                          <a:effectLst/>
                          <a:latin typeface="Arial" panose="020B0604020202020204" pitchFamily="34" charset="0"/>
                        </a:rPr>
                        <a:t>B2.2.1.2 </a:t>
                      </a:r>
                      <a:r>
                        <a:rPr lang="fi-FI" sz="1000" b="1" i="0" u="none" strike="noStrike" dirty="0" err="1">
                          <a:solidFill>
                            <a:srgbClr val="000000"/>
                          </a:solidFill>
                          <a:effectLst/>
                          <a:latin typeface="Arial" panose="020B0604020202020204" pitchFamily="34" charset="0"/>
                        </a:rPr>
                        <a:t>Ostovelat</a:t>
                      </a:r>
                      <a:endParaRPr lang="fi-FI" sz="1000" b="1" i="0" u="none" strike="noStrike" dirty="0">
                        <a:solidFill>
                          <a:srgbClr val="000000"/>
                        </a:solidFill>
                        <a:effectLst/>
                        <a:latin typeface="Arial" panose="020B0604020202020204" pitchFamily="34" charset="0"/>
                      </a:endParaRPr>
                    </a:p>
                  </a:txBody>
                  <a:tcPr marL="77645"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500" b="0" i="0" u="none" strike="noStrike">
                          <a:solidFill>
                            <a:srgbClr val="00808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500" b="0" i="0" u="none" strike="noStrike">
                          <a:solidFill>
                            <a:srgbClr val="008080"/>
                          </a:solidFill>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416945635"/>
                  </a:ext>
                </a:extLst>
              </a:tr>
              <a:tr h="293605">
                <a:tc>
                  <a:txBody>
                    <a:bodyPr/>
                    <a:lstStyle/>
                    <a:p>
                      <a:pPr algn="l" fontAlgn="b"/>
                      <a:r>
                        <a:rPr lang="fi-FI" sz="1000" b="1" i="0" u="none" strike="noStrike" dirty="0">
                          <a:solidFill>
                            <a:srgbClr val="000000"/>
                          </a:solidFill>
                          <a:effectLst/>
                          <a:latin typeface="Arial" panose="020B0604020202020204" pitchFamily="34" charset="0"/>
                        </a:rPr>
                        <a:t>B2.2.1.3 Muut pitkäaikaiset velat (ml. saadut ennakot, siirtovelat)</a:t>
                      </a:r>
                    </a:p>
                  </a:txBody>
                  <a:tcPr marL="77645"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500" b="0" i="0" u="none" strike="noStrike">
                          <a:solidFill>
                            <a:srgbClr val="00808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500" b="0" i="0" u="none" strike="noStrike">
                          <a:solidFill>
                            <a:srgbClr val="008080"/>
                          </a:solidFill>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59034480"/>
                  </a:ext>
                </a:extLst>
              </a:tr>
              <a:tr h="226454">
                <a:tc>
                  <a:txBody>
                    <a:bodyPr/>
                    <a:lstStyle/>
                    <a:p>
                      <a:pPr algn="l" fontAlgn="b"/>
                      <a:r>
                        <a:rPr lang="fi-FI" sz="1000" b="1" i="0" u="none" strike="noStrike" dirty="0">
                          <a:solidFill>
                            <a:srgbClr val="000000"/>
                          </a:solidFill>
                          <a:effectLst/>
                          <a:latin typeface="Arial" panose="020B0604020202020204" pitchFamily="34" charset="0"/>
                        </a:rPr>
                        <a:t>B2.2.1.0 Pitkäaikainen vieras pääoma yhteensä</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500" b="0" i="0" u="none" strike="noStrike">
                          <a:solidFill>
                            <a:srgbClr val="00808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500" b="0" i="0" u="none" strike="noStrike">
                          <a:solidFill>
                            <a:srgbClr val="008080"/>
                          </a:solidFill>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216445729"/>
                  </a:ext>
                </a:extLst>
              </a:tr>
              <a:tr h="226454">
                <a:tc>
                  <a:txBody>
                    <a:bodyPr/>
                    <a:lstStyle/>
                    <a:p>
                      <a:pPr algn="l" fontAlgn="b"/>
                      <a:r>
                        <a:rPr lang="fi-FI" sz="1000" b="1" i="0" u="none" strike="noStrike" dirty="0">
                          <a:solidFill>
                            <a:srgbClr val="000000"/>
                          </a:solidFill>
                          <a:effectLst/>
                          <a:latin typeface="Arial" panose="020B0604020202020204" pitchFamily="34" charset="0"/>
                        </a:rPr>
                        <a:t>B2.2.2  Lyhytaikainen vieras pääoma</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700" b="0" i="0" u="none" strike="noStrike">
                          <a:solidFill>
                            <a:srgbClr val="00808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700" b="0" i="0" u="none" strike="noStrike">
                          <a:solidFill>
                            <a:srgbClr val="008080"/>
                          </a:solidFill>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398833572"/>
                  </a:ext>
                </a:extLst>
              </a:tr>
              <a:tr h="293605">
                <a:tc>
                  <a:txBody>
                    <a:bodyPr/>
                    <a:lstStyle/>
                    <a:p>
                      <a:pPr algn="l" fontAlgn="b"/>
                      <a:r>
                        <a:rPr lang="fi-FI" sz="1000" b="1" i="0" u="none" strike="noStrike" dirty="0">
                          <a:solidFill>
                            <a:srgbClr val="000000"/>
                          </a:solidFill>
                          <a:effectLst/>
                          <a:latin typeface="Arial" panose="020B0604020202020204" pitchFamily="34" charset="0"/>
                        </a:rPr>
                        <a:t>B2.2.2.1 Lainat rahoituslaitoksilta tai muilta luotonantajilta</a:t>
                      </a:r>
                    </a:p>
                  </a:txBody>
                  <a:tcPr marL="77645"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500" b="0" i="0" u="none" strike="noStrike">
                          <a:solidFill>
                            <a:srgbClr val="00808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500" b="0" i="0" u="none" strike="noStrike">
                          <a:solidFill>
                            <a:srgbClr val="008080"/>
                          </a:solidFill>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819637373"/>
                  </a:ext>
                </a:extLst>
              </a:tr>
              <a:tr h="226454">
                <a:tc>
                  <a:txBody>
                    <a:bodyPr/>
                    <a:lstStyle/>
                    <a:p>
                      <a:pPr algn="l" fontAlgn="b"/>
                      <a:r>
                        <a:rPr lang="fi-FI" sz="1000" b="1" i="0" u="none" strike="noStrike" dirty="0">
                          <a:solidFill>
                            <a:srgbClr val="000000"/>
                          </a:solidFill>
                          <a:effectLst/>
                          <a:latin typeface="Arial" panose="020B0604020202020204" pitchFamily="34" charset="0"/>
                        </a:rPr>
                        <a:t>B2.2.2.2 </a:t>
                      </a:r>
                      <a:r>
                        <a:rPr lang="fi-FI" sz="1000" b="1" i="0" u="none" strike="noStrike" dirty="0" err="1">
                          <a:solidFill>
                            <a:srgbClr val="000000"/>
                          </a:solidFill>
                          <a:effectLst/>
                          <a:latin typeface="Arial" panose="020B0604020202020204" pitchFamily="34" charset="0"/>
                        </a:rPr>
                        <a:t>Ostovelat</a:t>
                      </a:r>
                      <a:endParaRPr lang="fi-FI" sz="1000" b="1" i="0" u="none" strike="noStrike" dirty="0">
                        <a:solidFill>
                          <a:srgbClr val="000000"/>
                        </a:solidFill>
                        <a:effectLst/>
                        <a:latin typeface="Arial" panose="020B0604020202020204" pitchFamily="34" charset="0"/>
                      </a:endParaRPr>
                    </a:p>
                  </a:txBody>
                  <a:tcPr marL="77645"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500" b="0" i="0" u="none" strike="noStrike">
                          <a:solidFill>
                            <a:srgbClr val="00808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500" b="0" i="0" u="none" strike="noStrike">
                          <a:solidFill>
                            <a:srgbClr val="008080"/>
                          </a:solidFill>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179808150"/>
                  </a:ext>
                </a:extLst>
              </a:tr>
              <a:tr h="293605">
                <a:tc>
                  <a:txBody>
                    <a:bodyPr/>
                    <a:lstStyle/>
                    <a:p>
                      <a:pPr algn="l" fontAlgn="b"/>
                      <a:r>
                        <a:rPr lang="fi-FI" sz="1000" b="1" i="0" u="none" strike="noStrike" dirty="0">
                          <a:solidFill>
                            <a:srgbClr val="000000"/>
                          </a:solidFill>
                          <a:effectLst/>
                          <a:latin typeface="Arial" panose="020B0604020202020204" pitchFamily="34" charset="0"/>
                        </a:rPr>
                        <a:t>B2.2.2.3 Muut lyhytaikaiset velat  (ml. saadut ennakot, siirtovelat)</a:t>
                      </a:r>
                    </a:p>
                  </a:txBody>
                  <a:tcPr marL="77645"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500" b="0" i="0" u="none" strike="noStrike">
                          <a:solidFill>
                            <a:srgbClr val="00808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500" b="0" i="0" u="none" strike="noStrike">
                          <a:solidFill>
                            <a:srgbClr val="008080"/>
                          </a:solidFill>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447629567"/>
                  </a:ext>
                </a:extLst>
              </a:tr>
              <a:tr h="226454">
                <a:tc>
                  <a:txBody>
                    <a:bodyPr/>
                    <a:lstStyle/>
                    <a:p>
                      <a:pPr algn="l" fontAlgn="b"/>
                      <a:r>
                        <a:rPr lang="fi-FI" sz="1000" b="1" i="0" u="none" strike="noStrike" dirty="0">
                          <a:solidFill>
                            <a:srgbClr val="000000"/>
                          </a:solidFill>
                          <a:effectLst/>
                          <a:latin typeface="Arial" panose="020B0604020202020204" pitchFamily="34" charset="0"/>
                        </a:rPr>
                        <a:t>B2.2.2.0 Lyhytaikainen vieras pääoma yhteensä</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500" b="0" i="0" u="none" strike="noStrike">
                          <a:solidFill>
                            <a:srgbClr val="00808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500" b="0" i="0" u="none" strike="noStrike">
                          <a:solidFill>
                            <a:srgbClr val="008080"/>
                          </a:solidFill>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164195584"/>
                  </a:ext>
                </a:extLst>
              </a:tr>
              <a:tr h="226454">
                <a:tc>
                  <a:txBody>
                    <a:bodyPr/>
                    <a:lstStyle/>
                    <a:p>
                      <a:pPr algn="l" fontAlgn="b"/>
                      <a:r>
                        <a:rPr lang="fi-FI" sz="1000" b="1" i="0" u="none" strike="noStrike" dirty="0">
                          <a:solidFill>
                            <a:srgbClr val="000000"/>
                          </a:solidFill>
                          <a:effectLst/>
                          <a:latin typeface="Arial" panose="020B0604020202020204" pitchFamily="34" charset="0"/>
                        </a:rPr>
                        <a:t>B2.2.0 Vieras pääoma yhteensä</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500" b="0" i="0" u="none" strike="noStrike">
                          <a:solidFill>
                            <a:srgbClr val="00808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500" b="0" i="0" u="none" strike="noStrike">
                          <a:solidFill>
                            <a:srgbClr val="008080"/>
                          </a:solidFill>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343838990"/>
                  </a:ext>
                </a:extLst>
              </a:tr>
              <a:tr h="226454">
                <a:tc>
                  <a:txBody>
                    <a:bodyPr/>
                    <a:lstStyle/>
                    <a:p>
                      <a:pPr algn="l" fontAlgn="b"/>
                      <a:r>
                        <a:rPr lang="fi-FI" sz="1000" b="1" i="0" u="none" strike="noStrike" dirty="0">
                          <a:solidFill>
                            <a:srgbClr val="000000"/>
                          </a:solidFill>
                          <a:effectLst/>
                          <a:latin typeface="Arial" panose="020B0604020202020204" pitchFamily="34" charset="0"/>
                        </a:rPr>
                        <a:t>B2.0 Vastattavaa yhteensä</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500" b="0" i="0" u="none" strike="noStrike">
                          <a:solidFill>
                            <a:srgbClr val="00808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500" b="0" i="0" u="none" strike="noStrike" dirty="0">
                          <a:solidFill>
                            <a:srgbClr val="008080"/>
                          </a:solidFill>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alpha val="3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079898785"/>
                  </a:ext>
                </a:extLst>
              </a:tr>
            </a:tbl>
          </a:graphicData>
        </a:graphic>
      </p:graphicFrame>
    </p:spTree>
    <p:extLst>
      <p:ext uri="{BB962C8B-B14F-4D97-AF65-F5344CB8AC3E}">
        <p14:creationId xmlns:p14="http://schemas.microsoft.com/office/powerpoint/2010/main" val="21663422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18D0D831-8CF3-42A6-8C46-580EF5BC0B2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
        <p:nvSpPr>
          <p:cNvPr id="3" name="Dian numeron paikkamerkki 2">
            <a:extLst>
              <a:ext uri="{FF2B5EF4-FFF2-40B4-BE49-F238E27FC236}">
                <a16:creationId xmlns:a16="http://schemas.microsoft.com/office/drawing/2014/main" id="{760F33BE-B8F4-4F35-96AD-172928C9A10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E131DE-DA31-4CDF-828A-8EB206A3CD12}" type="slidenum">
              <a:rPr kumimoji="0" lang="en-GB" sz="900" b="0" i="0" u="none" strike="noStrike" kern="1200" cap="none" spc="0" normalizeH="0" baseline="0" noProof="0" smtClean="0">
                <a:ln>
                  <a:noFill/>
                </a:ln>
                <a:solidFill>
                  <a:srgbClr val="0041DC"/>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9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graphicFrame>
        <p:nvGraphicFramePr>
          <p:cNvPr id="4" name="Taulukko 3">
            <a:extLst>
              <a:ext uri="{FF2B5EF4-FFF2-40B4-BE49-F238E27FC236}">
                <a16:creationId xmlns:a16="http://schemas.microsoft.com/office/drawing/2014/main" id="{5FB6E4A4-BE21-4A4F-8094-7E5D3B7C2800}"/>
              </a:ext>
            </a:extLst>
          </p:cNvPr>
          <p:cNvGraphicFramePr>
            <a:graphicFrameLocks noGrp="1"/>
          </p:cNvGraphicFramePr>
          <p:nvPr/>
        </p:nvGraphicFramePr>
        <p:xfrm>
          <a:off x="467254" y="984738"/>
          <a:ext cx="10906003" cy="5147170"/>
        </p:xfrm>
        <a:graphic>
          <a:graphicData uri="http://schemas.openxmlformats.org/drawingml/2006/table">
            <a:tbl>
              <a:tblPr/>
              <a:tblGrid>
                <a:gridCol w="6219830">
                  <a:extLst>
                    <a:ext uri="{9D8B030D-6E8A-4147-A177-3AD203B41FA5}">
                      <a16:colId xmlns:a16="http://schemas.microsoft.com/office/drawing/2014/main" val="341773421"/>
                    </a:ext>
                  </a:extLst>
                </a:gridCol>
                <a:gridCol w="1647261">
                  <a:extLst>
                    <a:ext uri="{9D8B030D-6E8A-4147-A177-3AD203B41FA5}">
                      <a16:colId xmlns:a16="http://schemas.microsoft.com/office/drawing/2014/main" val="464372613"/>
                    </a:ext>
                  </a:extLst>
                </a:gridCol>
                <a:gridCol w="1580992">
                  <a:extLst>
                    <a:ext uri="{9D8B030D-6E8A-4147-A177-3AD203B41FA5}">
                      <a16:colId xmlns:a16="http://schemas.microsoft.com/office/drawing/2014/main" val="2495635652"/>
                    </a:ext>
                  </a:extLst>
                </a:gridCol>
                <a:gridCol w="1457920">
                  <a:extLst>
                    <a:ext uri="{9D8B030D-6E8A-4147-A177-3AD203B41FA5}">
                      <a16:colId xmlns:a16="http://schemas.microsoft.com/office/drawing/2014/main" val="2015621960"/>
                    </a:ext>
                  </a:extLst>
                </a:gridCol>
              </a:tblGrid>
              <a:tr h="304715">
                <a:tc gridSpan="2">
                  <a:txBody>
                    <a:bodyPr/>
                    <a:lstStyle/>
                    <a:p>
                      <a:pPr algn="l" fontAlgn="b"/>
                      <a:r>
                        <a:rPr lang="fi-FI" sz="2000" b="1" i="0" u="none" strike="noStrike" dirty="0">
                          <a:solidFill>
                            <a:srgbClr val="000000"/>
                          </a:solidFill>
                          <a:effectLst/>
                          <a:latin typeface="Calibri" panose="020F0502020204030204" pitchFamily="34" charset="0"/>
                        </a:rPr>
                        <a:t>AMMATILLISEN KOULUTUKSEN KUSTANNUSKYSELYN  SUORITETIETOJEN KOHDENNUSKYSELY  VUODELTA 2018</a:t>
                      </a:r>
                    </a:p>
                  </a:txBody>
                  <a:tcPr marL="0" marR="0" marT="0" marB="0" anchor="b">
                    <a:lnL>
                      <a:noFill/>
                    </a:lnL>
                    <a:lnR>
                      <a:noFill/>
                    </a:lnR>
                    <a:lnT>
                      <a:noFill/>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hMerge="1">
                  <a:txBody>
                    <a:bodyPr/>
                    <a:lstStyle/>
                    <a:p>
                      <a:endParaRPr lang="fi-FI"/>
                    </a:p>
                  </a:txBody>
                  <a:tcPr/>
                </a:tc>
                <a:tc>
                  <a:txBody>
                    <a:bodyPr/>
                    <a:lstStyle/>
                    <a:p>
                      <a:pPr algn="l" fontAlgn="b"/>
                      <a:endParaRPr lang="fi-FI" sz="12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endParaRPr lang="fi-FI" sz="11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4046285046"/>
                  </a:ext>
                </a:extLst>
              </a:tr>
              <a:tr h="499225">
                <a:tc>
                  <a:txBody>
                    <a:bodyPr/>
                    <a:lstStyle/>
                    <a:p>
                      <a:pPr algn="r" fontAlgn="b"/>
                      <a:endParaRPr lang="fi-FI" sz="11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41398136"/>
                  </a:ext>
                </a:extLst>
              </a:tr>
              <a:tr h="304715">
                <a:tc>
                  <a:txBody>
                    <a:bodyPr/>
                    <a:lstStyle/>
                    <a:p>
                      <a:pPr algn="r" fontAlgn="b"/>
                      <a:r>
                        <a:rPr lang="fi-FI" sz="1100" b="0" i="0" u="none" strike="noStrike" dirty="0">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rowSpan="2">
                  <a:txBody>
                    <a:bodyPr/>
                    <a:lstStyle/>
                    <a:p>
                      <a:pPr algn="ctr" fontAlgn="b"/>
                      <a:r>
                        <a:rPr lang="fi-FI" sz="1100" b="1" i="0" u="none" strike="noStrike" dirty="0">
                          <a:solidFill>
                            <a:srgbClr val="000000"/>
                          </a:solidFill>
                          <a:effectLst/>
                          <a:latin typeface="Calibri" panose="020F0502020204030204" pitchFamily="34" charset="0"/>
                        </a:rPr>
                        <a:t>OKM PÄÄTÖKSET  </a:t>
                      </a:r>
                      <a:br>
                        <a:rPr lang="fi-FI" sz="1100" b="1" i="0" u="none" strike="noStrike" dirty="0">
                          <a:solidFill>
                            <a:srgbClr val="000000"/>
                          </a:solidFill>
                          <a:effectLst/>
                          <a:latin typeface="Calibri" panose="020F0502020204030204" pitchFamily="34" charset="0"/>
                        </a:rPr>
                      </a:br>
                      <a:r>
                        <a:rPr lang="fi-FI" sz="1100" b="1" i="0" u="none" strike="noStrike" dirty="0">
                          <a:solidFill>
                            <a:srgbClr val="000000"/>
                          </a:solidFill>
                          <a:effectLst/>
                          <a:latin typeface="Calibri" panose="020F0502020204030204" pitchFamily="34" charset="0"/>
                        </a:rPr>
                        <a:t>Ensikertainen ja lisäsuoritepäätökset yhteensä   2018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gridSpan="2">
                  <a:txBody>
                    <a:bodyPr/>
                    <a:lstStyle/>
                    <a:p>
                      <a:pPr algn="ctr" fontAlgn="b"/>
                      <a:r>
                        <a:rPr lang="fi-FI" sz="2000" b="1" i="0" u="none" strike="noStrike" dirty="0">
                          <a:solidFill>
                            <a:srgbClr val="000000"/>
                          </a:solidFill>
                          <a:effectLst/>
                          <a:latin typeface="Calibri" panose="020F0502020204030204" pitchFamily="34" charset="0"/>
                        </a:rPr>
                        <a:t>Toteutuneet opiskelijavuodet 2018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hMerge="1">
                  <a:txBody>
                    <a:bodyPr/>
                    <a:lstStyle/>
                    <a:p>
                      <a:endParaRPr lang="fi-FI"/>
                    </a:p>
                  </a:txBody>
                  <a:tcPr/>
                </a:tc>
                <a:extLst>
                  <a:ext uri="{0D108BD9-81ED-4DB2-BD59-A6C34878D82A}">
                    <a16:rowId xmlns:a16="http://schemas.microsoft.com/office/drawing/2014/main" val="2735462676"/>
                  </a:ext>
                </a:extLst>
              </a:tr>
              <a:tr h="616296">
                <a:tc>
                  <a:txBody>
                    <a:bodyPr/>
                    <a:lstStyle/>
                    <a:p>
                      <a:pPr algn="l" fontAlgn="t"/>
                      <a:r>
                        <a:rPr lang="fi-FI" sz="2800" b="1" i="0" u="none" strike="noStrike" dirty="0">
                          <a:solidFill>
                            <a:srgbClr val="000000"/>
                          </a:solidFill>
                          <a:effectLst/>
                          <a:latin typeface="Calibri" panose="020F0502020204030204" pitchFamily="34"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vMerge="1">
                  <a:txBody>
                    <a:bodyPr/>
                    <a:lstStyle/>
                    <a:p>
                      <a:endParaRPr lang="fi-FI"/>
                    </a:p>
                  </a:txBody>
                  <a:tcPr/>
                </a:tc>
                <a:tc>
                  <a:txBody>
                    <a:bodyPr/>
                    <a:lstStyle/>
                    <a:p>
                      <a:pPr algn="ctr" fontAlgn="b"/>
                      <a:r>
                        <a:rPr lang="fi-FI" sz="1100" b="1" i="0" u="none" strike="noStrike">
                          <a:solidFill>
                            <a:srgbClr val="000000"/>
                          </a:solidFill>
                          <a:effectLst/>
                          <a:latin typeface="Calibri" panose="020F0502020204030204" pitchFamily="34" charset="0"/>
                        </a:rPr>
                        <a:t>Tutkintokoulutus ja valmentava koulutus yhteensä S30</a:t>
                      </a:r>
                      <a:br>
                        <a:rPr lang="fi-FI" sz="1100" b="1" i="0" u="none" strike="noStrike">
                          <a:solidFill>
                            <a:srgbClr val="000000"/>
                          </a:solidFill>
                          <a:effectLst/>
                          <a:latin typeface="Calibri" panose="020F0502020204030204" pitchFamily="34" charset="0"/>
                        </a:rPr>
                      </a:br>
                      <a:r>
                        <a:rPr lang="fi-FI" sz="1100" b="1" i="0" u="none" strike="noStrike">
                          <a:solidFill>
                            <a:srgbClr val="000000"/>
                          </a:solidFill>
                          <a:effectLst/>
                          <a:latin typeface="Calibri" panose="020F0502020204030204" pitchFamily="34" charset="0"/>
                        </a:rPr>
                        <a:t>S3.0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b"/>
                      <a:r>
                        <a:rPr lang="fi-FI" sz="1100" b="1" i="0" u="none" strike="noStrike" dirty="0">
                          <a:solidFill>
                            <a:srgbClr val="000000"/>
                          </a:solidFill>
                          <a:effectLst/>
                          <a:latin typeface="Calibri" panose="020F0502020204030204" pitchFamily="34" charset="0"/>
                        </a:rPr>
                        <a:t>Muu ammatillinen koulutus yhteensä </a:t>
                      </a:r>
                      <a:br>
                        <a:rPr lang="fi-FI" sz="1100" b="1" i="0" u="none" strike="noStrike" dirty="0">
                          <a:solidFill>
                            <a:srgbClr val="000000"/>
                          </a:solidFill>
                          <a:effectLst/>
                          <a:latin typeface="Calibri" panose="020F0502020204030204" pitchFamily="34" charset="0"/>
                        </a:rPr>
                      </a:br>
                      <a:r>
                        <a:rPr lang="fi-FI" sz="1100" b="1" i="0" u="none" strike="noStrike" dirty="0">
                          <a:solidFill>
                            <a:srgbClr val="000000"/>
                          </a:solidFill>
                          <a:effectLst/>
                          <a:latin typeface="Calibri" panose="020F0502020204030204" pitchFamily="34" charset="0"/>
                        </a:rPr>
                        <a:t>S4.7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503313043"/>
                  </a:ext>
                </a:extLst>
              </a:tr>
              <a:tr h="388512">
                <a:tc>
                  <a:txBody>
                    <a:bodyPr/>
                    <a:lstStyle/>
                    <a:p>
                      <a:pPr algn="l" fontAlgn="b"/>
                      <a:r>
                        <a:rPr lang="fi-FI" sz="1600" b="1" i="0" u="none" strike="noStrike" dirty="0">
                          <a:solidFill>
                            <a:srgbClr val="000000"/>
                          </a:solidFill>
                          <a:effectLst/>
                          <a:latin typeface="Calibri" panose="020F0502020204030204" pitchFamily="34" charset="0"/>
                        </a:rPr>
                        <a:t>Tavoitteellinen opiskelijavuosimäärä yhteensä (sisältää kohdat SK1-SK7)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b"/>
                      <a:r>
                        <a:rPr lang="fi-FI" sz="1100" b="0" i="0" u="none" strike="noStrike" dirty="0">
                          <a:solidFill>
                            <a:srgbClr val="000000"/>
                          </a:solidFill>
                          <a:effectLst/>
                          <a:latin typeface="Calibri" panose="020F0502020204030204" pitchFamily="34" charset="0"/>
                        </a:rPr>
                        <a:t> OKM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b"/>
                      <a:r>
                        <a:rPr lang="fi-FI" sz="1100" b="0" i="0" u="none" strike="noStrike" dirty="0">
                          <a:solidFill>
                            <a:srgbClr val="000000"/>
                          </a:solidFill>
                          <a:effectLst/>
                          <a:latin typeface="Calibri" panose="020F0502020204030204" pitchFamily="34" charset="0"/>
                        </a:rPr>
                        <a:t>KOSKI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b"/>
                      <a:r>
                        <a:rPr lang="fi-FI" sz="1100" b="0" i="0" u="none" strike="noStrike" dirty="0">
                          <a:solidFill>
                            <a:srgbClr val="000000"/>
                          </a:solidFill>
                          <a:effectLst/>
                          <a:latin typeface="Calibri" panose="020F0502020204030204" pitchFamily="34" charset="0"/>
                        </a:rPr>
                        <a:t>Opetuksen </a:t>
                      </a:r>
                      <a:r>
                        <a:rPr lang="fi-FI" sz="1100" b="0" i="0" u="none" strike="noStrike" dirty="0" err="1">
                          <a:solidFill>
                            <a:srgbClr val="000000"/>
                          </a:solidFill>
                          <a:effectLst/>
                          <a:latin typeface="Calibri" panose="020F0502020204030204" pitchFamily="34" charset="0"/>
                        </a:rPr>
                        <a:t>seurantaryhmät</a:t>
                      </a:r>
                      <a:r>
                        <a:rPr lang="fi-FI" sz="1100" b="0" i="0" u="none" strike="noStrike" dirty="0">
                          <a:solidFill>
                            <a:srgbClr val="000000"/>
                          </a:solidFill>
                          <a:effectLst/>
                          <a:latin typeface="Calibri" panose="020F0502020204030204" pitchFamily="34" charset="0"/>
                        </a:rPr>
                        <a:t> lomakkeet K12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481894845"/>
                  </a:ext>
                </a:extLst>
              </a:tr>
              <a:tr h="304715">
                <a:tc>
                  <a:txBody>
                    <a:bodyPr/>
                    <a:lstStyle/>
                    <a:p>
                      <a:pPr algn="l" fontAlgn="b"/>
                      <a:r>
                        <a:rPr lang="fi-FI" sz="1600" b="1" i="0" u="none" strike="noStrike" dirty="0">
                          <a:solidFill>
                            <a:srgbClr val="000000"/>
                          </a:solidFill>
                          <a:effectLst/>
                          <a:latin typeface="Calibri" panose="020F0502020204030204" pitchFamily="34" charset="0"/>
                        </a:rPr>
                        <a:t>SK1 Maahanmuuttajien koulutus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b"/>
                      <a:r>
                        <a:rPr lang="fi-FI" sz="1100" b="0" i="0" u="none" strike="noStrike" dirty="0">
                          <a:solidFill>
                            <a:srgbClr val="000000"/>
                          </a:solidFill>
                          <a:effectLst/>
                          <a:latin typeface="Calibri" panose="020F0502020204030204" pitchFamily="34" charset="0"/>
                        </a:rPr>
                        <a:t> OKM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b"/>
                      <a:r>
                        <a:rPr lang="fi-FI" sz="1100" b="0" i="0" u="none" strike="noStrike" dirty="0">
                          <a:solidFill>
                            <a:srgbClr val="000000"/>
                          </a:solidFill>
                          <a:effectLst/>
                          <a:latin typeface="Calibri" panose="020F0502020204030204" pitchFamily="34" charset="0"/>
                        </a:rPr>
                        <a:t>Vieraskieliset opiskelijat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b"/>
                      <a:r>
                        <a:rPr lang="fi-FI" sz="1100" b="0" i="0" u="none" strike="noStrike" dirty="0">
                          <a:solidFill>
                            <a:srgbClr val="000000"/>
                          </a:solidFill>
                          <a:effectLst/>
                          <a:latin typeface="Calibri" panose="020F0502020204030204" pitchFamily="34" charset="0"/>
                        </a:rPr>
                        <a:t>Vieraskieliset opiskelijat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368233774"/>
                  </a:ext>
                </a:extLst>
              </a:tr>
              <a:tr h="304715">
                <a:tc>
                  <a:txBody>
                    <a:bodyPr/>
                    <a:lstStyle/>
                    <a:p>
                      <a:pPr algn="l" fontAlgn="b"/>
                      <a:r>
                        <a:rPr lang="fi-FI" sz="1600" b="1" i="0" u="none" strike="noStrike">
                          <a:solidFill>
                            <a:srgbClr val="000000"/>
                          </a:solidFill>
                          <a:effectLst/>
                          <a:latin typeface="Calibri" panose="020F0502020204030204" pitchFamily="34" charset="0"/>
                        </a:rPr>
                        <a:t>SK2 Nuorisotyöttömyyden vähentäminen, muu kuin työvoimakoulutus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b"/>
                      <a:r>
                        <a:rPr lang="fi-FI" sz="1100" b="0" i="0" u="none" strike="noStrike" dirty="0">
                          <a:solidFill>
                            <a:srgbClr val="000000"/>
                          </a:solidFill>
                          <a:effectLst/>
                          <a:latin typeface="Calibri" panose="020F0502020204030204" pitchFamily="34" charset="0"/>
                        </a:rPr>
                        <a:t> OKM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b"/>
                      <a:r>
                        <a:rPr lang="fi-FI" sz="1100" b="0" i="0" u="none" strike="noStrike" dirty="0">
                          <a:solidFill>
                            <a:srgbClr val="000000"/>
                          </a:solidFill>
                          <a:effectLst/>
                          <a:latin typeface="Calibri" panose="020F0502020204030204" pitchFamily="34" charset="0"/>
                        </a:rPr>
                        <a:t>Ei kysytä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b"/>
                      <a:r>
                        <a:rPr lang="fi-FI" sz="1100" b="0" i="0" u="none" strike="noStrike" dirty="0">
                          <a:solidFill>
                            <a:srgbClr val="000000"/>
                          </a:solidFill>
                          <a:effectLst/>
                          <a:latin typeface="Calibri" panose="020F0502020204030204" pitchFamily="34" charset="0"/>
                        </a:rPr>
                        <a:t>Ei kysytä</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01466034"/>
                  </a:ext>
                </a:extLst>
              </a:tr>
              <a:tr h="304715">
                <a:tc>
                  <a:txBody>
                    <a:bodyPr/>
                    <a:lstStyle/>
                    <a:p>
                      <a:pPr algn="l" fontAlgn="b"/>
                      <a:r>
                        <a:rPr lang="fi-FI" sz="1600" b="1" i="0" u="none" strike="noStrike">
                          <a:solidFill>
                            <a:srgbClr val="000000"/>
                          </a:solidFill>
                          <a:effectLst/>
                          <a:latin typeface="Calibri" panose="020F0502020204030204" pitchFamily="34" charset="0"/>
                        </a:rPr>
                        <a:t>SK3 Nuorisotyöttömyyden vähentäminen,  työvoimakoulutus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b"/>
                      <a:r>
                        <a:rPr lang="fi-FI" sz="1100" b="0" i="0" u="none" strike="noStrike" dirty="0">
                          <a:solidFill>
                            <a:srgbClr val="000000"/>
                          </a:solidFill>
                          <a:effectLst/>
                          <a:latin typeface="Calibri" panose="020F0502020204030204" pitchFamily="34" charset="0"/>
                        </a:rPr>
                        <a:t> OKM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b"/>
                      <a:r>
                        <a:rPr lang="fi-FI" sz="1100" b="0" i="0" u="none" strike="noStrike" dirty="0">
                          <a:solidFill>
                            <a:srgbClr val="000000"/>
                          </a:solidFill>
                          <a:effectLst/>
                          <a:latin typeface="Calibri" panose="020F0502020204030204" pitchFamily="34" charset="0"/>
                        </a:rPr>
                        <a:t>Ei kysytä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b"/>
                      <a:r>
                        <a:rPr lang="fi-FI" sz="1100" b="0" i="0" u="none" strike="noStrike" dirty="0">
                          <a:solidFill>
                            <a:srgbClr val="000000"/>
                          </a:solidFill>
                          <a:effectLst/>
                          <a:latin typeface="Calibri" panose="020F0502020204030204" pitchFamily="34" charset="0"/>
                        </a:rPr>
                        <a:t>Ei kysytä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44470797"/>
                  </a:ext>
                </a:extLst>
              </a:tr>
              <a:tr h="304715">
                <a:tc>
                  <a:txBody>
                    <a:bodyPr/>
                    <a:lstStyle/>
                    <a:p>
                      <a:pPr algn="l" fontAlgn="t"/>
                      <a:r>
                        <a:rPr lang="fi-FI" sz="1600" b="1" i="0" u="none" strike="noStrike">
                          <a:solidFill>
                            <a:srgbClr val="000000"/>
                          </a:solidFill>
                          <a:effectLst/>
                          <a:latin typeface="Calibri" panose="020F0502020204030204" pitchFamily="34" charset="0"/>
                        </a:rPr>
                        <a:t>SK4 Ammatillisen osaamisen pilotit, muu kuin työvoimakoulutus</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b"/>
                      <a:r>
                        <a:rPr lang="fi-FI" sz="1100" b="0" i="0" u="none" strike="noStrike" dirty="0">
                          <a:solidFill>
                            <a:srgbClr val="000000"/>
                          </a:solidFill>
                          <a:effectLst/>
                          <a:latin typeface="Calibri" panose="020F0502020204030204" pitchFamily="34" charset="0"/>
                        </a:rPr>
                        <a:t> OKM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100" b="0" i="0" u="none" strike="noStrike" dirty="0">
                          <a:solidFill>
                            <a:srgbClr val="000000"/>
                          </a:solidFill>
                          <a:effectLst/>
                          <a:latin typeface="Calibri" panose="020F0502020204030204" pitchFamily="34" charset="0"/>
                        </a:rPr>
                        <a:t>Lisäsuoritepäätösten perusteella käynnistetty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100" b="0" i="0" u="none" strike="noStrike" dirty="0">
                          <a:solidFill>
                            <a:srgbClr val="000000"/>
                          </a:solidFill>
                          <a:effectLst/>
                          <a:latin typeface="Calibri" panose="020F0502020204030204" pitchFamily="34" charset="0"/>
                        </a:rPr>
                        <a:t>Lisäsuoritepäätösten perusteella käynnistetty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737064026"/>
                  </a:ext>
                </a:extLst>
              </a:tr>
              <a:tr h="304715">
                <a:tc>
                  <a:txBody>
                    <a:bodyPr/>
                    <a:lstStyle/>
                    <a:p>
                      <a:pPr algn="l" fontAlgn="t"/>
                      <a:r>
                        <a:rPr lang="fi-FI" sz="1600" b="1" i="0" u="none" strike="noStrike">
                          <a:solidFill>
                            <a:srgbClr val="000000"/>
                          </a:solidFill>
                          <a:effectLst/>
                          <a:latin typeface="Calibri" panose="020F0502020204030204" pitchFamily="34" charset="0"/>
                        </a:rPr>
                        <a:t>SK5 Ammatillisen osaamisen pilotit, työvoimakoulutus</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b"/>
                      <a:r>
                        <a:rPr lang="fi-FI" sz="1100" b="0" i="0" u="none" strike="noStrike" dirty="0">
                          <a:solidFill>
                            <a:srgbClr val="000000"/>
                          </a:solidFill>
                          <a:effectLst/>
                          <a:latin typeface="Calibri" panose="020F0502020204030204" pitchFamily="34" charset="0"/>
                        </a:rPr>
                        <a:t> OKM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100" b="0" i="0" u="none" strike="noStrike" dirty="0">
                          <a:solidFill>
                            <a:srgbClr val="000000"/>
                          </a:solidFill>
                          <a:effectLst/>
                          <a:latin typeface="Calibri" panose="020F0502020204030204" pitchFamily="34" charset="0"/>
                        </a:rPr>
                        <a:t>Lisäsuoritepäätösten perusteella käynnistetty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100" b="0" i="0" u="none" strike="noStrike" dirty="0">
                          <a:solidFill>
                            <a:srgbClr val="000000"/>
                          </a:solidFill>
                          <a:effectLst/>
                          <a:latin typeface="Calibri" panose="020F0502020204030204" pitchFamily="34" charset="0"/>
                        </a:rPr>
                        <a:t>Lisäsuoritepäätösten perusteella käynnistetty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808268566"/>
                  </a:ext>
                </a:extLst>
              </a:tr>
              <a:tr h="304715">
                <a:tc>
                  <a:txBody>
                    <a:bodyPr/>
                    <a:lstStyle/>
                    <a:p>
                      <a:pPr algn="l" fontAlgn="t"/>
                      <a:r>
                        <a:rPr lang="fi-FI" sz="1600" b="1" i="0" u="none" strike="noStrike">
                          <a:solidFill>
                            <a:srgbClr val="000000"/>
                          </a:solidFill>
                          <a:effectLst/>
                          <a:latin typeface="Calibri" panose="020F0502020204030204" pitchFamily="34" charset="0"/>
                        </a:rPr>
                        <a:t>SK6 Digi- ja perustaitojen parantaminen, muu kuin työvoimakoulutus</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b"/>
                      <a:r>
                        <a:rPr lang="fi-FI" sz="1100" b="0" i="0" u="none" strike="noStrike" dirty="0">
                          <a:solidFill>
                            <a:srgbClr val="000000"/>
                          </a:solidFill>
                          <a:effectLst/>
                          <a:latin typeface="Calibri" panose="020F0502020204030204" pitchFamily="34" charset="0"/>
                        </a:rPr>
                        <a:t> OKM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100" b="0" i="0" u="none" strike="noStrike" dirty="0">
                          <a:solidFill>
                            <a:srgbClr val="000000"/>
                          </a:solidFill>
                          <a:effectLst/>
                          <a:latin typeface="Calibri" panose="020F0502020204030204" pitchFamily="34" charset="0"/>
                        </a:rPr>
                        <a:t>Lisäsuoritepäätösten perusteella käynnistetty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100" b="0" i="0" u="none" strike="noStrike" dirty="0">
                          <a:solidFill>
                            <a:srgbClr val="000000"/>
                          </a:solidFill>
                          <a:effectLst/>
                          <a:latin typeface="Calibri" panose="020F0502020204030204" pitchFamily="34" charset="0"/>
                        </a:rPr>
                        <a:t>Lisäsuoritepäätösten perusteella käynnistetty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683317302"/>
                  </a:ext>
                </a:extLst>
              </a:tr>
              <a:tr h="304715">
                <a:tc>
                  <a:txBody>
                    <a:bodyPr/>
                    <a:lstStyle/>
                    <a:p>
                      <a:pPr algn="l" fontAlgn="t"/>
                      <a:r>
                        <a:rPr lang="fi-FI" sz="1600" b="1" i="0" u="none" strike="noStrike" dirty="0">
                          <a:solidFill>
                            <a:srgbClr val="000000"/>
                          </a:solidFill>
                          <a:effectLst/>
                          <a:latin typeface="Calibri" panose="020F0502020204030204" pitchFamily="34" charset="0"/>
                        </a:rPr>
                        <a:t>SK7 Digi- ja perustaitojen  parantaminen, työvoimakoulutus</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b"/>
                      <a:r>
                        <a:rPr lang="fi-FI" sz="1100" b="0" i="0" u="none" strike="noStrike" dirty="0">
                          <a:solidFill>
                            <a:srgbClr val="000000"/>
                          </a:solidFill>
                          <a:effectLst/>
                          <a:latin typeface="Calibri" panose="020F0502020204030204" pitchFamily="34" charset="0"/>
                        </a:rPr>
                        <a:t> OKM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100" b="0" i="0" u="none" strike="noStrike" dirty="0">
                          <a:solidFill>
                            <a:srgbClr val="000000"/>
                          </a:solidFill>
                          <a:effectLst/>
                          <a:latin typeface="Calibri" panose="020F0502020204030204" pitchFamily="34" charset="0"/>
                        </a:rPr>
                        <a:t>Lisäsuoritepäätösten perusteella käynnistetty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100" b="0" i="0" u="none" strike="noStrike" dirty="0">
                          <a:solidFill>
                            <a:srgbClr val="000000"/>
                          </a:solidFill>
                          <a:effectLst/>
                          <a:latin typeface="Calibri" panose="020F0502020204030204" pitchFamily="34" charset="0"/>
                        </a:rPr>
                        <a:t>Lisäsuoritepäätösten perusteella käynnistetty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126052364"/>
                  </a:ext>
                </a:extLst>
              </a:tr>
            </a:tbl>
          </a:graphicData>
        </a:graphic>
      </p:graphicFrame>
    </p:spTree>
    <p:extLst>
      <p:ext uri="{BB962C8B-B14F-4D97-AF65-F5344CB8AC3E}">
        <p14:creationId xmlns:p14="http://schemas.microsoft.com/office/powerpoint/2010/main" val="33267227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Otsikko 1"/>
          <p:cNvSpPr>
            <a:spLocks noGrp="1"/>
          </p:cNvSpPr>
          <p:nvPr>
            <p:ph type="ctrTitle"/>
          </p:nvPr>
        </p:nvSpPr>
        <p:spPr/>
        <p:txBody>
          <a:bodyPr/>
          <a:lstStyle/>
          <a:p>
            <a:pPr>
              <a:defRPr/>
            </a:pPr>
            <a:r>
              <a:rPr lang="fi-FI" altLang="fi-FI" sz="2800" b="1" dirty="0" err="1">
                <a:effectLst>
                  <a:outerShdw blurRad="38100" dist="38100" dir="2700000" algn="tl">
                    <a:srgbClr val="000000">
                      <a:alpha val="43137"/>
                    </a:srgbClr>
                  </a:outerShdw>
                </a:effectLst>
              </a:rPr>
              <a:t>Seurantaryhmäkohtainen</a:t>
            </a:r>
            <a:r>
              <a:rPr lang="fi-FI" altLang="fi-FI" sz="2800" b="1" dirty="0">
                <a:effectLst>
                  <a:outerShdw blurRad="38100" dist="38100" dir="2700000" algn="tl">
                    <a:srgbClr val="000000">
                      <a:alpha val="43137"/>
                    </a:srgbClr>
                  </a:outerShdw>
                </a:effectLst>
              </a:rPr>
              <a:t> lomake 2 -  R12</a:t>
            </a:r>
            <a:br>
              <a:rPr lang="fi-FI" altLang="fi-FI" sz="2800" b="1" dirty="0">
                <a:effectLst>
                  <a:outerShdw blurRad="38100" dist="38100" dir="2700000" algn="tl">
                    <a:srgbClr val="000000">
                      <a:alpha val="43137"/>
                    </a:srgbClr>
                  </a:outerShdw>
                </a:effectLst>
              </a:rPr>
            </a:br>
            <a:br>
              <a:rPr lang="fi-FI" altLang="fi-FI" sz="2800" b="1" dirty="0">
                <a:effectLst>
                  <a:outerShdw blurRad="38100" dist="38100" dir="2700000" algn="tl">
                    <a:srgbClr val="000000">
                      <a:alpha val="43137"/>
                    </a:srgbClr>
                  </a:outerShdw>
                </a:effectLst>
              </a:rPr>
            </a:br>
            <a:r>
              <a:rPr lang="fi-FI" altLang="fi-FI" sz="2800" b="1" dirty="0">
                <a:effectLst>
                  <a:outerShdw blurRad="38100" dist="38100" dir="2700000" algn="tl">
                    <a:srgbClr val="000000">
                      <a:alpha val="43137"/>
                    </a:srgbClr>
                  </a:outerShdw>
                </a:effectLst>
              </a:rPr>
              <a:t>- järjestäjällä 1-37 kpl</a:t>
            </a:r>
            <a:br>
              <a:rPr lang="fi-FI" altLang="fi-FI" sz="2800" b="1" dirty="0">
                <a:effectLst>
                  <a:outerShdw blurRad="38100" dist="38100" dir="2700000" algn="tl">
                    <a:srgbClr val="000000">
                      <a:alpha val="43137"/>
                    </a:srgbClr>
                  </a:outerShdw>
                </a:effectLst>
              </a:rPr>
            </a:br>
            <a:endParaRPr lang="fi-FI" altLang="fi-FI" sz="2800" b="1" dirty="0">
              <a:effectLst>
                <a:outerShdw blurRad="38100" dist="38100" dir="2700000" algn="tl">
                  <a:srgbClr val="000000">
                    <a:alpha val="43137"/>
                  </a:srgbClr>
                </a:outerShdw>
              </a:effectLst>
            </a:endParaRPr>
          </a:p>
        </p:txBody>
      </p:sp>
      <p:sp>
        <p:nvSpPr>
          <p:cNvPr id="2" name="Dian numeron paikkamerkki 1"/>
          <p:cNvSpPr>
            <a:spLocks noGrp="1"/>
          </p:cNvSpPr>
          <p:nvPr>
            <p:ph type="sldNum" sz="quarter" idx="4294967295"/>
          </p:nvPr>
        </p:nvSpPr>
        <p:spPr>
          <a:xfrm>
            <a:off x="11372850" y="6305550"/>
            <a:ext cx="819150" cy="26193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4756D7-0890-4D39-BDF4-A01F2D250804}" type="slidenum">
              <a:rPr kumimoji="0" lang="en-US" sz="900" b="0" i="0" u="none" strike="noStrike" kern="1200" cap="none" spc="0" normalizeH="0" baseline="0" noProof="0" smtClean="0">
                <a:ln>
                  <a:noFill/>
                </a:ln>
                <a:solidFill>
                  <a:srgbClr val="1F497D"/>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900" b="0" i="0" u="none" strike="noStrike" kern="1200" cap="none" spc="0" normalizeH="0" baseline="0" noProof="0" dirty="0">
              <a:ln>
                <a:noFill/>
              </a:ln>
              <a:solidFill>
                <a:srgbClr val="1F497D"/>
              </a:solidFill>
              <a:effectLst/>
              <a:uLnTx/>
              <a:uFillTx/>
              <a:latin typeface="Calibri"/>
              <a:ea typeface="+mn-ea"/>
              <a:cs typeface="Calibri" panose="020F0502020204030204" pitchFamily="34" charset="0"/>
            </a:endParaRPr>
          </a:p>
        </p:txBody>
      </p:sp>
    </p:spTree>
    <p:extLst>
      <p:ext uri="{BB962C8B-B14F-4D97-AF65-F5344CB8AC3E}">
        <p14:creationId xmlns:p14="http://schemas.microsoft.com/office/powerpoint/2010/main" val="29603464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7EC26330-89F8-4BD4-BD30-E29B1F839F5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
        <p:nvSpPr>
          <p:cNvPr id="3" name="Dian numeron paikkamerkki 2">
            <a:extLst>
              <a:ext uri="{FF2B5EF4-FFF2-40B4-BE49-F238E27FC236}">
                <a16:creationId xmlns:a16="http://schemas.microsoft.com/office/drawing/2014/main" id="{485F3A0A-3117-408E-8C25-9CF4B60F572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E131DE-DA31-4CDF-828A-8EB206A3CD12}" type="slidenum">
              <a:rPr kumimoji="0" lang="en-GB" sz="900" b="0" i="0" u="none" strike="noStrike" kern="1200" cap="none" spc="0" normalizeH="0" baseline="0" noProof="0" smtClean="0">
                <a:ln>
                  <a:noFill/>
                </a:ln>
                <a:solidFill>
                  <a:srgbClr val="0041DC"/>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GB" sz="9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graphicFrame>
        <p:nvGraphicFramePr>
          <p:cNvPr id="4" name="Taulukko 3">
            <a:extLst>
              <a:ext uri="{FF2B5EF4-FFF2-40B4-BE49-F238E27FC236}">
                <a16:creationId xmlns:a16="http://schemas.microsoft.com/office/drawing/2014/main" id="{FBE19319-52BF-45BE-8909-696F748B80A3}"/>
              </a:ext>
            </a:extLst>
          </p:cNvPr>
          <p:cNvGraphicFramePr>
            <a:graphicFrameLocks noGrp="1"/>
          </p:cNvGraphicFramePr>
          <p:nvPr/>
        </p:nvGraphicFramePr>
        <p:xfrm>
          <a:off x="1992923" y="609600"/>
          <a:ext cx="8802285" cy="6125730"/>
        </p:xfrm>
        <a:graphic>
          <a:graphicData uri="http://schemas.openxmlformats.org/drawingml/2006/table">
            <a:tbl>
              <a:tblPr/>
              <a:tblGrid>
                <a:gridCol w="3766413">
                  <a:extLst>
                    <a:ext uri="{9D8B030D-6E8A-4147-A177-3AD203B41FA5}">
                      <a16:colId xmlns:a16="http://schemas.microsoft.com/office/drawing/2014/main" val="2414448739"/>
                    </a:ext>
                  </a:extLst>
                </a:gridCol>
                <a:gridCol w="1573710">
                  <a:extLst>
                    <a:ext uri="{9D8B030D-6E8A-4147-A177-3AD203B41FA5}">
                      <a16:colId xmlns:a16="http://schemas.microsoft.com/office/drawing/2014/main" val="683071761"/>
                    </a:ext>
                  </a:extLst>
                </a:gridCol>
                <a:gridCol w="1731081">
                  <a:extLst>
                    <a:ext uri="{9D8B030D-6E8A-4147-A177-3AD203B41FA5}">
                      <a16:colId xmlns:a16="http://schemas.microsoft.com/office/drawing/2014/main" val="837734544"/>
                    </a:ext>
                  </a:extLst>
                </a:gridCol>
                <a:gridCol w="1731081">
                  <a:extLst>
                    <a:ext uri="{9D8B030D-6E8A-4147-A177-3AD203B41FA5}">
                      <a16:colId xmlns:a16="http://schemas.microsoft.com/office/drawing/2014/main" val="3742360578"/>
                    </a:ext>
                  </a:extLst>
                </a:gridCol>
              </a:tblGrid>
              <a:tr h="177324">
                <a:tc rowSpan="3">
                  <a:txBody>
                    <a:bodyPr/>
                    <a:lstStyle/>
                    <a:p>
                      <a:pPr algn="l" fontAlgn="ctr"/>
                      <a:r>
                        <a:rPr lang="fi-FI" sz="1600" b="1" i="0" u="none" strike="noStrike" dirty="0">
                          <a:solidFill>
                            <a:srgbClr val="000000"/>
                          </a:solidFill>
                          <a:effectLst/>
                          <a:latin typeface="Arial" panose="020B0604020202020204" pitchFamily="34" charset="0"/>
                        </a:rPr>
                        <a:t>KUSTANNUKSET</a:t>
                      </a:r>
                      <a:br>
                        <a:rPr lang="fi-FI" sz="1600" b="1" i="0" u="none" strike="noStrike" dirty="0">
                          <a:solidFill>
                            <a:srgbClr val="000000"/>
                          </a:solidFill>
                          <a:effectLst/>
                          <a:latin typeface="Arial" panose="020B0604020202020204" pitchFamily="34" charset="0"/>
                        </a:rPr>
                      </a:br>
                      <a:r>
                        <a:rPr lang="fi-FI" sz="1600" b="1" i="0" u="none" strike="noStrike" dirty="0">
                          <a:solidFill>
                            <a:srgbClr val="000000"/>
                          </a:solidFill>
                          <a:effectLst/>
                          <a:latin typeface="Arial" panose="020B0604020202020204" pitchFamily="34" charset="0"/>
                        </a:rPr>
                        <a:t>  (Valtionosuudella rahoitettu toiminta)         </a:t>
                      </a:r>
                    </a:p>
                  </a:txBody>
                  <a:tcPr marL="0" marR="0" marT="0" marB="0"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fi-FI" sz="1200" b="0" i="0" u="none" strike="noStrike">
                        <a:solidFill>
                          <a:srgbClr val="008080"/>
                        </a:solidFill>
                        <a:effectLst/>
                        <a:latin typeface="Arial" panose="020B0604020202020204" pitchFamily="34"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fi-FI" sz="1200" b="0" i="0" u="none" strike="noStrike">
                        <a:solidFill>
                          <a:srgbClr val="000000"/>
                        </a:solidFill>
                        <a:effectLst/>
                        <a:latin typeface="Arial" panose="020B0604020202020204" pitchFamily="34"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r>
                        <a:rPr lang="fi-FI" sz="1200" b="0" i="0" u="none" strike="noStrike">
                          <a:solidFill>
                            <a:srgbClr val="000000"/>
                          </a:solidFill>
                          <a:effectLst/>
                          <a:latin typeface="Arial" panose="020B060402020202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04843695"/>
                  </a:ext>
                </a:extLst>
              </a:tr>
              <a:tr h="218698">
                <a:tc vMerge="1">
                  <a:txBody>
                    <a:bodyPr/>
                    <a:lstStyle/>
                    <a:p>
                      <a:endParaRPr lang="fi-FI"/>
                    </a:p>
                  </a:txBody>
                  <a:tcPr/>
                </a:tc>
                <a:tc gridSpan="3">
                  <a:txBody>
                    <a:bodyPr/>
                    <a:lstStyle/>
                    <a:p>
                      <a:pPr algn="l" fontAlgn="b"/>
                      <a:r>
                        <a:rPr lang="fi-FI" sz="1400" b="1" i="0" u="none" strike="noStrike" dirty="0">
                          <a:solidFill>
                            <a:srgbClr val="000000"/>
                          </a:solidFill>
                          <a:effectLst/>
                          <a:latin typeface="Calibri" panose="020F0502020204030204" pitchFamily="34" charset="0"/>
                        </a:rPr>
                        <a:t>Opetuskustannukset </a:t>
                      </a:r>
                      <a:r>
                        <a:rPr lang="fi-FI" sz="1400" b="1" i="0" u="none" strike="noStrike" dirty="0" err="1">
                          <a:solidFill>
                            <a:srgbClr val="000000"/>
                          </a:solidFill>
                          <a:effectLst/>
                          <a:latin typeface="Calibri" panose="020F0502020204030204" pitchFamily="34" charset="0"/>
                        </a:rPr>
                        <a:t>seurantaryhmittäin</a:t>
                      </a:r>
                      <a:r>
                        <a:rPr lang="fi-FI" sz="1400" b="1" i="0" u="none" strike="noStrike" dirty="0">
                          <a:solidFill>
                            <a:srgbClr val="000000"/>
                          </a:solidFill>
                          <a:effectLst/>
                          <a:latin typeface="Calibri" panose="020F0502020204030204" pitchFamily="34" charset="0"/>
                        </a:rPr>
                        <a:t> *  1-37 kpl</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hMerge="1">
                  <a:txBody>
                    <a:bodyPr/>
                    <a:lstStyle/>
                    <a:p>
                      <a:endParaRPr lang="fi-FI"/>
                    </a:p>
                  </a:txBody>
                  <a:tcPr/>
                </a:tc>
                <a:tc hMerge="1">
                  <a:txBody>
                    <a:bodyPr/>
                    <a:lstStyle/>
                    <a:p>
                      <a:endParaRPr lang="fi-FI"/>
                    </a:p>
                  </a:txBody>
                  <a:tcPr/>
                </a:tc>
                <a:extLst>
                  <a:ext uri="{0D108BD9-81ED-4DB2-BD59-A6C34878D82A}">
                    <a16:rowId xmlns:a16="http://schemas.microsoft.com/office/drawing/2014/main" val="721276911"/>
                  </a:ext>
                </a:extLst>
              </a:tr>
              <a:tr h="1035612">
                <a:tc vMerge="1">
                  <a:txBody>
                    <a:bodyPr/>
                    <a:lstStyle/>
                    <a:p>
                      <a:endParaRPr lang="fi-FI"/>
                    </a:p>
                  </a:txBody>
                  <a:tcPr/>
                </a:tc>
                <a:tc>
                  <a:txBody>
                    <a:bodyPr/>
                    <a:lstStyle/>
                    <a:p>
                      <a:pPr algn="ctr" fontAlgn="ctr"/>
                      <a:r>
                        <a:rPr lang="fi-FI" sz="1400" b="1" i="0" u="none" strike="noStrike">
                          <a:solidFill>
                            <a:srgbClr val="000000"/>
                          </a:solidFill>
                          <a:effectLst/>
                          <a:latin typeface="Arial" panose="020B0604020202020204" pitchFamily="34" charset="0"/>
                        </a:rPr>
                        <a:t>Henkilöstömenot</a:t>
                      </a:r>
                      <a:br>
                        <a:rPr lang="fi-FI" sz="1400" b="1" i="0" u="none" strike="noStrike">
                          <a:solidFill>
                            <a:srgbClr val="000000"/>
                          </a:solidFill>
                          <a:effectLst/>
                          <a:latin typeface="Arial" panose="020B0604020202020204" pitchFamily="34" charset="0"/>
                        </a:rPr>
                      </a:br>
                      <a:br>
                        <a:rPr lang="fi-FI" sz="1400" b="1" i="0" u="none" strike="noStrike">
                          <a:solidFill>
                            <a:srgbClr val="000000"/>
                          </a:solidFill>
                          <a:effectLst/>
                          <a:latin typeface="Arial" panose="020B0604020202020204" pitchFamily="34" charset="0"/>
                        </a:rPr>
                      </a:br>
                      <a:br>
                        <a:rPr lang="fi-FI" sz="1400" b="1" i="0" u="none" strike="noStrike">
                          <a:solidFill>
                            <a:srgbClr val="000000"/>
                          </a:solidFill>
                          <a:effectLst/>
                          <a:latin typeface="Arial" panose="020B0604020202020204" pitchFamily="34" charset="0"/>
                        </a:rPr>
                      </a:br>
                      <a:r>
                        <a:rPr lang="fi-FI" sz="1400" b="1" i="0" u="none" strike="noStrike">
                          <a:solidFill>
                            <a:srgbClr val="000000"/>
                          </a:solidFill>
                          <a:effectLst/>
                          <a:latin typeface="Arial" panose="020B0604020202020204" pitchFamily="34" charset="0"/>
                        </a:rPr>
                        <a:t>M1</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fi-FI" sz="1400" b="1" i="0" u="none" strike="noStrike">
                          <a:solidFill>
                            <a:srgbClr val="000000"/>
                          </a:solidFill>
                          <a:effectLst/>
                          <a:latin typeface="Arial" panose="020B0604020202020204" pitchFamily="34" charset="0"/>
                        </a:rPr>
                        <a:t>Muut menot</a:t>
                      </a:r>
                      <a:br>
                        <a:rPr lang="fi-FI" sz="1400" b="1" i="0" u="none" strike="noStrike">
                          <a:solidFill>
                            <a:srgbClr val="000000"/>
                          </a:solidFill>
                          <a:effectLst/>
                          <a:latin typeface="Arial" panose="020B0604020202020204" pitchFamily="34" charset="0"/>
                        </a:rPr>
                      </a:br>
                      <a:r>
                        <a:rPr lang="fi-FI" sz="1400" b="1" i="0" u="none" strike="noStrike">
                          <a:solidFill>
                            <a:srgbClr val="000000"/>
                          </a:solidFill>
                          <a:effectLst/>
                          <a:latin typeface="Arial" panose="020B0604020202020204" pitchFamily="34" charset="0"/>
                        </a:rPr>
                        <a:t>(ei sisällä alv:a)</a:t>
                      </a:r>
                      <a:br>
                        <a:rPr lang="fi-FI" sz="1400" b="1" i="0" u="none" strike="noStrike">
                          <a:solidFill>
                            <a:srgbClr val="000000"/>
                          </a:solidFill>
                          <a:effectLst/>
                          <a:latin typeface="Arial" panose="020B0604020202020204" pitchFamily="34" charset="0"/>
                        </a:rPr>
                      </a:br>
                      <a:br>
                        <a:rPr lang="fi-FI" sz="1400" b="1" i="0" u="none" strike="noStrike">
                          <a:solidFill>
                            <a:srgbClr val="000000"/>
                          </a:solidFill>
                          <a:effectLst/>
                          <a:latin typeface="Arial" panose="020B0604020202020204" pitchFamily="34" charset="0"/>
                        </a:rPr>
                      </a:br>
                      <a:r>
                        <a:rPr lang="fi-FI" sz="1400" b="1" i="0" u="none" strike="noStrike">
                          <a:solidFill>
                            <a:srgbClr val="000000"/>
                          </a:solidFill>
                          <a:effectLst/>
                          <a:latin typeface="Arial" panose="020B0604020202020204" pitchFamily="34" charset="0"/>
                        </a:rPr>
                        <a:t>M2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fi-FI" sz="1400" b="1" i="0" u="none" strike="noStrike">
                          <a:solidFill>
                            <a:srgbClr val="000000"/>
                          </a:solidFill>
                          <a:effectLst/>
                          <a:latin typeface="Arial" panose="020B0604020202020204" pitchFamily="34" charset="0"/>
                        </a:rPr>
                        <a:t>Muiden kuin rakennus-investointien poistot</a:t>
                      </a:r>
                      <a:br>
                        <a:rPr lang="fi-FI" sz="1400" b="1" i="0" u="none" strike="noStrike">
                          <a:solidFill>
                            <a:srgbClr val="000000"/>
                          </a:solidFill>
                          <a:effectLst/>
                          <a:latin typeface="Arial" panose="020B0604020202020204" pitchFamily="34" charset="0"/>
                        </a:rPr>
                      </a:br>
                      <a:r>
                        <a:rPr lang="fi-FI" sz="1400" b="1" i="0" u="none" strike="noStrike">
                          <a:solidFill>
                            <a:srgbClr val="000000"/>
                          </a:solidFill>
                          <a:effectLst/>
                          <a:latin typeface="Arial" panose="020B0604020202020204" pitchFamily="34" charset="0"/>
                        </a:rPr>
                        <a:t>(ei sis.alv:a)</a:t>
                      </a:r>
                      <a:br>
                        <a:rPr lang="fi-FI" sz="1400" b="1" i="0" u="none" strike="noStrike">
                          <a:solidFill>
                            <a:srgbClr val="000000"/>
                          </a:solidFill>
                          <a:effectLst/>
                          <a:latin typeface="Arial" panose="020B0604020202020204" pitchFamily="34" charset="0"/>
                        </a:rPr>
                      </a:br>
                      <a:r>
                        <a:rPr lang="fi-FI" sz="1400" b="1" i="0" u="none" strike="noStrike">
                          <a:solidFill>
                            <a:srgbClr val="000000"/>
                          </a:solidFill>
                          <a:effectLst/>
                          <a:latin typeface="Arial" panose="020B0604020202020204" pitchFamily="34" charset="0"/>
                        </a:rPr>
                        <a:t> X1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723879946"/>
                  </a:ext>
                </a:extLst>
              </a:tr>
              <a:tr h="249938">
                <a:tc>
                  <a:txBody>
                    <a:bodyPr/>
                    <a:lstStyle/>
                    <a:p>
                      <a:pPr algn="l" fontAlgn="ctr"/>
                      <a:r>
                        <a:rPr lang="fi-FI" sz="1600" b="0" i="0" u="none" strike="noStrike" dirty="0">
                          <a:solidFill>
                            <a:srgbClr val="000000"/>
                          </a:solidFill>
                          <a:effectLst/>
                          <a:latin typeface="Arial" panose="020B0604020202020204" pitchFamily="34" charset="0"/>
                        </a:rPr>
                        <a:t>K1.1 Opetustoiminta  (</a:t>
                      </a:r>
                      <a:r>
                        <a:rPr lang="fi-FI" sz="1600" b="0" i="0" u="none" strike="noStrike" dirty="0" err="1">
                          <a:solidFill>
                            <a:srgbClr val="000000"/>
                          </a:solidFill>
                          <a:effectLst/>
                          <a:latin typeface="Arial" panose="020B0604020202020204" pitchFamily="34" charset="0"/>
                        </a:rPr>
                        <a:t>pl</a:t>
                      </a:r>
                      <a:r>
                        <a:rPr lang="fi-FI" sz="1600" b="0" i="0" u="none" strike="noStrike" dirty="0">
                          <a:solidFill>
                            <a:srgbClr val="000000"/>
                          </a:solidFill>
                          <a:effectLst/>
                          <a:latin typeface="Arial" panose="020B0604020202020204" pitchFamily="34" charset="0"/>
                        </a:rPr>
                        <a:t> K1.2  ja K1.5 )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200" b="0" i="0" u="none" strike="noStrike">
                          <a:solidFill>
                            <a:srgbClr val="008080"/>
                          </a:solidFill>
                          <a:effectLst/>
                          <a:latin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20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20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841323595"/>
                  </a:ext>
                </a:extLst>
              </a:tr>
              <a:tr h="394518">
                <a:tc>
                  <a:txBody>
                    <a:bodyPr/>
                    <a:lstStyle/>
                    <a:p>
                      <a:pPr algn="l" fontAlgn="ctr"/>
                      <a:r>
                        <a:rPr lang="fi-FI" sz="1600" b="0" i="0" u="none" strike="noStrike" dirty="0">
                          <a:solidFill>
                            <a:srgbClr val="000000"/>
                          </a:solidFill>
                          <a:effectLst/>
                          <a:latin typeface="Arial" panose="020B0604020202020204" pitchFamily="34" charset="0"/>
                        </a:rPr>
                        <a:t>K1.2 Opetustoiminta, oppisopimuskoulutus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200" b="0" i="0" u="none" strike="noStrike">
                          <a:solidFill>
                            <a:srgbClr val="008080"/>
                          </a:solidFill>
                          <a:effectLst/>
                          <a:latin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20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200" b="0" i="0" u="none" strike="noStrike" dirty="0">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59968132"/>
                  </a:ext>
                </a:extLst>
              </a:tr>
              <a:tr h="249938">
                <a:tc>
                  <a:txBody>
                    <a:bodyPr/>
                    <a:lstStyle/>
                    <a:p>
                      <a:pPr algn="l" fontAlgn="ctr"/>
                      <a:r>
                        <a:rPr lang="fi-FI" sz="1600" b="0" i="0" u="none" strike="noStrike" dirty="0">
                          <a:solidFill>
                            <a:srgbClr val="000000"/>
                          </a:solidFill>
                          <a:effectLst/>
                          <a:latin typeface="Arial" panose="020B0604020202020204" pitchFamily="34" charset="0"/>
                        </a:rPr>
                        <a:t>K1.5 Opetustoiminta, vankilaopetus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200" b="0" i="0" u="none" strike="noStrike">
                          <a:solidFill>
                            <a:srgbClr val="008080"/>
                          </a:solidFill>
                          <a:effectLst/>
                          <a:latin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20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20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151237068"/>
                  </a:ext>
                </a:extLst>
              </a:tr>
              <a:tr h="472865">
                <a:tc>
                  <a:txBody>
                    <a:bodyPr/>
                    <a:lstStyle/>
                    <a:p>
                      <a:pPr algn="l" fontAlgn="ctr"/>
                      <a:r>
                        <a:rPr lang="fi-FI" sz="1600" b="1" i="0" u="none" strike="noStrike" dirty="0">
                          <a:solidFill>
                            <a:srgbClr val="000000"/>
                          </a:solidFill>
                          <a:effectLst/>
                          <a:latin typeface="Arial" panose="020B0604020202020204" pitchFamily="34" charset="0"/>
                        </a:rPr>
                        <a:t>K0 Opetustoiminta, kustannukset yhteensä</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200" b="0" i="0" u="none" strike="noStrike">
                          <a:solidFill>
                            <a:srgbClr val="008080"/>
                          </a:solidFill>
                          <a:effectLst/>
                          <a:latin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20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20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879291564"/>
                  </a:ext>
                </a:extLst>
              </a:tr>
              <a:tr h="206878">
                <a:tc>
                  <a:txBody>
                    <a:bodyPr/>
                    <a:lstStyle/>
                    <a:p>
                      <a:pPr algn="l" fontAlgn="b"/>
                      <a:r>
                        <a:rPr lang="fi-FI" sz="1400" b="0" i="0" u="none" strike="noStrike" dirty="0">
                          <a:solidFill>
                            <a:srgbClr val="000000"/>
                          </a:solidFill>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r>
                        <a:rPr lang="fi-FI" sz="1400" b="0" i="0" u="none" strike="noStrike">
                          <a:solidFill>
                            <a:srgbClr val="000000"/>
                          </a:solidFill>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fi-FI" sz="1400" b="0" i="0" u="none" strike="noStrike">
                        <a:solidFill>
                          <a:srgbClr val="000000"/>
                        </a:solidFill>
                        <a:effectLst/>
                        <a:latin typeface="Arial" panose="020B060402020202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r>
                        <a:rPr lang="fi-FI" sz="1400" b="0" i="0" u="none" strike="noStrike">
                          <a:solidFill>
                            <a:srgbClr val="000000"/>
                          </a:solidFill>
                          <a:effectLst/>
                          <a:latin typeface="Arial" panose="020B060402020202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335568612"/>
                  </a:ext>
                </a:extLst>
              </a:tr>
              <a:tr h="206878">
                <a:tc rowSpan="3">
                  <a:txBody>
                    <a:bodyPr/>
                    <a:lstStyle/>
                    <a:p>
                      <a:pPr algn="l" fontAlgn="ctr"/>
                      <a:r>
                        <a:rPr lang="fi-FI" sz="1600" b="1" i="0" u="none" strike="noStrike" dirty="0">
                          <a:solidFill>
                            <a:srgbClr val="000000"/>
                          </a:solidFill>
                          <a:effectLst/>
                          <a:latin typeface="Arial" panose="020B0604020202020204" pitchFamily="34" charset="0"/>
                        </a:rPr>
                        <a:t>TULOT (Valtionosuudella rahoitettu toiminta)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gridSpan="3">
                  <a:txBody>
                    <a:bodyPr/>
                    <a:lstStyle/>
                    <a:p>
                      <a:pPr algn="l" fontAlgn="b"/>
                      <a:r>
                        <a:rPr lang="fi-FI" sz="1400" b="1" i="0" u="none" strike="noStrike">
                          <a:solidFill>
                            <a:srgbClr val="000000"/>
                          </a:solidFill>
                          <a:effectLst/>
                          <a:latin typeface="Calibri" panose="020F0502020204030204" pitchFamily="34" charset="0"/>
                        </a:rPr>
                        <a:t>Tulot seurantaryhmittäin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hMerge="1">
                  <a:txBody>
                    <a:bodyPr/>
                    <a:lstStyle/>
                    <a:p>
                      <a:endParaRPr lang="fi-FI"/>
                    </a:p>
                  </a:txBody>
                  <a:tcPr/>
                </a:tc>
                <a:tc hMerge="1">
                  <a:txBody>
                    <a:bodyPr/>
                    <a:lstStyle/>
                    <a:p>
                      <a:endParaRPr lang="fi-FI"/>
                    </a:p>
                  </a:txBody>
                  <a:tcPr/>
                </a:tc>
                <a:extLst>
                  <a:ext uri="{0D108BD9-81ED-4DB2-BD59-A6C34878D82A}">
                    <a16:rowId xmlns:a16="http://schemas.microsoft.com/office/drawing/2014/main" val="625500765"/>
                  </a:ext>
                </a:extLst>
              </a:tr>
              <a:tr h="1034392">
                <a:tc vMerge="1">
                  <a:txBody>
                    <a:bodyPr/>
                    <a:lstStyle/>
                    <a:p>
                      <a:endParaRPr lang="fi-FI"/>
                    </a:p>
                  </a:txBody>
                  <a:tcPr/>
                </a:tc>
                <a:tc>
                  <a:txBody>
                    <a:bodyPr/>
                    <a:lstStyle/>
                    <a:p>
                      <a:pPr algn="ctr" fontAlgn="ctr"/>
                      <a:r>
                        <a:rPr lang="fi-FI" sz="1400" b="1" i="0" u="none" strike="noStrike" dirty="0">
                          <a:solidFill>
                            <a:srgbClr val="000000"/>
                          </a:solidFill>
                          <a:effectLst/>
                          <a:latin typeface="Arial" panose="020B0604020202020204" pitchFamily="34" charset="0"/>
                        </a:rPr>
                        <a:t>Opiskelijamaksut,              vain omaehtoinen koulutus (at, </a:t>
                      </a:r>
                      <a:r>
                        <a:rPr lang="fi-FI" sz="1400" b="1" i="0" u="none" strike="noStrike" dirty="0" err="1">
                          <a:solidFill>
                            <a:srgbClr val="000000"/>
                          </a:solidFill>
                          <a:effectLst/>
                          <a:latin typeface="Arial" panose="020B0604020202020204" pitchFamily="34" charset="0"/>
                        </a:rPr>
                        <a:t>eat</a:t>
                      </a:r>
                      <a:r>
                        <a:rPr lang="fi-FI" sz="1400" b="1" i="0" u="none" strike="noStrike" dirty="0">
                          <a:solidFill>
                            <a:srgbClr val="000000"/>
                          </a:solidFill>
                          <a:effectLst/>
                          <a:latin typeface="Arial" panose="020B0604020202020204" pitchFamily="34" charset="0"/>
                        </a:rPr>
                        <a:t>, muu </a:t>
                      </a:r>
                      <a:r>
                        <a:rPr lang="fi-FI" sz="1400" b="1" i="0" u="none" strike="noStrike" dirty="0" err="1">
                          <a:solidFill>
                            <a:srgbClr val="000000"/>
                          </a:solidFill>
                          <a:effectLst/>
                          <a:latin typeface="Arial" panose="020B0604020202020204" pitchFamily="34" charset="0"/>
                        </a:rPr>
                        <a:t>amm</a:t>
                      </a:r>
                      <a:r>
                        <a:rPr lang="fi-FI" sz="1400" b="1" i="0" u="none" strike="noStrike" dirty="0">
                          <a:solidFill>
                            <a:srgbClr val="000000"/>
                          </a:solidFill>
                          <a:effectLst/>
                          <a:latin typeface="Arial" panose="020B0604020202020204" pitchFamily="34" charset="0"/>
                        </a:rPr>
                        <a:t>. koulutus)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fi-FI" sz="1400" b="1" i="0" u="none" strike="noStrike">
                          <a:solidFill>
                            <a:srgbClr val="000000"/>
                          </a:solidFill>
                          <a:effectLst/>
                          <a:latin typeface="Arial" panose="020B0604020202020204" pitchFamily="34" charset="0"/>
                        </a:rPr>
                        <a:t>Työnantajamaksut, vain henkilöstökoulutus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fi-FI" sz="1400" b="1" i="0" u="none" strike="noStrike">
                          <a:solidFill>
                            <a:srgbClr val="000000"/>
                          </a:solidFill>
                          <a:effectLst/>
                          <a:latin typeface="Arial" panose="020B0604020202020204" pitchFamily="34" charset="0"/>
                        </a:rPr>
                        <a:t>Muut tulot                       (ei sis. alv:a)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553397254"/>
                  </a:ext>
                </a:extLst>
              </a:tr>
              <a:tr h="206878">
                <a:tc vMerge="1">
                  <a:txBody>
                    <a:bodyPr/>
                    <a:lstStyle/>
                    <a:p>
                      <a:endParaRPr lang="fi-FI"/>
                    </a:p>
                  </a:txBody>
                  <a:tcPr/>
                </a:tc>
                <a:tc>
                  <a:txBody>
                    <a:bodyPr/>
                    <a:lstStyle/>
                    <a:p>
                      <a:pPr algn="ctr" fontAlgn="ctr"/>
                      <a:r>
                        <a:rPr lang="fi-FI" sz="1400" b="1" i="0" u="none" strike="noStrike" dirty="0">
                          <a:solidFill>
                            <a:srgbClr val="000000"/>
                          </a:solidFill>
                          <a:effectLst/>
                          <a:latin typeface="Arial" panose="020B0604020202020204" pitchFamily="34" charset="0"/>
                        </a:rPr>
                        <a:t>R5</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fi-FI" sz="1400" b="1" i="0" u="none" strike="noStrike" dirty="0">
                          <a:solidFill>
                            <a:srgbClr val="000000"/>
                          </a:solidFill>
                          <a:effectLst/>
                          <a:latin typeface="Arial" panose="020B0604020202020204" pitchFamily="34" charset="0"/>
                        </a:rPr>
                        <a:t>R6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fi-FI" sz="1400" b="1" i="0" u="none" strike="noStrike">
                          <a:solidFill>
                            <a:srgbClr val="000000"/>
                          </a:solidFill>
                          <a:effectLst/>
                          <a:latin typeface="Arial" panose="020B0604020202020204" pitchFamily="34" charset="0"/>
                        </a:rPr>
                        <a:t>R8</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865969746"/>
                  </a:ext>
                </a:extLst>
              </a:tr>
              <a:tr h="472865">
                <a:tc>
                  <a:txBody>
                    <a:bodyPr/>
                    <a:lstStyle/>
                    <a:p>
                      <a:pPr algn="l" fontAlgn="ctr"/>
                      <a:r>
                        <a:rPr lang="fi-FI" sz="1600" b="0" i="0" u="none" strike="noStrike">
                          <a:solidFill>
                            <a:srgbClr val="000000"/>
                          </a:solidFill>
                          <a:effectLst/>
                          <a:latin typeface="Arial" panose="020B0604020202020204" pitchFamily="34" charset="0"/>
                        </a:rPr>
                        <a:t>T1.1 Opetustoiminta,  ammatillinen koulutus (pl.T1.2 ja T1.5)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200" b="0" i="0" u="none" strike="noStrike">
                          <a:solidFill>
                            <a:srgbClr val="008080"/>
                          </a:solidFill>
                          <a:effectLst/>
                          <a:latin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200" b="0" i="0" u="none" strike="noStrike" dirty="0">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20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4139223"/>
                  </a:ext>
                </a:extLst>
              </a:tr>
              <a:tr h="394518">
                <a:tc>
                  <a:txBody>
                    <a:bodyPr/>
                    <a:lstStyle/>
                    <a:p>
                      <a:pPr algn="l" fontAlgn="ctr"/>
                      <a:r>
                        <a:rPr lang="fi-FI" sz="1600" b="0" i="0" u="none" strike="noStrike">
                          <a:solidFill>
                            <a:srgbClr val="000000"/>
                          </a:solidFill>
                          <a:effectLst/>
                          <a:latin typeface="Arial" panose="020B0604020202020204" pitchFamily="34" charset="0"/>
                        </a:rPr>
                        <a:t>T1.2 Opetustoiminta, oppisopimuskoulutus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200" b="0" i="0" u="none" strike="noStrike">
                          <a:solidFill>
                            <a:srgbClr val="008080"/>
                          </a:solidFill>
                          <a:effectLst/>
                          <a:latin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20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200" b="0" i="0" u="none" strike="noStrike" dirty="0">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935791894"/>
                  </a:ext>
                </a:extLst>
              </a:tr>
              <a:tr h="249938">
                <a:tc>
                  <a:txBody>
                    <a:bodyPr/>
                    <a:lstStyle/>
                    <a:p>
                      <a:pPr algn="l" fontAlgn="b"/>
                      <a:r>
                        <a:rPr lang="fi-FI" sz="1600" b="0" i="0" u="none" strike="noStrike">
                          <a:solidFill>
                            <a:srgbClr val="000000"/>
                          </a:solidFill>
                          <a:effectLst/>
                          <a:latin typeface="Arial" panose="020B0604020202020204" pitchFamily="34" charset="0"/>
                        </a:rPr>
                        <a:t>T1.5 Opetustoiminta, vankilaopetus</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r>
                        <a:rPr lang="fi-FI" sz="1200" b="0" i="0" u="none" strike="noStrike">
                          <a:solidFill>
                            <a:srgbClr val="008080"/>
                          </a:solidFill>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r>
                        <a:rPr lang="fi-FI" sz="1200" b="0" i="0" u="none" strike="noStrike">
                          <a:solidFill>
                            <a:srgbClr val="00808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r>
                        <a:rPr lang="fi-FI" sz="1200" b="0" i="0" u="none" strike="noStrike" dirty="0">
                          <a:solidFill>
                            <a:srgbClr val="00808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175411091"/>
                  </a:ext>
                </a:extLst>
              </a:tr>
              <a:tr h="249938">
                <a:tc>
                  <a:txBody>
                    <a:bodyPr/>
                    <a:lstStyle/>
                    <a:p>
                      <a:pPr algn="l" fontAlgn="b"/>
                      <a:r>
                        <a:rPr lang="fi-FI" sz="1600" b="1" i="0" u="none" strike="noStrike">
                          <a:solidFill>
                            <a:srgbClr val="000000"/>
                          </a:solidFill>
                          <a:effectLst/>
                          <a:latin typeface="Arial" panose="020B0604020202020204" pitchFamily="34" charset="0"/>
                        </a:rPr>
                        <a:t>T0 Opetustoiminta, tulot yhteensä</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200" b="0" i="0" u="none" strike="noStrike">
                          <a:solidFill>
                            <a:srgbClr val="008080"/>
                          </a:solidFill>
                          <a:effectLst/>
                          <a:latin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200" b="0" i="0" u="none" strike="noStrike">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ctr"/>
                      <a:r>
                        <a:rPr lang="fi-FI" sz="1200" b="0" i="0" u="none" strike="noStrike" dirty="0">
                          <a:solidFill>
                            <a:srgbClr val="00808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21147771"/>
                  </a:ext>
                </a:extLst>
              </a:tr>
            </a:tbl>
          </a:graphicData>
        </a:graphic>
      </p:graphicFrame>
    </p:spTree>
    <p:extLst>
      <p:ext uri="{BB962C8B-B14F-4D97-AF65-F5344CB8AC3E}">
        <p14:creationId xmlns:p14="http://schemas.microsoft.com/office/powerpoint/2010/main" val="38559028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B48FAC5A-8E90-4907-B527-4F46FB779B8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
        <p:nvSpPr>
          <p:cNvPr id="3" name="Dian numeron paikkamerkki 2">
            <a:extLst>
              <a:ext uri="{FF2B5EF4-FFF2-40B4-BE49-F238E27FC236}">
                <a16:creationId xmlns:a16="http://schemas.microsoft.com/office/drawing/2014/main" id="{B8EB9EA9-B0F6-4C65-83F3-95A5C8C0A3E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E131DE-DA31-4CDF-828A-8EB206A3CD12}" type="slidenum">
              <a:rPr kumimoji="0" lang="en-GB" sz="900" b="0" i="0" u="none" strike="noStrike" kern="1200" cap="none" spc="0" normalizeH="0" baseline="0" noProof="0" smtClean="0">
                <a:ln>
                  <a:noFill/>
                </a:ln>
                <a:solidFill>
                  <a:srgbClr val="0041DC"/>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GB" sz="9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graphicFrame>
        <p:nvGraphicFramePr>
          <p:cNvPr id="5" name="Taulukko 4">
            <a:extLst>
              <a:ext uri="{FF2B5EF4-FFF2-40B4-BE49-F238E27FC236}">
                <a16:creationId xmlns:a16="http://schemas.microsoft.com/office/drawing/2014/main" id="{2B170943-6180-4DAF-974F-D88C0E5F2E0F}"/>
              </a:ext>
            </a:extLst>
          </p:cNvPr>
          <p:cNvGraphicFramePr>
            <a:graphicFrameLocks noGrp="1"/>
          </p:cNvGraphicFramePr>
          <p:nvPr/>
        </p:nvGraphicFramePr>
        <p:xfrm>
          <a:off x="838200" y="1508760"/>
          <a:ext cx="10966938" cy="4450080"/>
        </p:xfrm>
        <a:graphic>
          <a:graphicData uri="http://schemas.openxmlformats.org/drawingml/2006/table">
            <a:tbl>
              <a:tblPr/>
              <a:tblGrid>
                <a:gridCol w="3769392">
                  <a:extLst>
                    <a:ext uri="{9D8B030D-6E8A-4147-A177-3AD203B41FA5}">
                      <a16:colId xmlns:a16="http://schemas.microsoft.com/office/drawing/2014/main" val="217445710"/>
                    </a:ext>
                  </a:extLst>
                </a:gridCol>
                <a:gridCol w="1574955">
                  <a:extLst>
                    <a:ext uri="{9D8B030D-6E8A-4147-A177-3AD203B41FA5}">
                      <a16:colId xmlns:a16="http://schemas.microsoft.com/office/drawing/2014/main" val="3306412888"/>
                    </a:ext>
                  </a:extLst>
                </a:gridCol>
                <a:gridCol w="1448959">
                  <a:extLst>
                    <a:ext uri="{9D8B030D-6E8A-4147-A177-3AD203B41FA5}">
                      <a16:colId xmlns:a16="http://schemas.microsoft.com/office/drawing/2014/main" val="2666568387"/>
                    </a:ext>
                  </a:extLst>
                </a:gridCol>
                <a:gridCol w="1732451">
                  <a:extLst>
                    <a:ext uri="{9D8B030D-6E8A-4147-A177-3AD203B41FA5}">
                      <a16:colId xmlns:a16="http://schemas.microsoft.com/office/drawing/2014/main" val="2307382296"/>
                    </a:ext>
                  </a:extLst>
                </a:gridCol>
                <a:gridCol w="818977">
                  <a:extLst>
                    <a:ext uri="{9D8B030D-6E8A-4147-A177-3AD203B41FA5}">
                      <a16:colId xmlns:a16="http://schemas.microsoft.com/office/drawing/2014/main" val="1832311396"/>
                    </a:ext>
                  </a:extLst>
                </a:gridCol>
                <a:gridCol w="748104">
                  <a:extLst>
                    <a:ext uri="{9D8B030D-6E8A-4147-A177-3AD203B41FA5}">
                      <a16:colId xmlns:a16="http://schemas.microsoft.com/office/drawing/2014/main" val="478950075"/>
                    </a:ext>
                  </a:extLst>
                </a:gridCol>
                <a:gridCol w="874100">
                  <a:extLst>
                    <a:ext uri="{9D8B030D-6E8A-4147-A177-3AD203B41FA5}">
                      <a16:colId xmlns:a16="http://schemas.microsoft.com/office/drawing/2014/main" val="3592075808"/>
                    </a:ext>
                  </a:extLst>
                </a:gridCol>
              </a:tblGrid>
              <a:tr h="317281">
                <a:tc>
                  <a:txBody>
                    <a:bodyPr/>
                    <a:lstStyle/>
                    <a:p>
                      <a:pPr algn="l" fontAlgn="t"/>
                      <a:r>
                        <a:rPr lang="fi-FI" sz="1600" b="1" i="0" u="none" strike="noStrike" dirty="0">
                          <a:solidFill>
                            <a:srgbClr val="000000"/>
                          </a:solidFill>
                          <a:effectLst/>
                          <a:latin typeface="Calibri" panose="020F0502020204030204" pitchFamily="34" charset="0"/>
                        </a:rPr>
                        <a:t>Koulutuksen järjestäjän  </a:t>
                      </a:r>
                      <a:r>
                        <a:rPr lang="fi-FI" sz="1600" b="1" i="0" u="none" strike="noStrike" dirty="0" err="1">
                          <a:solidFill>
                            <a:srgbClr val="000000"/>
                          </a:solidFill>
                          <a:effectLst/>
                          <a:latin typeface="Calibri" panose="020F0502020204030204" pitchFamily="34" charset="0"/>
                        </a:rPr>
                        <a:t>OKM:n</a:t>
                      </a:r>
                      <a:r>
                        <a:rPr lang="fi-FI" sz="1600" b="1" i="0" u="none" strike="noStrike" dirty="0">
                          <a:solidFill>
                            <a:srgbClr val="000000"/>
                          </a:solidFill>
                          <a:effectLst/>
                          <a:latin typeface="Calibri" panose="020F0502020204030204" pitchFamily="34" charset="0"/>
                        </a:rPr>
                        <a:t> valtionosuudella rahoitetun muun ammatillisen koulutuksen toteutuneet opiskelijavuodet</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gridSpan="5">
                  <a:txBody>
                    <a:bodyPr/>
                    <a:lstStyle/>
                    <a:p>
                      <a:pPr algn="ctr" fontAlgn="ctr"/>
                      <a:r>
                        <a:rPr lang="fi-FI" sz="2800" b="0" i="0" u="none" strike="noStrike" dirty="0">
                          <a:solidFill>
                            <a:srgbClr val="000000"/>
                          </a:solidFill>
                          <a:effectLst/>
                          <a:latin typeface="Calibri" panose="020F0502020204030204" pitchFamily="34" charset="0"/>
                        </a:rPr>
                        <a:t>Muun ammatillisen koulutuksen opiskelijavuosien toteumatiedot 2018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hMerge="1">
                  <a:txBody>
                    <a:bodyPr/>
                    <a:lstStyle/>
                    <a:p>
                      <a:endParaRPr lang="fi-FI"/>
                    </a:p>
                  </a:txBody>
                  <a:tcPr/>
                </a:tc>
                <a:tc hMerge="1">
                  <a:txBody>
                    <a:bodyPr/>
                    <a:lstStyle/>
                    <a:p>
                      <a:endParaRPr lang="fi-FI"/>
                    </a:p>
                  </a:txBody>
                  <a:tcPr/>
                </a:tc>
                <a:tc hMerge="1">
                  <a:txBody>
                    <a:bodyPr/>
                    <a:lstStyle/>
                    <a:p>
                      <a:endParaRPr lang="fi-FI"/>
                    </a:p>
                  </a:txBody>
                  <a:tcPr/>
                </a:tc>
                <a:tc hMerge="1">
                  <a:txBody>
                    <a:bodyPr/>
                    <a:lstStyle/>
                    <a:p>
                      <a:endParaRPr lang="fi-FI"/>
                    </a:p>
                  </a:txBody>
                  <a:tcPr/>
                </a:tc>
                <a:tc>
                  <a:txBody>
                    <a:bodyPr/>
                    <a:lstStyle/>
                    <a:p>
                      <a:pPr algn="ctr" fontAlgn="ctr"/>
                      <a:r>
                        <a:rPr lang="fi-FI" sz="1600" b="1" i="0" u="none" strike="noStrike" dirty="0">
                          <a:solidFill>
                            <a:srgbClr val="000000"/>
                          </a:solidFill>
                          <a:effectLst/>
                          <a:latin typeface="Calibri" panose="020F0502020204030204" pitchFamily="34" charset="0"/>
                        </a:rPr>
                        <a:t>Opiskelijamäärä 2018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934617682"/>
                  </a:ext>
                </a:extLst>
              </a:tr>
              <a:tr h="810326">
                <a:tc>
                  <a:txBody>
                    <a:bodyPr/>
                    <a:lstStyle/>
                    <a:p>
                      <a:pPr algn="l" fontAlgn="t"/>
                      <a:r>
                        <a:rPr lang="fi-FI" sz="1400" b="0" i="0" u="none" strike="noStrike" dirty="0">
                          <a:solidFill>
                            <a:srgbClr val="000000"/>
                          </a:solidFill>
                          <a:effectLst/>
                          <a:latin typeface="Calibri" panose="020F0502020204030204" pitchFamily="34"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t"/>
                      <a:r>
                        <a:rPr lang="fi-FI" sz="1200" b="1" i="0" u="none" strike="noStrike">
                          <a:solidFill>
                            <a:srgbClr val="000000"/>
                          </a:solidFill>
                          <a:effectLst/>
                          <a:latin typeface="Calibri" panose="020F0502020204030204" pitchFamily="34" charset="0"/>
                        </a:rPr>
                        <a:t>Toteutuneet opiskelijavuodet yhteensä</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t"/>
                      <a:r>
                        <a:rPr lang="fi-FI" sz="1200" b="1" i="0" u="none" strike="noStrike">
                          <a:solidFill>
                            <a:srgbClr val="000000"/>
                          </a:solidFill>
                          <a:effectLst/>
                          <a:latin typeface="Calibri" panose="020F0502020204030204" pitchFamily="34" charset="0"/>
                        </a:rPr>
                        <a:t> - josta henkilöstökoulutuksena järjestämisluvan siirtymäsäännöksen perusteella tai ammatilliseen tehtävään valmistavana koulutuksena</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t"/>
                      <a:r>
                        <a:rPr lang="fi-FI" sz="1200" b="1" i="0" u="none" strike="noStrike" dirty="0">
                          <a:solidFill>
                            <a:srgbClr val="000000"/>
                          </a:solidFill>
                          <a:effectLst/>
                          <a:latin typeface="Calibri" panose="020F0502020204030204" pitchFamily="34" charset="0"/>
                        </a:rPr>
                        <a:t>  - koulutuksen yhteydessä  maksuttomassa majoituksessa opiskelija-asuntolassa kertyneet opiskelijavuodet</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fi-FI" sz="1200" b="1" i="0" u="none" strike="noStrike">
                          <a:solidFill>
                            <a:srgbClr val="000000"/>
                          </a:solidFill>
                          <a:effectLst/>
                          <a:latin typeface="Calibri" panose="020F0502020204030204" pitchFamily="34" charset="0"/>
                        </a:rPr>
                        <a:t> -  toteutuneista opiskelijavuosista  työvoima-koulutuksena</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fi-FI" sz="1200" b="1" i="0" u="none" strike="noStrike">
                          <a:solidFill>
                            <a:srgbClr val="000000"/>
                          </a:solidFill>
                          <a:effectLst/>
                          <a:latin typeface="Calibri" panose="020F0502020204030204" pitchFamily="34" charset="0"/>
                        </a:rPr>
                        <a:t> -josta henkilöstö-</a:t>
                      </a:r>
                      <a:br>
                        <a:rPr lang="fi-FI" sz="1200" b="1" i="0" u="none" strike="noStrike">
                          <a:solidFill>
                            <a:srgbClr val="000000"/>
                          </a:solidFill>
                          <a:effectLst/>
                          <a:latin typeface="Calibri" panose="020F0502020204030204" pitchFamily="34" charset="0"/>
                        </a:rPr>
                      </a:br>
                      <a:r>
                        <a:rPr lang="fi-FI" sz="1200" b="1" i="0" u="none" strike="noStrike">
                          <a:solidFill>
                            <a:srgbClr val="000000"/>
                          </a:solidFill>
                          <a:effectLst/>
                          <a:latin typeface="Calibri" panose="020F0502020204030204" pitchFamily="34" charset="0"/>
                        </a:rPr>
                        <a:t>koulutuksena (kohdasta S5.7)</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fi-FI" sz="1200" b="1" i="0" u="none" strike="noStrike" dirty="0">
                          <a:solidFill>
                            <a:srgbClr val="000000"/>
                          </a:solidFill>
                          <a:effectLst/>
                          <a:latin typeface="Calibri" panose="020F0502020204030204" pitchFamily="34" charset="0"/>
                        </a:rPr>
                        <a:t>Muun ammatillisen koulutuksen opiskelijoiden kokonaismäärä   (vertailutietona)</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406425691"/>
                  </a:ext>
                </a:extLst>
              </a:tr>
              <a:tr h="387284">
                <a:tc>
                  <a:txBody>
                    <a:bodyPr/>
                    <a:lstStyle/>
                    <a:p>
                      <a:pPr algn="l" fontAlgn="b"/>
                      <a:r>
                        <a:rPr lang="fi-FI" sz="1400" b="0" i="0" u="none" strike="noStrike" dirty="0">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b"/>
                      <a:r>
                        <a:rPr lang="fi-FI" sz="1200" b="1" i="0" u="none" strike="noStrike">
                          <a:solidFill>
                            <a:srgbClr val="000000"/>
                          </a:solidFill>
                          <a:effectLst/>
                          <a:latin typeface="Calibri" panose="020F0502020204030204" pitchFamily="34" charset="0"/>
                        </a:rPr>
                        <a:t>Opiskelijavuosimäärä</a:t>
                      </a:r>
                      <a:br>
                        <a:rPr lang="fi-FI" sz="1200" b="1" i="0" u="none" strike="noStrike">
                          <a:solidFill>
                            <a:srgbClr val="000000"/>
                          </a:solidFill>
                          <a:effectLst/>
                          <a:latin typeface="Calibri" panose="020F0502020204030204" pitchFamily="34" charset="0"/>
                        </a:rPr>
                      </a:br>
                      <a:r>
                        <a:rPr lang="fi-FI" sz="1200" b="1" i="0" u="none" strike="noStrike">
                          <a:solidFill>
                            <a:srgbClr val="000000"/>
                          </a:solidFill>
                          <a:effectLst/>
                          <a:latin typeface="Calibri" panose="020F0502020204030204" pitchFamily="34" charset="0"/>
                        </a:rPr>
                        <a:t> S4.7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b"/>
                      <a:r>
                        <a:rPr lang="fi-FI" sz="1200" b="1" i="0" u="none" strike="noStrike">
                          <a:solidFill>
                            <a:srgbClr val="000000"/>
                          </a:solidFill>
                          <a:effectLst/>
                          <a:latin typeface="Calibri" panose="020F0502020204030204" pitchFamily="34" charset="0"/>
                        </a:rPr>
                        <a:t>Opiskelijavuosimäärä </a:t>
                      </a:r>
                      <a:br>
                        <a:rPr lang="fi-FI" sz="1200" b="1" i="0" u="none" strike="noStrike">
                          <a:solidFill>
                            <a:srgbClr val="000000"/>
                          </a:solidFill>
                          <a:effectLst/>
                          <a:latin typeface="Calibri" panose="020F0502020204030204" pitchFamily="34" charset="0"/>
                        </a:rPr>
                      </a:br>
                      <a:r>
                        <a:rPr lang="fi-FI" sz="1200" b="1" i="0" u="none" strike="noStrike">
                          <a:solidFill>
                            <a:srgbClr val="000000"/>
                          </a:solidFill>
                          <a:effectLst/>
                          <a:latin typeface="Calibri" panose="020F0502020204030204" pitchFamily="34" charset="0"/>
                        </a:rPr>
                        <a:t>S7.7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b"/>
                      <a:r>
                        <a:rPr lang="fi-FI" sz="1200" b="1" i="0" u="none" strike="noStrike">
                          <a:solidFill>
                            <a:srgbClr val="000000"/>
                          </a:solidFill>
                          <a:effectLst/>
                          <a:latin typeface="Calibri" panose="020F0502020204030204" pitchFamily="34" charset="0"/>
                        </a:rPr>
                        <a:t>Opiskelijavuosimäärä </a:t>
                      </a:r>
                      <a:br>
                        <a:rPr lang="fi-FI" sz="1200" b="1" i="0" u="none" strike="noStrike">
                          <a:solidFill>
                            <a:srgbClr val="000000"/>
                          </a:solidFill>
                          <a:effectLst/>
                          <a:latin typeface="Calibri" panose="020F0502020204030204" pitchFamily="34" charset="0"/>
                        </a:rPr>
                      </a:br>
                      <a:r>
                        <a:rPr lang="fi-FI" sz="1200" b="1" i="0" u="none" strike="noStrike">
                          <a:solidFill>
                            <a:srgbClr val="000000"/>
                          </a:solidFill>
                          <a:effectLst/>
                          <a:latin typeface="Calibri" panose="020F0502020204030204" pitchFamily="34" charset="0"/>
                        </a:rPr>
                        <a:t>S8.7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b"/>
                      <a:r>
                        <a:rPr lang="fi-FI" sz="1200" b="1" i="0" u="none" strike="noStrike">
                          <a:solidFill>
                            <a:srgbClr val="000000"/>
                          </a:solidFill>
                          <a:effectLst/>
                          <a:latin typeface="Calibri" panose="020F0502020204030204" pitchFamily="34" charset="0"/>
                        </a:rPr>
                        <a:t>Opiskelijavuosi-määrä </a:t>
                      </a:r>
                      <a:br>
                        <a:rPr lang="fi-FI" sz="1200" b="1" i="0" u="none" strike="noStrike">
                          <a:solidFill>
                            <a:srgbClr val="000000"/>
                          </a:solidFill>
                          <a:effectLst/>
                          <a:latin typeface="Calibri" panose="020F0502020204030204" pitchFamily="34" charset="0"/>
                        </a:rPr>
                      </a:br>
                      <a:r>
                        <a:rPr lang="fi-FI" sz="1200" b="1" i="0" u="none" strike="noStrike">
                          <a:solidFill>
                            <a:srgbClr val="000000"/>
                          </a:solidFill>
                          <a:effectLst/>
                          <a:latin typeface="Calibri" panose="020F0502020204030204" pitchFamily="34" charset="0"/>
                        </a:rPr>
                        <a:t>S5.7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b"/>
                      <a:r>
                        <a:rPr lang="fi-FI" sz="1200" b="1" i="0" u="none" strike="noStrike">
                          <a:solidFill>
                            <a:srgbClr val="000000"/>
                          </a:solidFill>
                          <a:effectLst/>
                          <a:latin typeface="Calibri" panose="020F0502020204030204" pitchFamily="34" charset="0"/>
                        </a:rPr>
                        <a:t>Opiskelijavuosi-määrä </a:t>
                      </a:r>
                      <a:br>
                        <a:rPr lang="fi-FI" sz="1200" b="1" i="0" u="none" strike="noStrike">
                          <a:solidFill>
                            <a:srgbClr val="000000"/>
                          </a:solidFill>
                          <a:effectLst/>
                          <a:latin typeface="Calibri" panose="020F0502020204030204" pitchFamily="34" charset="0"/>
                        </a:rPr>
                      </a:br>
                      <a:r>
                        <a:rPr lang="fi-FI" sz="1200" b="1" i="0" u="none" strike="noStrike">
                          <a:solidFill>
                            <a:srgbClr val="000000"/>
                          </a:solidFill>
                          <a:effectLst/>
                          <a:latin typeface="Calibri" panose="020F0502020204030204" pitchFamily="34" charset="0"/>
                        </a:rPr>
                        <a:t>S6.7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b"/>
                      <a:r>
                        <a:rPr lang="fi-FI" sz="1200" b="1" i="0" u="none" strike="noStrike" dirty="0">
                          <a:solidFill>
                            <a:srgbClr val="000000"/>
                          </a:solidFill>
                          <a:effectLst/>
                          <a:latin typeface="Calibri" panose="020F0502020204030204" pitchFamily="34" charset="0"/>
                        </a:rPr>
                        <a:t>Opiskelijamäärä yhteensä </a:t>
                      </a:r>
                      <a:br>
                        <a:rPr lang="fi-FI" sz="1200" b="1" i="0" u="none" strike="noStrike" dirty="0">
                          <a:solidFill>
                            <a:srgbClr val="000000"/>
                          </a:solidFill>
                          <a:effectLst/>
                          <a:latin typeface="Calibri" panose="020F0502020204030204" pitchFamily="34" charset="0"/>
                        </a:rPr>
                      </a:br>
                      <a:r>
                        <a:rPr lang="fi-FI" sz="1200" b="1" i="0" u="none" strike="noStrike" dirty="0">
                          <a:solidFill>
                            <a:srgbClr val="000000"/>
                          </a:solidFill>
                          <a:effectLst/>
                          <a:latin typeface="Calibri" panose="020F0502020204030204" pitchFamily="34" charset="0"/>
                        </a:rPr>
                        <a:t>S4.1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43479440"/>
                  </a:ext>
                </a:extLst>
              </a:tr>
              <a:tr h="158641">
                <a:tc>
                  <a:txBody>
                    <a:bodyPr/>
                    <a:lstStyle/>
                    <a:p>
                      <a:pPr algn="l" fontAlgn="b"/>
                      <a:r>
                        <a:rPr lang="fi-FI" sz="1400" b="0" i="0" u="none" strike="noStrike" dirty="0">
                          <a:solidFill>
                            <a:srgbClr val="000000"/>
                          </a:solidFill>
                          <a:effectLst/>
                          <a:latin typeface="Calibri" panose="020F0502020204030204" pitchFamily="34" charset="0"/>
                        </a:rPr>
                        <a:t>V1.1 Muu ammatillinen koulutus muu kuin vankila- ja oppisopimuskoulutus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400" b="0" i="0" u="none" strike="noStrike">
                          <a:solidFill>
                            <a:srgbClr val="00808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400" b="0" i="0" u="none" strike="noStrike" dirty="0">
                          <a:solidFill>
                            <a:srgbClr val="00808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400" b="0" i="0" u="none" strike="noStrike">
                          <a:solidFill>
                            <a:srgbClr val="00808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400" b="0" i="0" u="none" strike="noStrike">
                          <a:solidFill>
                            <a:srgbClr val="00808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400" b="0" i="0" u="none" strike="noStrike">
                          <a:solidFill>
                            <a:srgbClr val="00808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400" b="0" i="0" u="none" strike="noStrike" dirty="0">
                          <a:solidFill>
                            <a:srgbClr val="00808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4166552617"/>
                  </a:ext>
                </a:extLst>
              </a:tr>
              <a:tr h="158641">
                <a:tc>
                  <a:txBody>
                    <a:bodyPr/>
                    <a:lstStyle/>
                    <a:p>
                      <a:pPr algn="l" fontAlgn="b"/>
                      <a:r>
                        <a:rPr lang="fi-FI" sz="1400" b="0" i="0" u="none" strike="noStrike" dirty="0">
                          <a:solidFill>
                            <a:srgbClr val="000000"/>
                          </a:solidFill>
                          <a:effectLst/>
                          <a:latin typeface="Calibri" panose="020F0502020204030204" pitchFamily="34" charset="0"/>
                        </a:rPr>
                        <a:t>V1.2 Muu ammatillinen koulutus oppisopimuskoulutuksena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400" b="0" i="0" u="none" strike="noStrike">
                          <a:solidFill>
                            <a:srgbClr val="00808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200" b="0" i="0" u="none" strike="noStrike">
                          <a:solidFill>
                            <a:srgbClr val="00808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400" b="0" i="0" u="none" strike="noStrike">
                          <a:solidFill>
                            <a:srgbClr val="00808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200" b="0" i="0" u="none" strike="noStrike">
                          <a:solidFill>
                            <a:srgbClr val="00808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200" b="0" i="0" u="none" strike="noStrike">
                          <a:solidFill>
                            <a:srgbClr val="008080"/>
                          </a:solidFill>
                          <a:effectLst/>
                          <a:latin typeface="Calibri" panose="020F0502020204030204" pitchFamily="34" charset="0"/>
                        </a:rPr>
                        <a:t> </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400" b="0" i="0" u="none" strike="noStrike" dirty="0">
                          <a:solidFill>
                            <a:srgbClr val="00808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16363063"/>
                  </a:ext>
                </a:extLst>
              </a:tr>
              <a:tr h="158641">
                <a:tc>
                  <a:txBody>
                    <a:bodyPr/>
                    <a:lstStyle/>
                    <a:p>
                      <a:pPr algn="l" fontAlgn="b"/>
                      <a:r>
                        <a:rPr lang="fi-FI" sz="1400" b="0" i="0" u="none" strike="noStrike" dirty="0">
                          <a:solidFill>
                            <a:srgbClr val="000000"/>
                          </a:solidFill>
                          <a:effectLst/>
                          <a:latin typeface="Calibri" panose="020F0502020204030204" pitchFamily="34" charset="0"/>
                        </a:rPr>
                        <a:t>V1.5 Muu ammatillinen koulutus vankilaopetuksena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400" b="0" i="0" u="none" strike="noStrike">
                          <a:solidFill>
                            <a:srgbClr val="00808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200" b="0" i="0" u="none" strike="noStrike">
                          <a:solidFill>
                            <a:srgbClr val="00808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200" b="0" i="0" u="none" strike="noStrike">
                          <a:solidFill>
                            <a:srgbClr val="008080"/>
                          </a:solidFill>
                          <a:effectLst/>
                          <a:latin typeface="Calibri" panose="020F0502020204030204" pitchFamily="34"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200" b="0" i="0" u="none" strike="noStrike">
                          <a:solidFill>
                            <a:srgbClr val="008080"/>
                          </a:solidFill>
                          <a:effectLst/>
                          <a:latin typeface="Calibri" panose="020F0502020204030204" pitchFamily="34" charset="0"/>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200" b="0" i="0" u="none" strike="noStrike">
                          <a:solidFill>
                            <a:srgbClr val="008080"/>
                          </a:solidFill>
                          <a:effectLst/>
                          <a:latin typeface="Calibri" panose="020F0502020204030204" pitchFamily="34" charset="0"/>
                        </a:rPr>
                        <a:t> </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400" b="0" i="0" u="none" strike="noStrike" dirty="0">
                          <a:solidFill>
                            <a:srgbClr val="00808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674734222"/>
                  </a:ext>
                </a:extLst>
              </a:tr>
              <a:tr h="158641">
                <a:tc>
                  <a:txBody>
                    <a:bodyPr/>
                    <a:lstStyle/>
                    <a:p>
                      <a:pPr algn="l" fontAlgn="b"/>
                      <a:r>
                        <a:rPr lang="fi-FI" sz="1400" b="1" i="0" u="none" strike="noStrike" dirty="0">
                          <a:solidFill>
                            <a:srgbClr val="000000"/>
                          </a:solidFill>
                          <a:effectLst/>
                          <a:latin typeface="Calibri" panose="020F0502020204030204" pitchFamily="34" charset="0"/>
                        </a:rPr>
                        <a:t>V1.0 Muu ammatillinen koulutus yhteensä</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400" b="0" i="0" u="none" strike="noStrike" dirty="0">
                          <a:solidFill>
                            <a:srgbClr val="00808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200" b="0" i="0" u="none" strike="noStrike" dirty="0">
                          <a:solidFill>
                            <a:srgbClr val="00808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200" b="0" i="0" u="none" strike="noStrike" dirty="0">
                          <a:solidFill>
                            <a:srgbClr val="008080"/>
                          </a:solidFill>
                          <a:effectLst/>
                          <a:latin typeface="Calibri" panose="020F0502020204030204" pitchFamily="34"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200" b="0" i="0" u="none" strike="noStrike" dirty="0">
                          <a:solidFill>
                            <a:srgbClr val="008080"/>
                          </a:solidFill>
                          <a:effectLst/>
                          <a:latin typeface="Calibri" panose="020F0502020204030204" pitchFamily="34"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200" b="0" i="0" u="none" strike="noStrike" dirty="0">
                          <a:solidFill>
                            <a:srgbClr val="008080"/>
                          </a:solidFill>
                          <a:effectLst/>
                          <a:latin typeface="Calibri" panose="020F0502020204030204" pitchFamily="34"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fi-FI" sz="1200" b="0" i="0" u="none" strike="noStrike" dirty="0">
                          <a:solidFill>
                            <a:srgbClr val="008080"/>
                          </a:solidFill>
                          <a:effectLst/>
                          <a:latin typeface="Calibri" panose="020F0502020204030204" pitchFamily="34" charset="0"/>
                        </a:rPr>
                        <a:t> </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430958788"/>
                  </a:ext>
                </a:extLst>
              </a:tr>
            </a:tbl>
          </a:graphicData>
        </a:graphic>
      </p:graphicFrame>
    </p:spTree>
    <p:extLst>
      <p:ext uri="{BB962C8B-B14F-4D97-AF65-F5344CB8AC3E}">
        <p14:creationId xmlns:p14="http://schemas.microsoft.com/office/powerpoint/2010/main" val="24194156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Otsikko 1"/>
          <p:cNvSpPr>
            <a:spLocks noGrp="1"/>
          </p:cNvSpPr>
          <p:nvPr>
            <p:ph type="ctrTitle"/>
          </p:nvPr>
        </p:nvSpPr>
        <p:spPr/>
        <p:txBody>
          <a:bodyPr/>
          <a:lstStyle/>
          <a:p>
            <a:pPr>
              <a:defRPr/>
            </a:pPr>
            <a:r>
              <a:rPr lang="fi-FI" altLang="fi-FI" sz="2800" b="1" dirty="0" err="1">
                <a:effectLst>
                  <a:outerShdw blurRad="38100" dist="38100" dir="2700000" algn="tl">
                    <a:srgbClr val="000000">
                      <a:alpha val="43137"/>
                    </a:srgbClr>
                  </a:outerShdw>
                </a:effectLst>
              </a:rPr>
              <a:t>Seurantaryhmien</a:t>
            </a:r>
            <a:r>
              <a:rPr lang="fi-FI" altLang="fi-FI" sz="2800" b="1" dirty="0">
                <a:effectLst>
                  <a:outerShdw blurRad="38100" dist="38100" dir="2700000" algn="tl">
                    <a:srgbClr val="000000">
                      <a:alpha val="43137"/>
                    </a:srgbClr>
                  </a:outerShdw>
                </a:effectLst>
              </a:rPr>
              <a:t> muodostuminen</a:t>
            </a:r>
            <a:br>
              <a:rPr lang="fi-FI" altLang="fi-FI" sz="2800" b="1" dirty="0">
                <a:effectLst>
                  <a:outerShdw blurRad="38100" dist="38100" dir="2700000" algn="tl">
                    <a:srgbClr val="000000">
                      <a:alpha val="43137"/>
                    </a:srgbClr>
                  </a:outerShdw>
                </a:effectLst>
              </a:rPr>
            </a:br>
            <a:br>
              <a:rPr lang="fi-FI" altLang="fi-FI" sz="2800" b="1" dirty="0">
                <a:effectLst>
                  <a:outerShdw blurRad="38100" dist="38100" dir="2700000" algn="tl">
                    <a:srgbClr val="000000">
                      <a:alpha val="43137"/>
                    </a:srgbClr>
                  </a:outerShdw>
                </a:effectLst>
              </a:rPr>
            </a:br>
            <a:r>
              <a:rPr lang="fi-FI" altLang="fi-FI" sz="2800" b="1" dirty="0">
                <a:effectLst>
                  <a:outerShdw blurRad="38100" dist="38100" dir="2700000" algn="tl">
                    <a:srgbClr val="000000">
                      <a:alpha val="43137"/>
                    </a:srgbClr>
                  </a:outerShdw>
                </a:effectLst>
              </a:rPr>
              <a:t>- järjestäjällä 1-37 kpl</a:t>
            </a:r>
            <a:br>
              <a:rPr lang="fi-FI" altLang="fi-FI" sz="2800" b="1" dirty="0">
                <a:effectLst>
                  <a:outerShdw blurRad="38100" dist="38100" dir="2700000" algn="tl">
                    <a:srgbClr val="000000">
                      <a:alpha val="43137"/>
                    </a:srgbClr>
                  </a:outerShdw>
                </a:effectLst>
              </a:rPr>
            </a:br>
            <a:endParaRPr lang="fi-FI" altLang="fi-FI" sz="2800" b="1" dirty="0">
              <a:effectLst>
                <a:outerShdw blurRad="38100" dist="38100" dir="2700000" algn="tl">
                  <a:srgbClr val="000000">
                    <a:alpha val="43137"/>
                  </a:srgbClr>
                </a:outerShdw>
              </a:effectLst>
            </a:endParaRPr>
          </a:p>
        </p:txBody>
      </p:sp>
      <p:sp>
        <p:nvSpPr>
          <p:cNvPr id="2" name="Dian numeron paikkamerkki 1"/>
          <p:cNvSpPr>
            <a:spLocks noGrp="1"/>
          </p:cNvSpPr>
          <p:nvPr>
            <p:ph type="sldNum" sz="quarter" idx="4294967295"/>
          </p:nvPr>
        </p:nvSpPr>
        <p:spPr>
          <a:xfrm>
            <a:off x="11372850" y="6305550"/>
            <a:ext cx="819150" cy="26193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4756D7-0890-4D39-BDF4-A01F2D250804}" type="slidenum">
              <a:rPr kumimoji="0" lang="en-US" sz="900" b="0" i="0" u="none" strike="noStrike" kern="1200" cap="none" spc="0" normalizeH="0" baseline="0" noProof="0" smtClean="0">
                <a:ln>
                  <a:noFill/>
                </a:ln>
                <a:solidFill>
                  <a:srgbClr val="1F497D"/>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900" b="0" i="0" u="none" strike="noStrike" kern="1200" cap="none" spc="0" normalizeH="0" baseline="0" noProof="0" dirty="0">
              <a:ln>
                <a:noFill/>
              </a:ln>
              <a:solidFill>
                <a:srgbClr val="1F497D"/>
              </a:solidFill>
              <a:effectLst/>
              <a:uLnTx/>
              <a:uFillTx/>
              <a:latin typeface="Calibri"/>
              <a:ea typeface="+mn-ea"/>
              <a:cs typeface="Calibri" panose="020F0502020204030204" pitchFamily="34" charset="0"/>
            </a:endParaRPr>
          </a:p>
        </p:txBody>
      </p:sp>
    </p:spTree>
    <p:extLst>
      <p:ext uri="{BB962C8B-B14F-4D97-AF65-F5344CB8AC3E}">
        <p14:creationId xmlns:p14="http://schemas.microsoft.com/office/powerpoint/2010/main" val="26033847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E8930CF-01FB-44E2-9B35-4E18EDACBCCB}"/>
              </a:ext>
            </a:extLst>
          </p:cNvPr>
          <p:cNvSpPr>
            <a:spLocks noGrp="1"/>
          </p:cNvSpPr>
          <p:nvPr>
            <p:ph type="title"/>
          </p:nvPr>
        </p:nvSpPr>
        <p:spPr/>
        <p:txBody>
          <a:bodyPr/>
          <a:lstStyle/>
          <a:p>
            <a:r>
              <a:rPr lang="fi-FI" dirty="0" err="1"/>
              <a:t>Seurantaryhmien</a:t>
            </a:r>
            <a:r>
              <a:rPr lang="fi-FI" dirty="0"/>
              <a:t> luokittelu tutkinnoittain</a:t>
            </a:r>
          </a:p>
        </p:txBody>
      </p:sp>
      <p:graphicFrame>
        <p:nvGraphicFramePr>
          <p:cNvPr id="6" name="Sisällön paikkamerkki 5">
            <a:extLst>
              <a:ext uri="{FF2B5EF4-FFF2-40B4-BE49-F238E27FC236}">
                <a16:creationId xmlns:a16="http://schemas.microsoft.com/office/drawing/2014/main" id="{A38676F9-A49E-482F-BCF0-D5E559CEB9EC}"/>
              </a:ext>
            </a:extLst>
          </p:cNvPr>
          <p:cNvGraphicFramePr>
            <a:graphicFrameLocks noGrp="1"/>
          </p:cNvGraphicFramePr>
          <p:nvPr>
            <p:ph idx="1"/>
            <p:extLst>
              <p:ext uri="{D42A27DB-BD31-4B8C-83A1-F6EECF244321}">
                <p14:modId xmlns:p14="http://schemas.microsoft.com/office/powerpoint/2010/main" val="3344375216"/>
              </p:ext>
            </p:extLst>
          </p:nvPr>
        </p:nvGraphicFramePr>
        <p:xfrm>
          <a:off x="886840" y="1428889"/>
          <a:ext cx="10077042" cy="4531552"/>
        </p:xfrm>
        <a:graphic>
          <a:graphicData uri="http://schemas.openxmlformats.org/drawingml/2006/table">
            <a:tbl>
              <a:tblPr/>
              <a:tblGrid>
                <a:gridCol w="655422">
                  <a:extLst>
                    <a:ext uri="{9D8B030D-6E8A-4147-A177-3AD203B41FA5}">
                      <a16:colId xmlns:a16="http://schemas.microsoft.com/office/drawing/2014/main" val="948802836"/>
                    </a:ext>
                  </a:extLst>
                </a:gridCol>
                <a:gridCol w="788975">
                  <a:extLst>
                    <a:ext uri="{9D8B030D-6E8A-4147-A177-3AD203B41FA5}">
                      <a16:colId xmlns:a16="http://schemas.microsoft.com/office/drawing/2014/main" val="1837167121"/>
                    </a:ext>
                  </a:extLst>
                </a:gridCol>
                <a:gridCol w="1841372">
                  <a:extLst>
                    <a:ext uri="{9D8B030D-6E8A-4147-A177-3AD203B41FA5}">
                      <a16:colId xmlns:a16="http://schemas.microsoft.com/office/drawing/2014/main" val="1653008709"/>
                    </a:ext>
                  </a:extLst>
                </a:gridCol>
                <a:gridCol w="814061">
                  <a:extLst>
                    <a:ext uri="{9D8B030D-6E8A-4147-A177-3AD203B41FA5}">
                      <a16:colId xmlns:a16="http://schemas.microsoft.com/office/drawing/2014/main" val="4050430032"/>
                    </a:ext>
                  </a:extLst>
                </a:gridCol>
                <a:gridCol w="2843714">
                  <a:extLst>
                    <a:ext uri="{9D8B030D-6E8A-4147-A177-3AD203B41FA5}">
                      <a16:colId xmlns:a16="http://schemas.microsoft.com/office/drawing/2014/main" val="2509817626"/>
                    </a:ext>
                  </a:extLst>
                </a:gridCol>
                <a:gridCol w="3133498">
                  <a:extLst>
                    <a:ext uri="{9D8B030D-6E8A-4147-A177-3AD203B41FA5}">
                      <a16:colId xmlns:a16="http://schemas.microsoft.com/office/drawing/2014/main" val="2129905842"/>
                    </a:ext>
                  </a:extLst>
                </a:gridCol>
              </a:tblGrid>
              <a:tr h="691072">
                <a:tc>
                  <a:txBody>
                    <a:bodyPr/>
                    <a:lstStyle/>
                    <a:p>
                      <a:pPr algn="ctr" fontAlgn="b"/>
                      <a:r>
                        <a:rPr lang="fi-FI" sz="1400" b="1" i="0" u="none" strike="noStrike" dirty="0">
                          <a:solidFill>
                            <a:srgbClr val="000000"/>
                          </a:solidFill>
                          <a:effectLst/>
                          <a:latin typeface="Calibri" panose="020F0502020204030204" pitchFamily="34" charset="0"/>
                        </a:rPr>
                        <a:t>Koulutus-</a:t>
                      </a:r>
                      <a:br>
                        <a:rPr lang="fi-FI" sz="1400" b="1" i="0" u="none" strike="noStrike" dirty="0">
                          <a:solidFill>
                            <a:srgbClr val="000000"/>
                          </a:solidFill>
                          <a:effectLst/>
                          <a:latin typeface="Calibri" panose="020F0502020204030204" pitchFamily="34" charset="0"/>
                        </a:rPr>
                      </a:br>
                      <a:r>
                        <a:rPr lang="fi-FI" sz="1400" b="1" i="0" u="none" strike="noStrike" dirty="0">
                          <a:solidFill>
                            <a:srgbClr val="000000"/>
                          </a:solidFill>
                          <a:effectLst/>
                          <a:latin typeface="Calibri" panose="020F0502020204030204" pitchFamily="34" charset="0"/>
                        </a:rPr>
                        <a:t>koodi</a:t>
                      </a:r>
                    </a:p>
                  </a:txBody>
                  <a:tcPr marL="0" marR="0" marT="0" marB="0" anchor="b">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2CC"/>
                    </a:solidFill>
                  </a:tcPr>
                </a:tc>
                <a:tc>
                  <a:txBody>
                    <a:bodyPr/>
                    <a:lstStyle/>
                    <a:p>
                      <a:pPr algn="ctr" fontAlgn="b"/>
                      <a:r>
                        <a:rPr lang="fi-FI" sz="1400" b="1" i="0" u="none" strike="noStrike" dirty="0">
                          <a:solidFill>
                            <a:srgbClr val="000000"/>
                          </a:solidFill>
                          <a:effectLst/>
                          <a:latin typeface="Calibri" panose="020F0502020204030204" pitchFamily="34" charset="0"/>
                        </a:rPr>
                        <a:t>Tutkinto-</a:t>
                      </a:r>
                      <a:br>
                        <a:rPr lang="fi-FI" sz="1400" b="1" i="0" u="none" strike="noStrike" dirty="0">
                          <a:solidFill>
                            <a:srgbClr val="000000"/>
                          </a:solidFill>
                          <a:effectLst/>
                          <a:latin typeface="Calibri" panose="020F0502020204030204" pitchFamily="34" charset="0"/>
                        </a:rPr>
                      </a:br>
                      <a:r>
                        <a:rPr lang="fi-FI" sz="1400" b="1" i="0" u="none" strike="noStrike" dirty="0">
                          <a:solidFill>
                            <a:srgbClr val="000000"/>
                          </a:solidFill>
                          <a:effectLst/>
                          <a:latin typeface="Calibri" panose="020F0502020204030204" pitchFamily="34" charset="0"/>
                        </a:rPr>
                        <a:t>tyyppi</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2CC"/>
                    </a:solidFill>
                  </a:tcPr>
                </a:tc>
                <a:tc>
                  <a:txBody>
                    <a:bodyPr/>
                    <a:lstStyle/>
                    <a:p>
                      <a:pPr algn="ctr" fontAlgn="b"/>
                      <a:r>
                        <a:rPr lang="fi-FI" sz="1400" b="1" i="0" u="none" strike="noStrike" dirty="0">
                          <a:solidFill>
                            <a:srgbClr val="000000"/>
                          </a:solidFill>
                          <a:effectLst/>
                          <a:latin typeface="Calibri" panose="020F0502020204030204" pitchFamily="34" charset="0"/>
                        </a:rPr>
                        <a:t>Tutkinto</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2CC"/>
                    </a:solidFill>
                  </a:tcPr>
                </a:tc>
                <a:tc>
                  <a:txBody>
                    <a:bodyPr/>
                    <a:lstStyle/>
                    <a:p>
                      <a:pPr algn="ctr" fontAlgn="b"/>
                      <a:r>
                        <a:rPr lang="fi-FI" sz="1400" b="1" i="0" u="none" strike="noStrike" dirty="0">
                          <a:solidFill>
                            <a:srgbClr val="000000"/>
                          </a:solidFill>
                          <a:effectLst/>
                          <a:latin typeface="Calibri" panose="020F0502020204030204" pitchFamily="34" charset="0"/>
                        </a:rPr>
                        <a:t>Seuranta-</a:t>
                      </a:r>
                      <a:br>
                        <a:rPr lang="fi-FI" sz="1400" b="1" i="0" u="none" strike="noStrike" dirty="0">
                          <a:solidFill>
                            <a:srgbClr val="000000"/>
                          </a:solidFill>
                          <a:effectLst/>
                          <a:latin typeface="Calibri" panose="020F0502020204030204" pitchFamily="34" charset="0"/>
                        </a:rPr>
                      </a:br>
                      <a:r>
                        <a:rPr lang="fi-FI" sz="1400" b="1" i="0" u="none" strike="noStrike" dirty="0">
                          <a:solidFill>
                            <a:srgbClr val="000000"/>
                          </a:solidFill>
                          <a:effectLst/>
                          <a:latin typeface="Calibri" panose="020F0502020204030204" pitchFamily="34" charset="0"/>
                        </a:rPr>
                        <a:t>ryhmän koodi</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2CC"/>
                    </a:solidFill>
                  </a:tcPr>
                </a:tc>
                <a:tc>
                  <a:txBody>
                    <a:bodyPr/>
                    <a:lstStyle/>
                    <a:p>
                      <a:pPr algn="ctr" fontAlgn="b"/>
                      <a:r>
                        <a:rPr lang="fi-FI" sz="1400" b="1" i="0" u="none" strike="noStrike" dirty="0" err="1">
                          <a:solidFill>
                            <a:srgbClr val="000000"/>
                          </a:solidFill>
                          <a:effectLst/>
                          <a:latin typeface="Calibri" panose="020F0502020204030204" pitchFamily="34" charset="0"/>
                        </a:rPr>
                        <a:t>Seurantaryhmän</a:t>
                      </a:r>
                      <a:r>
                        <a:rPr lang="fi-FI" sz="1400" b="1" i="0" u="none" strike="noStrike" dirty="0">
                          <a:solidFill>
                            <a:srgbClr val="000000"/>
                          </a:solidFill>
                          <a:effectLst/>
                          <a:latin typeface="Calibri" panose="020F0502020204030204" pitchFamily="34" charset="0"/>
                        </a:rPr>
                        <a:t> nimi</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2CC"/>
                    </a:solidFill>
                  </a:tcPr>
                </a:tc>
                <a:tc>
                  <a:txBody>
                    <a:bodyPr/>
                    <a:lstStyle/>
                    <a:p>
                      <a:pPr algn="ctr" fontAlgn="b"/>
                      <a:r>
                        <a:rPr lang="fi-FI" sz="1400" b="1" i="0" u="none" strike="noStrike" dirty="0">
                          <a:solidFill>
                            <a:srgbClr val="FF0000"/>
                          </a:solidFill>
                          <a:effectLst/>
                          <a:latin typeface="Calibri" panose="020F0502020204030204" pitchFamily="34" charset="0"/>
                        </a:rPr>
                        <a:t>Ruotsinkielinen nimi</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2CC"/>
                    </a:solidFill>
                  </a:tcPr>
                </a:tc>
                <a:extLst>
                  <a:ext uri="{0D108BD9-81ED-4DB2-BD59-A6C34878D82A}">
                    <a16:rowId xmlns:a16="http://schemas.microsoft.com/office/drawing/2014/main" val="2010170257"/>
                  </a:ext>
                </a:extLst>
              </a:tr>
              <a:tr h="288891">
                <a:tc>
                  <a:txBody>
                    <a:bodyPr/>
                    <a:lstStyle/>
                    <a:p>
                      <a:pPr algn="r" fontAlgn="t"/>
                      <a:r>
                        <a:rPr lang="fi-FI" sz="1200" b="0" i="0" u="none" strike="noStrike" dirty="0">
                          <a:solidFill>
                            <a:srgbClr val="FF0000"/>
                          </a:solidFill>
                          <a:effectLst/>
                          <a:latin typeface="Calibri" panose="020F0502020204030204" pitchFamily="34" charset="0"/>
                        </a:rPr>
                        <a:t>324127</a:t>
                      </a:r>
                    </a:p>
                  </a:txBody>
                  <a:tcPr marL="0" marR="0" marT="0" marB="0">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ctr" fontAlgn="b"/>
                      <a:r>
                        <a:rPr lang="fi-FI" sz="1200" b="0" i="0" u="none" strike="noStrike" dirty="0">
                          <a:solidFill>
                            <a:srgbClr val="000000"/>
                          </a:solidFill>
                          <a:effectLst/>
                          <a:latin typeface="Calibri" panose="020F0502020204030204" pitchFamily="34" charset="0"/>
                        </a:rPr>
                        <a:t>AT</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l" fontAlgn="t"/>
                      <a:r>
                        <a:rPr lang="fi-FI" sz="1200" b="0" i="0" u="none" strike="noStrike" dirty="0">
                          <a:solidFill>
                            <a:srgbClr val="000000"/>
                          </a:solidFill>
                          <a:effectLst/>
                          <a:latin typeface="Calibri" panose="020F0502020204030204" pitchFamily="34" charset="0"/>
                        </a:rPr>
                        <a:t>Vaatetusalan ammattitutkinto, käsi- ja taideteollisuusala</a:t>
                      </a:r>
                    </a:p>
                  </a:txBody>
                  <a:tcPr marL="0" marR="0" marT="0"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ctr" fontAlgn="b"/>
                      <a:r>
                        <a:rPr lang="fi-FI" sz="1200" b="1" i="0" u="sng" strike="noStrike" dirty="0">
                          <a:solidFill>
                            <a:srgbClr val="000000"/>
                          </a:solidFill>
                          <a:effectLst/>
                          <a:latin typeface="Arial" panose="020B0604020202020204" pitchFamily="34" charset="0"/>
                        </a:rPr>
                        <a:t>10722</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l" fontAlgn="b"/>
                      <a:r>
                        <a:rPr lang="fi-FI" sz="1200" b="0" i="0" u="none" strike="noStrike" dirty="0">
                          <a:solidFill>
                            <a:srgbClr val="000000"/>
                          </a:solidFill>
                          <a:effectLst/>
                          <a:latin typeface="Arial" panose="020B0604020202020204" pitchFamily="34" charset="0"/>
                        </a:rPr>
                        <a:t>Tekniikan alat, kustannusryhmä 2, AT&amp;EAT</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l" fontAlgn="b"/>
                      <a:r>
                        <a:rPr lang="sv-SE" sz="1200" b="0" i="0" u="none" strike="noStrike" dirty="0">
                          <a:solidFill>
                            <a:srgbClr val="FF0000"/>
                          </a:solidFill>
                          <a:effectLst/>
                          <a:latin typeface="Arial" panose="020B0604020202020204" pitchFamily="34" charset="0"/>
                        </a:rPr>
                        <a:t>10722 De tekniska områdena, kostnadsgrupp 2, AT&amp;EAT</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extLst>
                  <a:ext uri="{0D108BD9-81ED-4DB2-BD59-A6C34878D82A}">
                    <a16:rowId xmlns:a16="http://schemas.microsoft.com/office/drawing/2014/main" val="480440324"/>
                  </a:ext>
                </a:extLst>
              </a:tr>
              <a:tr h="288891">
                <a:tc>
                  <a:txBody>
                    <a:bodyPr/>
                    <a:lstStyle/>
                    <a:p>
                      <a:pPr algn="r" fontAlgn="b"/>
                      <a:r>
                        <a:rPr lang="fi-FI" sz="1200" b="0" i="0" u="none" strike="noStrike">
                          <a:solidFill>
                            <a:srgbClr val="FF0000"/>
                          </a:solidFill>
                          <a:effectLst/>
                          <a:latin typeface="Calibri" panose="020F0502020204030204" pitchFamily="34" charset="0"/>
                        </a:rPr>
                        <a:t>427126</a:t>
                      </a:r>
                    </a:p>
                  </a:txBody>
                  <a:tcPr marL="0" marR="0" marT="0" marB="0" anchor="b">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ctr" fontAlgn="b"/>
                      <a:r>
                        <a:rPr lang="fi-FI" sz="1200" b="0" i="0" u="none" strike="noStrike" dirty="0">
                          <a:solidFill>
                            <a:srgbClr val="000000"/>
                          </a:solidFill>
                          <a:effectLst/>
                          <a:latin typeface="Calibri" panose="020F0502020204030204" pitchFamily="34" charset="0"/>
                        </a:rPr>
                        <a:t>EAT</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l" fontAlgn="t"/>
                      <a:r>
                        <a:rPr lang="fi-FI" sz="1200" b="0" i="0" u="none" strike="noStrike" dirty="0">
                          <a:solidFill>
                            <a:srgbClr val="000000"/>
                          </a:solidFill>
                          <a:effectLst/>
                          <a:latin typeface="Calibri" panose="020F0502020204030204" pitchFamily="34" charset="0"/>
                        </a:rPr>
                        <a:t>Vaatetusalan erikoisammattitutkinto, käsi- ja taideteollisuusala</a:t>
                      </a:r>
                    </a:p>
                  </a:txBody>
                  <a:tcPr marL="0" marR="0" marT="0"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ctr" fontAlgn="b"/>
                      <a:r>
                        <a:rPr lang="fi-FI" sz="1200" b="1" i="0" u="sng" strike="noStrike" dirty="0">
                          <a:solidFill>
                            <a:srgbClr val="000000"/>
                          </a:solidFill>
                          <a:effectLst/>
                          <a:latin typeface="Arial" panose="020B0604020202020204" pitchFamily="34" charset="0"/>
                        </a:rPr>
                        <a:t>10722</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l" fontAlgn="b"/>
                      <a:r>
                        <a:rPr lang="fi-FI" sz="1200" b="0" i="0" u="none" strike="noStrike" dirty="0">
                          <a:solidFill>
                            <a:srgbClr val="000000"/>
                          </a:solidFill>
                          <a:effectLst/>
                          <a:latin typeface="Arial" panose="020B0604020202020204" pitchFamily="34" charset="0"/>
                        </a:rPr>
                        <a:t>Tekniikan alat, kustannusryhmä 2, AT&amp;EAT</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l" fontAlgn="b"/>
                      <a:r>
                        <a:rPr lang="sv-SE" sz="1200" b="0" i="0" u="none" strike="noStrike" dirty="0">
                          <a:solidFill>
                            <a:srgbClr val="FF0000"/>
                          </a:solidFill>
                          <a:effectLst/>
                          <a:latin typeface="Arial" panose="020B0604020202020204" pitchFamily="34" charset="0"/>
                        </a:rPr>
                        <a:t>10722 De tekniska områdena, kostnadsgrupp 2, AT&amp;EAT</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extLst>
                  <a:ext uri="{0D108BD9-81ED-4DB2-BD59-A6C34878D82A}">
                    <a16:rowId xmlns:a16="http://schemas.microsoft.com/office/drawing/2014/main" val="3149036843"/>
                  </a:ext>
                </a:extLst>
              </a:tr>
              <a:tr h="288891">
                <a:tc>
                  <a:txBody>
                    <a:bodyPr/>
                    <a:lstStyle/>
                    <a:p>
                      <a:pPr algn="r" fontAlgn="t"/>
                      <a:r>
                        <a:rPr lang="fi-FI" sz="1200" b="0" i="0" u="none" strike="noStrike">
                          <a:solidFill>
                            <a:srgbClr val="FF0000"/>
                          </a:solidFill>
                          <a:effectLst/>
                          <a:latin typeface="Calibri" panose="020F0502020204030204" pitchFamily="34" charset="0"/>
                        </a:rPr>
                        <a:t>355412</a:t>
                      </a:r>
                    </a:p>
                  </a:txBody>
                  <a:tcPr marL="0" marR="0" marT="0" marB="0">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ctr" fontAlgn="b"/>
                      <a:r>
                        <a:rPr lang="fi-FI" sz="1200" b="0" i="0" u="none" strike="noStrike" dirty="0">
                          <a:solidFill>
                            <a:srgbClr val="000000"/>
                          </a:solidFill>
                          <a:effectLst/>
                          <a:latin typeface="Calibri" panose="020F0502020204030204" pitchFamily="34" charset="0"/>
                        </a:rPr>
                        <a:t>AT</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l" fontAlgn="t"/>
                      <a:r>
                        <a:rPr lang="fi-FI" sz="1200" b="0" i="0" u="none" strike="noStrike" dirty="0">
                          <a:solidFill>
                            <a:srgbClr val="000000"/>
                          </a:solidFill>
                          <a:effectLst/>
                          <a:latin typeface="Calibri" panose="020F0502020204030204" pitchFamily="34" charset="0"/>
                        </a:rPr>
                        <a:t>Tekstiilialan ammattitutkinto, tekstiili- ja vaatetustekniikka</a:t>
                      </a:r>
                    </a:p>
                  </a:txBody>
                  <a:tcPr marL="0" marR="0" marT="0"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ctr" fontAlgn="b"/>
                      <a:r>
                        <a:rPr lang="fi-FI" sz="1200" b="1" i="0" u="sng" strike="noStrike" dirty="0">
                          <a:solidFill>
                            <a:srgbClr val="000000"/>
                          </a:solidFill>
                          <a:effectLst/>
                          <a:latin typeface="Arial" panose="020B0604020202020204" pitchFamily="34" charset="0"/>
                        </a:rPr>
                        <a:t>10722</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l" fontAlgn="b"/>
                      <a:r>
                        <a:rPr lang="fi-FI" sz="1200" b="0" i="0" u="none" strike="noStrike" dirty="0">
                          <a:solidFill>
                            <a:srgbClr val="000000"/>
                          </a:solidFill>
                          <a:effectLst/>
                          <a:latin typeface="Arial" panose="020B0604020202020204" pitchFamily="34" charset="0"/>
                        </a:rPr>
                        <a:t>Tekniikan alat, kustannusryhmä 2, AT&amp;EAT</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l" fontAlgn="b"/>
                      <a:r>
                        <a:rPr lang="sv-SE" sz="1200" b="0" i="0" u="none" strike="noStrike" dirty="0">
                          <a:solidFill>
                            <a:srgbClr val="FF0000"/>
                          </a:solidFill>
                          <a:effectLst/>
                          <a:latin typeface="Arial" panose="020B0604020202020204" pitchFamily="34" charset="0"/>
                        </a:rPr>
                        <a:t>10722 De tekniska områdena, kostnadsgrupp 2, AT&amp;EAT</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extLst>
                  <a:ext uri="{0D108BD9-81ED-4DB2-BD59-A6C34878D82A}">
                    <a16:rowId xmlns:a16="http://schemas.microsoft.com/office/drawing/2014/main" val="525416064"/>
                  </a:ext>
                </a:extLst>
              </a:tr>
              <a:tr h="288891">
                <a:tc>
                  <a:txBody>
                    <a:bodyPr/>
                    <a:lstStyle/>
                    <a:p>
                      <a:pPr algn="r" fontAlgn="t"/>
                      <a:r>
                        <a:rPr lang="fi-FI" sz="1200" b="0" i="0" u="none" strike="noStrike">
                          <a:solidFill>
                            <a:srgbClr val="FF0000"/>
                          </a:solidFill>
                          <a:effectLst/>
                          <a:latin typeface="Calibri" panose="020F0502020204030204" pitchFamily="34" charset="0"/>
                        </a:rPr>
                        <a:t>355904</a:t>
                      </a:r>
                    </a:p>
                  </a:txBody>
                  <a:tcPr marL="0" marR="0" marT="0" marB="0">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ctr" fontAlgn="b"/>
                      <a:r>
                        <a:rPr lang="fi-FI" sz="1200" b="0" i="0" u="none" strike="noStrike" dirty="0">
                          <a:solidFill>
                            <a:srgbClr val="000000"/>
                          </a:solidFill>
                          <a:effectLst/>
                          <a:latin typeface="Calibri" panose="020F0502020204030204" pitchFamily="34" charset="0"/>
                        </a:rPr>
                        <a:t>AT</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l" fontAlgn="t"/>
                      <a:r>
                        <a:rPr lang="fi-FI" sz="1200" b="0" i="0" u="none" strike="noStrike" dirty="0">
                          <a:solidFill>
                            <a:srgbClr val="000000"/>
                          </a:solidFill>
                          <a:effectLst/>
                          <a:latin typeface="Calibri" panose="020F0502020204030204" pitchFamily="34" charset="0"/>
                        </a:rPr>
                        <a:t>Sisustusalan ammattitutkinto, tekniikan ja liikenteen ala</a:t>
                      </a:r>
                    </a:p>
                  </a:txBody>
                  <a:tcPr marL="0" marR="0" marT="0"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ctr" fontAlgn="b"/>
                      <a:r>
                        <a:rPr lang="fi-FI" sz="1200" b="1" i="0" u="sng" strike="noStrike" dirty="0">
                          <a:solidFill>
                            <a:srgbClr val="000000"/>
                          </a:solidFill>
                          <a:effectLst/>
                          <a:latin typeface="Arial" panose="020B0604020202020204" pitchFamily="34" charset="0"/>
                        </a:rPr>
                        <a:t>10232</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l" fontAlgn="b"/>
                      <a:r>
                        <a:rPr lang="fi-FI" sz="1200" b="0" i="0" u="none" strike="noStrike" dirty="0">
                          <a:solidFill>
                            <a:srgbClr val="000000"/>
                          </a:solidFill>
                          <a:effectLst/>
                          <a:latin typeface="Arial" panose="020B0604020202020204" pitchFamily="34" charset="0"/>
                        </a:rPr>
                        <a:t>Humanistiset ja taidealat, kustannusryhmä 3, AT&amp;EAT</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l" fontAlgn="b"/>
                      <a:r>
                        <a:rPr lang="sv-SE" sz="1200" b="0" i="0" u="none" strike="noStrike" dirty="0">
                          <a:solidFill>
                            <a:srgbClr val="FF0000"/>
                          </a:solidFill>
                          <a:effectLst/>
                          <a:latin typeface="Arial" panose="020B0604020202020204" pitchFamily="34" charset="0"/>
                        </a:rPr>
                        <a:t>10232 De humanistiska och konstnärliga områden, kostnadsgrupp 3, AT&amp;EAT</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extLst>
                  <a:ext uri="{0D108BD9-81ED-4DB2-BD59-A6C34878D82A}">
                    <a16:rowId xmlns:a16="http://schemas.microsoft.com/office/drawing/2014/main" val="3315151484"/>
                  </a:ext>
                </a:extLst>
              </a:tr>
              <a:tr h="169935">
                <a:tc>
                  <a:txBody>
                    <a:bodyPr/>
                    <a:lstStyle/>
                    <a:p>
                      <a:pPr algn="r" fontAlgn="b"/>
                      <a:r>
                        <a:rPr lang="fi-FI" sz="1200" b="0" i="0" u="none" strike="noStrike">
                          <a:solidFill>
                            <a:srgbClr val="000000"/>
                          </a:solidFill>
                          <a:effectLst/>
                          <a:latin typeface="Calibri" panose="020F0502020204030204" pitchFamily="34" charset="0"/>
                        </a:rPr>
                        <a:t>321101</a:t>
                      </a:r>
                    </a:p>
                  </a:txBody>
                  <a:tcPr marL="0" marR="0" marT="0" marB="0" anchor="b">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ctr" fontAlgn="b"/>
                      <a:r>
                        <a:rPr lang="fi-FI" sz="1200" b="0" i="0" u="none" strike="noStrike" dirty="0">
                          <a:solidFill>
                            <a:srgbClr val="000000"/>
                          </a:solidFill>
                          <a:effectLst/>
                          <a:latin typeface="Calibri" panose="020F0502020204030204" pitchFamily="34" charset="0"/>
                        </a:rPr>
                        <a:t>PT</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l" fontAlgn="b"/>
                      <a:r>
                        <a:rPr lang="fi-FI" sz="1200" b="0" i="0" u="none" strike="noStrike">
                          <a:solidFill>
                            <a:srgbClr val="000000"/>
                          </a:solidFill>
                          <a:effectLst/>
                          <a:latin typeface="Calibri" panose="020F0502020204030204" pitchFamily="34" charset="0"/>
                        </a:rPr>
                        <a:t>Käsi- ja taideteollisuusalan perustutkinto</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ctr" fontAlgn="b"/>
                      <a:r>
                        <a:rPr lang="fi-FI" sz="1200" b="1" i="0" u="sng" strike="noStrike" dirty="0">
                          <a:solidFill>
                            <a:srgbClr val="000000"/>
                          </a:solidFill>
                          <a:effectLst/>
                          <a:latin typeface="Arial" panose="020B0604020202020204" pitchFamily="34" charset="0"/>
                        </a:rPr>
                        <a:t>10231</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l" fontAlgn="b"/>
                      <a:r>
                        <a:rPr lang="fi-FI" sz="1200" b="0" i="0" u="none" strike="noStrike" dirty="0">
                          <a:solidFill>
                            <a:srgbClr val="000000"/>
                          </a:solidFill>
                          <a:effectLst/>
                          <a:latin typeface="Arial" panose="020B0604020202020204" pitchFamily="34" charset="0"/>
                        </a:rPr>
                        <a:t>Humanistiset ja taidealat, kustannusryhmä 3, PT</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l" fontAlgn="b"/>
                      <a:r>
                        <a:rPr lang="sv-SE" sz="1200" b="0" i="0" u="none" strike="noStrike" dirty="0">
                          <a:solidFill>
                            <a:srgbClr val="FF0000"/>
                          </a:solidFill>
                          <a:effectLst/>
                          <a:latin typeface="Arial" panose="020B0604020202020204" pitchFamily="34" charset="0"/>
                        </a:rPr>
                        <a:t>10231 De humanistiska och konstnärliga områden, kostnadsgrupp 3, PT</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extLst>
                  <a:ext uri="{0D108BD9-81ED-4DB2-BD59-A6C34878D82A}">
                    <a16:rowId xmlns:a16="http://schemas.microsoft.com/office/drawing/2014/main" val="1938834632"/>
                  </a:ext>
                </a:extLst>
              </a:tr>
              <a:tr h="169935">
                <a:tc>
                  <a:txBody>
                    <a:bodyPr/>
                    <a:lstStyle/>
                    <a:p>
                      <a:pPr algn="r" fontAlgn="b"/>
                      <a:r>
                        <a:rPr lang="fi-FI" sz="1200" b="0" i="0" u="none" strike="noStrike">
                          <a:solidFill>
                            <a:srgbClr val="000000"/>
                          </a:solidFill>
                          <a:effectLst/>
                          <a:latin typeface="Calibri" panose="020F0502020204030204" pitchFamily="34" charset="0"/>
                        </a:rPr>
                        <a:t>321141</a:t>
                      </a:r>
                    </a:p>
                  </a:txBody>
                  <a:tcPr marL="0" marR="0" marT="0" marB="0" anchor="b">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ctr" fontAlgn="b"/>
                      <a:r>
                        <a:rPr lang="fi-FI" sz="1200" b="0" i="0" u="none" strike="noStrike" dirty="0">
                          <a:solidFill>
                            <a:srgbClr val="000000"/>
                          </a:solidFill>
                          <a:effectLst/>
                          <a:latin typeface="Calibri" panose="020F0502020204030204" pitchFamily="34" charset="0"/>
                        </a:rPr>
                        <a:t>PT</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l" fontAlgn="b"/>
                      <a:r>
                        <a:rPr lang="fi-FI" sz="1200" b="0" i="0" u="none" strike="noStrike">
                          <a:solidFill>
                            <a:srgbClr val="000000"/>
                          </a:solidFill>
                          <a:effectLst/>
                          <a:latin typeface="Calibri" panose="020F0502020204030204" pitchFamily="34" charset="0"/>
                        </a:rPr>
                        <a:t>Taideteollisuusalan perustutkinto</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ctr" fontAlgn="b"/>
                      <a:r>
                        <a:rPr lang="fi-FI" sz="1200" b="1" i="0" u="sng" strike="noStrike" dirty="0">
                          <a:solidFill>
                            <a:srgbClr val="000000"/>
                          </a:solidFill>
                          <a:effectLst/>
                          <a:latin typeface="Arial" panose="020B0604020202020204" pitchFamily="34" charset="0"/>
                        </a:rPr>
                        <a:t>10231</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l" fontAlgn="b"/>
                      <a:r>
                        <a:rPr lang="fi-FI" sz="1200" b="0" i="0" u="none" strike="noStrike" dirty="0">
                          <a:solidFill>
                            <a:srgbClr val="000000"/>
                          </a:solidFill>
                          <a:effectLst/>
                          <a:latin typeface="Arial" panose="020B0604020202020204" pitchFamily="34" charset="0"/>
                        </a:rPr>
                        <a:t>Humanistiset ja taidealat, kustannusryhmä 3, PT</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l" fontAlgn="b"/>
                      <a:r>
                        <a:rPr lang="sv-SE" sz="1200" b="0" i="0" u="none" strike="noStrike" dirty="0">
                          <a:solidFill>
                            <a:srgbClr val="FF0000"/>
                          </a:solidFill>
                          <a:effectLst/>
                          <a:latin typeface="Arial" panose="020B0604020202020204" pitchFamily="34" charset="0"/>
                        </a:rPr>
                        <a:t>10231 De humanistiska och konstnärliga områden, kostnadsgrupp 3, PT</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extLst>
                  <a:ext uri="{0D108BD9-81ED-4DB2-BD59-A6C34878D82A}">
                    <a16:rowId xmlns:a16="http://schemas.microsoft.com/office/drawing/2014/main" val="2909798121"/>
                  </a:ext>
                </a:extLst>
              </a:tr>
              <a:tr h="169935">
                <a:tc>
                  <a:txBody>
                    <a:bodyPr/>
                    <a:lstStyle/>
                    <a:p>
                      <a:pPr algn="r" fontAlgn="b"/>
                      <a:r>
                        <a:rPr lang="fi-FI" sz="1200" b="0" i="0" u="none" strike="noStrike">
                          <a:solidFill>
                            <a:srgbClr val="000000"/>
                          </a:solidFill>
                          <a:effectLst/>
                          <a:latin typeface="Calibri" panose="020F0502020204030204" pitchFamily="34" charset="0"/>
                        </a:rPr>
                        <a:t>321204</a:t>
                      </a:r>
                    </a:p>
                  </a:txBody>
                  <a:tcPr marL="0" marR="0" marT="0" marB="0" anchor="b">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ctr" fontAlgn="b"/>
                      <a:r>
                        <a:rPr lang="fi-FI" sz="1200" b="0" i="0" u="none" strike="noStrike" dirty="0">
                          <a:solidFill>
                            <a:srgbClr val="000000"/>
                          </a:solidFill>
                          <a:effectLst/>
                          <a:latin typeface="Calibri" panose="020F0502020204030204" pitchFamily="34" charset="0"/>
                        </a:rPr>
                        <a:t>PT</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l" fontAlgn="b"/>
                      <a:r>
                        <a:rPr lang="fi-FI" sz="1200" b="0" i="0" u="none" strike="noStrike">
                          <a:solidFill>
                            <a:srgbClr val="000000"/>
                          </a:solidFill>
                          <a:effectLst/>
                          <a:latin typeface="Calibri" panose="020F0502020204030204" pitchFamily="34" charset="0"/>
                        </a:rPr>
                        <a:t>Musiikkialan perustutkinto</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ctr" fontAlgn="b"/>
                      <a:r>
                        <a:rPr lang="fi-FI" sz="1200" b="1" i="0" u="sng" strike="noStrike" dirty="0">
                          <a:solidFill>
                            <a:srgbClr val="000000"/>
                          </a:solidFill>
                          <a:effectLst/>
                          <a:latin typeface="Arial" panose="020B0604020202020204" pitchFamily="34" charset="0"/>
                        </a:rPr>
                        <a:t>10241</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l" fontAlgn="b"/>
                      <a:r>
                        <a:rPr lang="fi-FI" sz="1200" b="0" i="0" u="none" strike="noStrike" dirty="0">
                          <a:solidFill>
                            <a:srgbClr val="000000"/>
                          </a:solidFill>
                          <a:effectLst/>
                          <a:latin typeface="Arial" panose="020B0604020202020204" pitchFamily="34" charset="0"/>
                        </a:rPr>
                        <a:t>Humanistiset ja taidealat, kustannusryhmä 4, PT</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l" fontAlgn="b"/>
                      <a:r>
                        <a:rPr lang="sv-SE" sz="1200" b="0" i="0" u="none" strike="noStrike" dirty="0">
                          <a:solidFill>
                            <a:srgbClr val="FF0000"/>
                          </a:solidFill>
                          <a:effectLst/>
                          <a:latin typeface="Arial" panose="020B0604020202020204" pitchFamily="34" charset="0"/>
                        </a:rPr>
                        <a:t>10241 De humanistiska och konstnärliga områden, kostnadsgrupp 4, PT</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extLst>
                  <a:ext uri="{0D108BD9-81ED-4DB2-BD59-A6C34878D82A}">
                    <a16:rowId xmlns:a16="http://schemas.microsoft.com/office/drawing/2014/main" val="3612691205"/>
                  </a:ext>
                </a:extLst>
              </a:tr>
              <a:tr h="169935">
                <a:tc>
                  <a:txBody>
                    <a:bodyPr/>
                    <a:lstStyle/>
                    <a:p>
                      <a:pPr algn="r" fontAlgn="b"/>
                      <a:r>
                        <a:rPr lang="fi-FI" sz="1200" b="0" i="0" u="none" strike="noStrike">
                          <a:solidFill>
                            <a:srgbClr val="000000"/>
                          </a:solidFill>
                          <a:effectLst/>
                          <a:latin typeface="Calibri" panose="020F0502020204030204" pitchFamily="34" charset="0"/>
                        </a:rPr>
                        <a:t>321301</a:t>
                      </a:r>
                    </a:p>
                  </a:txBody>
                  <a:tcPr marL="0" marR="0" marT="0" marB="0" anchor="b">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ctr" fontAlgn="b"/>
                      <a:r>
                        <a:rPr lang="fi-FI" sz="1200" b="0" i="0" u="none" strike="noStrike" dirty="0">
                          <a:solidFill>
                            <a:srgbClr val="000000"/>
                          </a:solidFill>
                          <a:effectLst/>
                          <a:latin typeface="Calibri" panose="020F0502020204030204" pitchFamily="34" charset="0"/>
                        </a:rPr>
                        <a:t>PT</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l" fontAlgn="b"/>
                      <a:r>
                        <a:rPr lang="fi-FI" sz="1200" b="0" i="0" u="none" strike="noStrike">
                          <a:solidFill>
                            <a:srgbClr val="000000"/>
                          </a:solidFill>
                          <a:effectLst/>
                          <a:latin typeface="Calibri" panose="020F0502020204030204" pitchFamily="34" charset="0"/>
                        </a:rPr>
                        <a:t>Kuvallisen ilmaisun perustutkinto</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ctr" fontAlgn="b"/>
                      <a:r>
                        <a:rPr lang="fi-FI" sz="1200" b="1" i="0" u="sng" strike="noStrike" dirty="0">
                          <a:solidFill>
                            <a:srgbClr val="000000"/>
                          </a:solidFill>
                          <a:effectLst/>
                          <a:latin typeface="Arial" panose="020B0604020202020204" pitchFamily="34" charset="0"/>
                        </a:rPr>
                        <a:t>10231</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l" fontAlgn="b"/>
                      <a:r>
                        <a:rPr lang="fi-FI" sz="1200" b="0" i="0" u="none" strike="noStrike" dirty="0">
                          <a:solidFill>
                            <a:srgbClr val="000000"/>
                          </a:solidFill>
                          <a:effectLst/>
                          <a:latin typeface="Arial" panose="020B0604020202020204" pitchFamily="34" charset="0"/>
                        </a:rPr>
                        <a:t>Humanistiset ja taidealat, kustannusryhmä 3, PT</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l" fontAlgn="b"/>
                      <a:r>
                        <a:rPr lang="sv-SE" sz="1200" b="0" i="0" u="none" strike="noStrike" dirty="0">
                          <a:solidFill>
                            <a:srgbClr val="FF0000"/>
                          </a:solidFill>
                          <a:effectLst/>
                          <a:latin typeface="Arial" panose="020B0604020202020204" pitchFamily="34" charset="0"/>
                        </a:rPr>
                        <a:t>10231 De humanistiska och konstnärliga områden, kostnadsgrupp 3, PT</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extLst>
                  <a:ext uri="{0D108BD9-81ED-4DB2-BD59-A6C34878D82A}">
                    <a16:rowId xmlns:a16="http://schemas.microsoft.com/office/drawing/2014/main" val="994388867"/>
                  </a:ext>
                </a:extLst>
              </a:tr>
              <a:tr h="169935">
                <a:tc>
                  <a:txBody>
                    <a:bodyPr/>
                    <a:lstStyle/>
                    <a:p>
                      <a:pPr algn="r" fontAlgn="b"/>
                      <a:r>
                        <a:rPr lang="fi-FI" sz="1200" b="0" i="0" u="none" strike="noStrike">
                          <a:solidFill>
                            <a:srgbClr val="000000"/>
                          </a:solidFill>
                          <a:effectLst/>
                          <a:latin typeface="Calibri" panose="020F0502020204030204" pitchFamily="34" charset="0"/>
                        </a:rPr>
                        <a:t>321501</a:t>
                      </a:r>
                    </a:p>
                  </a:txBody>
                  <a:tcPr marL="0" marR="0" marT="0" marB="0" anchor="b">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ctr" fontAlgn="b"/>
                      <a:r>
                        <a:rPr lang="fi-FI" sz="1200" b="0" i="0" u="none" strike="noStrike" dirty="0">
                          <a:solidFill>
                            <a:srgbClr val="000000"/>
                          </a:solidFill>
                          <a:effectLst/>
                          <a:latin typeface="Calibri" panose="020F0502020204030204" pitchFamily="34" charset="0"/>
                        </a:rPr>
                        <a:t>PT</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l" fontAlgn="b"/>
                      <a:r>
                        <a:rPr lang="fi-FI" sz="1200" b="0" i="0" u="none" strike="noStrike" dirty="0">
                          <a:solidFill>
                            <a:srgbClr val="000000"/>
                          </a:solidFill>
                          <a:effectLst/>
                          <a:latin typeface="Calibri" panose="020F0502020204030204" pitchFamily="34" charset="0"/>
                        </a:rPr>
                        <a:t>Tanssialan perustutkinto</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ctr" fontAlgn="b"/>
                      <a:r>
                        <a:rPr lang="fi-FI" sz="1200" b="1" i="0" u="sng" strike="noStrike" dirty="0">
                          <a:solidFill>
                            <a:srgbClr val="000000"/>
                          </a:solidFill>
                          <a:effectLst/>
                          <a:latin typeface="Arial" panose="020B0604020202020204" pitchFamily="34" charset="0"/>
                        </a:rPr>
                        <a:t>10231</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l" fontAlgn="b"/>
                      <a:r>
                        <a:rPr lang="fi-FI" sz="1200" b="0" i="0" u="none" strike="noStrike" dirty="0">
                          <a:solidFill>
                            <a:srgbClr val="000000"/>
                          </a:solidFill>
                          <a:effectLst/>
                          <a:latin typeface="Arial" panose="020B0604020202020204" pitchFamily="34" charset="0"/>
                        </a:rPr>
                        <a:t>Humanistiset ja taidealat, kustannusryhmä 3, PT</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l" fontAlgn="b"/>
                      <a:r>
                        <a:rPr lang="sv-SE" sz="1200" b="0" i="0" u="none" strike="noStrike" dirty="0">
                          <a:solidFill>
                            <a:srgbClr val="FF0000"/>
                          </a:solidFill>
                          <a:effectLst/>
                          <a:latin typeface="Arial" panose="020B0604020202020204" pitchFamily="34" charset="0"/>
                        </a:rPr>
                        <a:t>10231 De humanistiska och konstnärliga områden, kostnadsgrupp 3, PT</a:t>
                      </a: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extLst>
                  <a:ext uri="{0D108BD9-81ED-4DB2-BD59-A6C34878D82A}">
                    <a16:rowId xmlns:a16="http://schemas.microsoft.com/office/drawing/2014/main" val="2571049501"/>
                  </a:ext>
                </a:extLst>
              </a:tr>
            </a:tbl>
          </a:graphicData>
        </a:graphic>
      </p:graphicFrame>
      <p:sp>
        <p:nvSpPr>
          <p:cNvPr id="4" name="Päivämäärän paikkamerkki 3">
            <a:extLst>
              <a:ext uri="{FF2B5EF4-FFF2-40B4-BE49-F238E27FC236}">
                <a16:creationId xmlns:a16="http://schemas.microsoft.com/office/drawing/2014/main" id="{C322493D-F1A6-460C-85DB-34B0065B5F1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
        <p:nvSpPr>
          <p:cNvPr id="5" name="Dian numeron paikkamerkki 4">
            <a:extLst>
              <a:ext uri="{FF2B5EF4-FFF2-40B4-BE49-F238E27FC236}">
                <a16:creationId xmlns:a16="http://schemas.microsoft.com/office/drawing/2014/main" id="{D00A1F47-F12A-406F-BA64-F906244C0E8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E131DE-DA31-4CDF-828A-8EB206A3CD12}" type="slidenum">
              <a:rPr kumimoji="0" lang="en-GB" sz="900" b="0" i="0" u="none" strike="noStrike" kern="1200" cap="none" spc="0" normalizeH="0" baseline="0" noProof="0" smtClean="0">
                <a:ln>
                  <a:noFill/>
                </a:ln>
                <a:solidFill>
                  <a:srgbClr val="0041DC"/>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GB" sz="9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Tree>
    <p:extLst>
      <p:ext uri="{BB962C8B-B14F-4D97-AF65-F5344CB8AC3E}">
        <p14:creationId xmlns:p14="http://schemas.microsoft.com/office/powerpoint/2010/main" val="12878405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274BEA5-382E-4BB4-81D4-72F78A31CF0D}"/>
              </a:ext>
            </a:extLst>
          </p:cNvPr>
          <p:cNvSpPr>
            <a:spLocks noGrp="1"/>
          </p:cNvSpPr>
          <p:nvPr>
            <p:ph type="title"/>
          </p:nvPr>
        </p:nvSpPr>
        <p:spPr>
          <a:xfrm>
            <a:off x="773824" y="454025"/>
            <a:ext cx="10954350" cy="603909"/>
          </a:xfrm>
        </p:spPr>
        <p:txBody>
          <a:bodyPr/>
          <a:lstStyle/>
          <a:p>
            <a:r>
              <a:rPr lang="fi-FI" dirty="0"/>
              <a:t>Esimerkki </a:t>
            </a:r>
            <a:r>
              <a:rPr lang="fi-FI" dirty="0" err="1"/>
              <a:t>seurantaryhmistä</a:t>
            </a:r>
            <a:r>
              <a:rPr lang="fi-FI" dirty="0"/>
              <a:t>,  Excel </a:t>
            </a:r>
            <a:r>
              <a:rPr lang="fi-FI" dirty="0" err="1"/>
              <a:t>seurantaryhmälistaus</a:t>
            </a:r>
            <a:r>
              <a:rPr lang="fi-FI" dirty="0"/>
              <a:t> liitteenä</a:t>
            </a:r>
          </a:p>
        </p:txBody>
      </p:sp>
      <p:graphicFrame>
        <p:nvGraphicFramePr>
          <p:cNvPr id="6" name="Sisällön paikkamerkki 5">
            <a:extLst>
              <a:ext uri="{FF2B5EF4-FFF2-40B4-BE49-F238E27FC236}">
                <a16:creationId xmlns:a16="http://schemas.microsoft.com/office/drawing/2014/main" id="{53621343-126D-4442-9B64-578BE726CCC6}"/>
              </a:ext>
            </a:extLst>
          </p:cNvPr>
          <p:cNvGraphicFramePr>
            <a:graphicFrameLocks noGrp="1"/>
          </p:cNvGraphicFramePr>
          <p:nvPr>
            <p:ph idx="1"/>
          </p:nvPr>
        </p:nvGraphicFramePr>
        <p:xfrm>
          <a:off x="689992" y="1389719"/>
          <a:ext cx="10683265" cy="5014256"/>
        </p:xfrm>
        <a:graphic>
          <a:graphicData uri="http://schemas.openxmlformats.org/drawingml/2006/table">
            <a:tbl>
              <a:tblPr/>
              <a:tblGrid>
                <a:gridCol w="4736480">
                  <a:extLst>
                    <a:ext uri="{9D8B030D-6E8A-4147-A177-3AD203B41FA5}">
                      <a16:colId xmlns:a16="http://schemas.microsoft.com/office/drawing/2014/main" val="3153686478"/>
                    </a:ext>
                  </a:extLst>
                </a:gridCol>
                <a:gridCol w="4852856">
                  <a:extLst>
                    <a:ext uri="{9D8B030D-6E8A-4147-A177-3AD203B41FA5}">
                      <a16:colId xmlns:a16="http://schemas.microsoft.com/office/drawing/2014/main" val="2103753782"/>
                    </a:ext>
                  </a:extLst>
                </a:gridCol>
                <a:gridCol w="1093929">
                  <a:extLst>
                    <a:ext uri="{9D8B030D-6E8A-4147-A177-3AD203B41FA5}">
                      <a16:colId xmlns:a16="http://schemas.microsoft.com/office/drawing/2014/main" val="1760590936"/>
                    </a:ext>
                  </a:extLst>
                </a:gridCol>
              </a:tblGrid>
              <a:tr h="195213">
                <a:tc>
                  <a:txBody>
                    <a:bodyPr/>
                    <a:lstStyle/>
                    <a:p>
                      <a:pPr algn="l" fontAlgn="b"/>
                      <a:r>
                        <a:rPr lang="fi-FI" sz="1600" b="1" i="0" u="none" strike="noStrike" dirty="0" err="1">
                          <a:solidFill>
                            <a:srgbClr val="000000"/>
                          </a:solidFill>
                          <a:effectLst/>
                          <a:latin typeface="Arial" panose="020B0604020202020204" pitchFamily="34" charset="0"/>
                        </a:rPr>
                        <a:t>Seurantaryhmä</a:t>
                      </a:r>
                      <a:r>
                        <a:rPr lang="fi-FI" sz="1600" b="1" i="0" u="none" strike="noStrike" dirty="0">
                          <a:solidFill>
                            <a:srgbClr val="000000"/>
                          </a:solidFill>
                          <a:effectLst/>
                          <a:latin typeface="Arial" panose="020B0604020202020204" pitchFamily="34" charset="0"/>
                        </a:rPr>
                        <a:t>,  sisältyvät tutkinnot</a:t>
                      </a:r>
                    </a:p>
                  </a:txBody>
                  <a:tcPr marL="8591" marR="8591" marT="8591" marB="0" anchor="b">
                    <a:lnL>
                      <a:noFill/>
                    </a:lnL>
                    <a:lnR>
                      <a:noFill/>
                    </a:lnR>
                    <a:lnT>
                      <a:noFill/>
                    </a:lnT>
                    <a:lnB w="6350" cap="flat" cmpd="sng" algn="ctr">
                      <a:solidFill>
                        <a:srgbClr val="8EA9DB"/>
                      </a:solidFill>
                      <a:prstDash val="solid"/>
                      <a:round/>
                      <a:headEnd type="none" w="med" len="med"/>
                      <a:tailEnd type="none" w="med" len="med"/>
                    </a:lnB>
                    <a:solidFill>
                      <a:srgbClr val="D9E1F2"/>
                    </a:solidFill>
                  </a:tcPr>
                </a:tc>
                <a:tc>
                  <a:txBody>
                    <a:bodyPr/>
                    <a:lstStyle/>
                    <a:p>
                      <a:pPr algn="l" fontAlgn="b"/>
                      <a:r>
                        <a:rPr lang="fi-FI" sz="1600" b="1" i="0" u="none" strike="noStrike">
                          <a:solidFill>
                            <a:srgbClr val="000000"/>
                          </a:solidFill>
                          <a:effectLst/>
                          <a:latin typeface="Arial" panose="020B0604020202020204" pitchFamily="34" charset="0"/>
                        </a:rPr>
                        <a:t>Tutkinnon nimi</a:t>
                      </a:r>
                    </a:p>
                  </a:txBody>
                  <a:tcPr marL="8591" marR="8591" marT="8591" marB="0" anchor="b">
                    <a:lnL>
                      <a:noFill/>
                    </a:lnL>
                    <a:lnR>
                      <a:noFill/>
                    </a:lnR>
                    <a:lnT>
                      <a:noFill/>
                    </a:lnT>
                    <a:lnB w="6350" cap="flat" cmpd="sng" algn="ctr">
                      <a:solidFill>
                        <a:srgbClr val="8EA9DB"/>
                      </a:solidFill>
                      <a:prstDash val="solid"/>
                      <a:round/>
                      <a:headEnd type="none" w="med" len="med"/>
                      <a:tailEnd type="none" w="med" len="med"/>
                    </a:lnB>
                    <a:solidFill>
                      <a:srgbClr val="D9E1F2"/>
                    </a:solidFill>
                  </a:tcPr>
                </a:tc>
                <a:tc>
                  <a:txBody>
                    <a:bodyPr/>
                    <a:lstStyle/>
                    <a:p>
                      <a:pPr algn="l" fontAlgn="b"/>
                      <a:r>
                        <a:rPr lang="fi-FI" sz="1600" b="1" i="0" u="none" strike="noStrike" dirty="0">
                          <a:solidFill>
                            <a:srgbClr val="000000"/>
                          </a:solidFill>
                          <a:effectLst/>
                          <a:latin typeface="Arial" panose="020B0604020202020204" pitchFamily="34" charset="0"/>
                        </a:rPr>
                        <a:t>Tutkinto-</a:t>
                      </a:r>
                      <a:r>
                        <a:rPr lang="fi-FI" sz="1600" b="1" i="0" u="none" strike="noStrike" dirty="0" err="1">
                          <a:solidFill>
                            <a:srgbClr val="000000"/>
                          </a:solidFill>
                          <a:effectLst/>
                          <a:latin typeface="Arial" panose="020B0604020202020204" pitchFamily="34" charset="0"/>
                        </a:rPr>
                        <a:t>jen</a:t>
                      </a:r>
                      <a:r>
                        <a:rPr lang="fi-FI" sz="1600" b="1" i="0" u="none" strike="noStrike" dirty="0">
                          <a:solidFill>
                            <a:srgbClr val="000000"/>
                          </a:solidFill>
                          <a:effectLst/>
                          <a:latin typeface="Arial" panose="020B0604020202020204" pitchFamily="34" charset="0"/>
                        </a:rPr>
                        <a:t> määrä</a:t>
                      </a:r>
                    </a:p>
                  </a:txBody>
                  <a:tcPr marL="8591" marR="8591" marT="8591" marB="0" anchor="b">
                    <a:lnL>
                      <a:noFill/>
                    </a:lnL>
                    <a:lnR>
                      <a:noFill/>
                    </a:lnR>
                    <a:lnT>
                      <a:noFill/>
                    </a:lnT>
                    <a:lnB w="6350" cap="flat" cmpd="sng" algn="ctr">
                      <a:solidFill>
                        <a:srgbClr val="8EA9DB"/>
                      </a:solidFill>
                      <a:prstDash val="solid"/>
                      <a:round/>
                      <a:headEnd type="none" w="med" len="med"/>
                      <a:tailEnd type="none" w="med" len="med"/>
                    </a:lnB>
                    <a:solidFill>
                      <a:srgbClr val="D9E1F2"/>
                    </a:solidFill>
                  </a:tcPr>
                </a:tc>
                <a:extLst>
                  <a:ext uri="{0D108BD9-81ED-4DB2-BD59-A6C34878D82A}">
                    <a16:rowId xmlns:a16="http://schemas.microsoft.com/office/drawing/2014/main" val="159306601"/>
                  </a:ext>
                </a:extLst>
              </a:tr>
              <a:tr h="195213">
                <a:tc>
                  <a:txBody>
                    <a:bodyPr/>
                    <a:lstStyle/>
                    <a:p>
                      <a:pPr algn="l" fontAlgn="b"/>
                      <a:r>
                        <a:rPr lang="fi-FI" sz="1600" b="1" i="0" u="none" strike="noStrike" dirty="0">
                          <a:solidFill>
                            <a:srgbClr val="000000"/>
                          </a:solidFill>
                          <a:effectLst/>
                          <a:highlight>
                            <a:srgbClr val="00FFFF"/>
                          </a:highlight>
                          <a:latin typeface="Arial" panose="020B0604020202020204" pitchFamily="34" charset="0"/>
                        </a:rPr>
                        <a:t>10132 Kasvatusalat, kustannusryhmä 3, AT&amp;EAT</a:t>
                      </a:r>
                    </a:p>
                  </a:txBody>
                  <a:tcPr marL="8591" marR="8591" marT="8591"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l" fontAlgn="b"/>
                      <a:endParaRPr lang="fi-FI" sz="1600" b="1" i="0" u="none" strike="noStrike" dirty="0">
                        <a:solidFill>
                          <a:srgbClr val="000000"/>
                        </a:solidFill>
                        <a:effectLst/>
                        <a:highlight>
                          <a:srgbClr val="00FFFF"/>
                        </a:highlight>
                        <a:latin typeface="Arial" panose="020B0604020202020204" pitchFamily="34" charset="0"/>
                      </a:endParaRPr>
                    </a:p>
                  </a:txBody>
                  <a:tcPr marL="8591" marR="8591" marT="8591"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fi-FI" sz="1600" b="1" i="0" u="none" strike="noStrike" dirty="0">
                          <a:solidFill>
                            <a:srgbClr val="000000"/>
                          </a:solidFill>
                          <a:effectLst/>
                          <a:highlight>
                            <a:srgbClr val="00FFFF"/>
                          </a:highlight>
                          <a:latin typeface="Arial" panose="020B0604020202020204" pitchFamily="34" charset="0"/>
                        </a:rPr>
                        <a:t>1</a:t>
                      </a:r>
                    </a:p>
                  </a:txBody>
                  <a:tcPr marL="8591" marR="8591" marT="8591"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extLst>
                  <a:ext uri="{0D108BD9-81ED-4DB2-BD59-A6C34878D82A}">
                    <a16:rowId xmlns:a16="http://schemas.microsoft.com/office/drawing/2014/main" val="2131036922"/>
                  </a:ext>
                </a:extLst>
              </a:tr>
              <a:tr h="195213">
                <a:tc>
                  <a:txBody>
                    <a:bodyPr/>
                    <a:lstStyle/>
                    <a:p>
                      <a:pPr algn="l" fontAlgn="b"/>
                      <a:r>
                        <a:rPr lang="fi-FI" sz="1600" b="1" i="0" u="none" strike="noStrike" dirty="0">
                          <a:solidFill>
                            <a:srgbClr val="000000"/>
                          </a:solidFill>
                          <a:effectLst/>
                          <a:latin typeface="Arial" panose="020B0604020202020204" pitchFamily="34" charset="0"/>
                        </a:rPr>
                        <a:t>417101</a:t>
                      </a:r>
                    </a:p>
                  </a:txBody>
                  <a:tcPr marL="103094" marR="8591" marT="8591" marB="0" anchor="b">
                    <a:lnL>
                      <a:noFill/>
                    </a:lnL>
                    <a:lnR>
                      <a:noFill/>
                    </a:lnR>
                    <a:lnT w="6350" cap="flat" cmpd="sng" algn="ctr">
                      <a:solidFill>
                        <a:srgbClr val="8EA9DB"/>
                      </a:solidFill>
                      <a:prstDash val="solid"/>
                      <a:round/>
                      <a:headEnd type="none" w="med" len="med"/>
                      <a:tailEnd type="none" w="med" len="med"/>
                    </a:lnT>
                    <a:lnB>
                      <a:noFill/>
                    </a:lnB>
                  </a:tcPr>
                </a:tc>
                <a:tc>
                  <a:txBody>
                    <a:bodyPr/>
                    <a:lstStyle/>
                    <a:p>
                      <a:pPr algn="l" fontAlgn="b"/>
                      <a:r>
                        <a:rPr lang="fi-FI" sz="1600" b="1" i="0" u="none" strike="noStrike">
                          <a:solidFill>
                            <a:srgbClr val="000000"/>
                          </a:solidFill>
                          <a:effectLst/>
                          <a:latin typeface="Arial" panose="020B0604020202020204" pitchFamily="34" charset="0"/>
                        </a:rPr>
                        <a:t>Liikenneopettajan erikoisammattitutkinto</a:t>
                      </a:r>
                    </a:p>
                  </a:txBody>
                  <a:tcPr marL="8591" marR="8591" marT="8591" marB="0" anchor="b">
                    <a:lnL>
                      <a:noFill/>
                    </a:lnL>
                    <a:lnR>
                      <a:noFill/>
                    </a:lnR>
                    <a:lnT w="6350" cap="flat" cmpd="sng" algn="ctr">
                      <a:solidFill>
                        <a:srgbClr val="8EA9DB"/>
                      </a:solidFill>
                      <a:prstDash val="solid"/>
                      <a:round/>
                      <a:headEnd type="none" w="med" len="med"/>
                      <a:tailEnd type="none" w="med" len="med"/>
                    </a:lnT>
                    <a:lnB>
                      <a:noFill/>
                    </a:lnB>
                  </a:tcPr>
                </a:tc>
                <a:tc>
                  <a:txBody>
                    <a:bodyPr/>
                    <a:lstStyle/>
                    <a:p>
                      <a:pPr algn="r" fontAlgn="b"/>
                      <a:r>
                        <a:rPr lang="fi-FI" sz="1600" b="1" i="0" u="none" strike="noStrike">
                          <a:solidFill>
                            <a:srgbClr val="000000"/>
                          </a:solidFill>
                          <a:effectLst/>
                          <a:latin typeface="Arial" panose="020B0604020202020204" pitchFamily="34" charset="0"/>
                        </a:rPr>
                        <a:t>1</a:t>
                      </a:r>
                    </a:p>
                  </a:txBody>
                  <a:tcPr marL="8591" marR="8591" marT="8591" marB="0" anchor="b">
                    <a:lnL>
                      <a:noFill/>
                    </a:lnL>
                    <a:lnR>
                      <a:noFill/>
                    </a:lnR>
                    <a:lnT w="6350" cap="flat" cmpd="sng" algn="ctr">
                      <a:solidFill>
                        <a:srgbClr val="8EA9DB"/>
                      </a:solidFill>
                      <a:prstDash val="solid"/>
                      <a:round/>
                      <a:headEnd type="none" w="med" len="med"/>
                      <a:tailEnd type="none" w="med" len="med"/>
                    </a:lnT>
                    <a:lnB>
                      <a:noFill/>
                    </a:lnB>
                  </a:tcPr>
                </a:tc>
                <a:extLst>
                  <a:ext uri="{0D108BD9-81ED-4DB2-BD59-A6C34878D82A}">
                    <a16:rowId xmlns:a16="http://schemas.microsoft.com/office/drawing/2014/main" val="4165729099"/>
                  </a:ext>
                </a:extLst>
              </a:tr>
              <a:tr h="195213">
                <a:tc>
                  <a:txBody>
                    <a:bodyPr/>
                    <a:lstStyle/>
                    <a:p>
                      <a:pPr algn="l" fontAlgn="b"/>
                      <a:r>
                        <a:rPr lang="fi-FI" sz="1600" b="1" i="0" u="none" strike="noStrike" dirty="0">
                          <a:solidFill>
                            <a:srgbClr val="000000"/>
                          </a:solidFill>
                          <a:effectLst/>
                          <a:highlight>
                            <a:srgbClr val="00FFFF"/>
                          </a:highlight>
                          <a:latin typeface="Arial" panose="020B0604020202020204" pitchFamily="34" charset="0"/>
                        </a:rPr>
                        <a:t>10222 Humanistiset ja taidealat, kustannusryhmä 2, AT&amp;EAT</a:t>
                      </a:r>
                    </a:p>
                  </a:txBody>
                  <a:tcPr marL="8591" marR="8591" marT="8591" marB="0" anchor="b">
                    <a:lnL>
                      <a:noFill/>
                    </a:lnL>
                    <a:lnR>
                      <a:noFill/>
                    </a:lnR>
                    <a:lnT>
                      <a:noFill/>
                    </a:lnT>
                    <a:lnB w="6350" cap="flat" cmpd="sng" algn="ctr">
                      <a:solidFill>
                        <a:srgbClr val="8EA9DB"/>
                      </a:solidFill>
                      <a:prstDash val="solid"/>
                      <a:round/>
                      <a:headEnd type="none" w="med" len="med"/>
                      <a:tailEnd type="none" w="med" len="med"/>
                    </a:lnB>
                  </a:tcPr>
                </a:tc>
                <a:tc>
                  <a:txBody>
                    <a:bodyPr/>
                    <a:lstStyle/>
                    <a:p>
                      <a:pPr algn="l" fontAlgn="b"/>
                      <a:endParaRPr lang="fi-FI" sz="1600" b="1" i="0" u="none" strike="noStrike">
                        <a:solidFill>
                          <a:srgbClr val="000000"/>
                        </a:solidFill>
                        <a:effectLst/>
                        <a:latin typeface="Arial" panose="020B0604020202020204" pitchFamily="34" charset="0"/>
                      </a:endParaRPr>
                    </a:p>
                  </a:txBody>
                  <a:tcPr marL="8591" marR="8591" marT="8591" marB="0" anchor="b">
                    <a:lnL>
                      <a:noFill/>
                    </a:lnL>
                    <a:lnR>
                      <a:noFill/>
                    </a:lnR>
                    <a:lnT>
                      <a:noFill/>
                    </a:lnT>
                    <a:lnB w="6350" cap="flat" cmpd="sng" algn="ctr">
                      <a:solidFill>
                        <a:srgbClr val="8EA9DB"/>
                      </a:solidFill>
                      <a:prstDash val="solid"/>
                      <a:round/>
                      <a:headEnd type="none" w="med" len="med"/>
                      <a:tailEnd type="none" w="med" len="med"/>
                    </a:lnB>
                  </a:tcPr>
                </a:tc>
                <a:tc>
                  <a:txBody>
                    <a:bodyPr/>
                    <a:lstStyle/>
                    <a:p>
                      <a:pPr algn="r" fontAlgn="b"/>
                      <a:r>
                        <a:rPr lang="fi-FI" sz="1600" b="1" i="0" u="none" strike="noStrike" dirty="0">
                          <a:solidFill>
                            <a:srgbClr val="000000"/>
                          </a:solidFill>
                          <a:effectLst/>
                          <a:highlight>
                            <a:srgbClr val="00FFFF"/>
                          </a:highlight>
                          <a:latin typeface="Arial" panose="020B0604020202020204" pitchFamily="34" charset="0"/>
                        </a:rPr>
                        <a:t>6</a:t>
                      </a:r>
                    </a:p>
                  </a:txBody>
                  <a:tcPr marL="8591" marR="8591" marT="8591" marB="0" anchor="b">
                    <a:lnL>
                      <a:noFill/>
                    </a:lnL>
                    <a:lnR>
                      <a:noFill/>
                    </a:lnR>
                    <a:lnT>
                      <a:noFill/>
                    </a:lnT>
                    <a:lnB w="6350" cap="flat" cmpd="sng" algn="ctr">
                      <a:solidFill>
                        <a:srgbClr val="8EA9DB"/>
                      </a:solidFill>
                      <a:prstDash val="solid"/>
                      <a:round/>
                      <a:headEnd type="none" w="med" len="med"/>
                      <a:tailEnd type="none" w="med" len="med"/>
                    </a:lnB>
                  </a:tcPr>
                </a:tc>
                <a:extLst>
                  <a:ext uri="{0D108BD9-81ED-4DB2-BD59-A6C34878D82A}">
                    <a16:rowId xmlns:a16="http://schemas.microsoft.com/office/drawing/2014/main" val="2697636987"/>
                  </a:ext>
                </a:extLst>
              </a:tr>
              <a:tr h="195213">
                <a:tc>
                  <a:txBody>
                    <a:bodyPr/>
                    <a:lstStyle/>
                    <a:p>
                      <a:pPr algn="l" fontAlgn="b"/>
                      <a:r>
                        <a:rPr lang="fi-FI" sz="1600" b="1" i="0" u="none" strike="noStrike" dirty="0">
                          <a:solidFill>
                            <a:srgbClr val="000000"/>
                          </a:solidFill>
                          <a:effectLst/>
                          <a:latin typeface="Arial" panose="020B0604020202020204" pitchFamily="34" charset="0"/>
                        </a:rPr>
                        <a:t>384201</a:t>
                      </a:r>
                    </a:p>
                  </a:txBody>
                  <a:tcPr marL="103094" marR="8591" marT="8591" marB="0" anchor="b">
                    <a:lnL>
                      <a:noFill/>
                    </a:lnL>
                    <a:lnR>
                      <a:noFill/>
                    </a:lnR>
                    <a:lnT w="6350" cap="flat" cmpd="sng" algn="ctr">
                      <a:solidFill>
                        <a:srgbClr val="8EA9DB"/>
                      </a:solidFill>
                      <a:prstDash val="solid"/>
                      <a:round/>
                      <a:headEnd type="none" w="med" len="med"/>
                      <a:tailEnd type="none" w="med" len="med"/>
                    </a:lnT>
                    <a:lnB>
                      <a:noFill/>
                    </a:lnB>
                  </a:tcPr>
                </a:tc>
                <a:tc>
                  <a:txBody>
                    <a:bodyPr/>
                    <a:lstStyle/>
                    <a:p>
                      <a:pPr algn="l" fontAlgn="b"/>
                      <a:r>
                        <a:rPr lang="fi-FI" sz="1600" b="1" i="0" u="none" strike="noStrike">
                          <a:solidFill>
                            <a:srgbClr val="000000"/>
                          </a:solidFill>
                          <a:effectLst/>
                          <a:latin typeface="Arial" panose="020B0604020202020204" pitchFamily="34" charset="0"/>
                        </a:rPr>
                        <a:t>Asioimistulkin ammattitutkinto</a:t>
                      </a:r>
                    </a:p>
                  </a:txBody>
                  <a:tcPr marL="8591" marR="8591" marT="8591" marB="0" anchor="b">
                    <a:lnL>
                      <a:noFill/>
                    </a:lnL>
                    <a:lnR>
                      <a:noFill/>
                    </a:lnR>
                    <a:lnT w="6350" cap="flat" cmpd="sng" algn="ctr">
                      <a:solidFill>
                        <a:srgbClr val="8EA9DB"/>
                      </a:solidFill>
                      <a:prstDash val="solid"/>
                      <a:round/>
                      <a:headEnd type="none" w="med" len="med"/>
                      <a:tailEnd type="none" w="med" len="med"/>
                    </a:lnT>
                    <a:lnB>
                      <a:noFill/>
                    </a:lnB>
                  </a:tcPr>
                </a:tc>
                <a:tc>
                  <a:txBody>
                    <a:bodyPr/>
                    <a:lstStyle/>
                    <a:p>
                      <a:pPr algn="r" fontAlgn="b"/>
                      <a:r>
                        <a:rPr lang="fi-FI" sz="1600" b="1" i="0" u="none" strike="noStrike">
                          <a:solidFill>
                            <a:srgbClr val="000000"/>
                          </a:solidFill>
                          <a:effectLst/>
                          <a:latin typeface="Arial" panose="020B0604020202020204" pitchFamily="34" charset="0"/>
                        </a:rPr>
                        <a:t>1</a:t>
                      </a:r>
                    </a:p>
                  </a:txBody>
                  <a:tcPr marL="8591" marR="8591" marT="8591" marB="0" anchor="b">
                    <a:lnL>
                      <a:noFill/>
                    </a:lnL>
                    <a:lnR>
                      <a:noFill/>
                    </a:lnR>
                    <a:lnT w="6350" cap="flat" cmpd="sng" algn="ctr">
                      <a:solidFill>
                        <a:srgbClr val="8EA9DB"/>
                      </a:solidFill>
                      <a:prstDash val="solid"/>
                      <a:round/>
                      <a:headEnd type="none" w="med" len="med"/>
                      <a:tailEnd type="none" w="med" len="med"/>
                    </a:lnT>
                    <a:lnB>
                      <a:noFill/>
                    </a:lnB>
                  </a:tcPr>
                </a:tc>
                <a:extLst>
                  <a:ext uri="{0D108BD9-81ED-4DB2-BD59-A6C34878D82A}">
                    <a16:rowId xmlns:a16="http://schemas.microsoft.com/office/drawing/2014/main" val="2733779434"/>
                  </a:ext>
                </a:extLst>
              </a:tr>
              <a:tr h="195213">
                <a:tc>
                  <a:txBody>
                    <a:bodyPr/>
                    <a:lstStyle/>
                    <a:p>
                      <a:pPr algn="l" fontAlgn="b"/>
                      <a:endParaRPr lang="fi-FI" sz="1600" b="1" i="0" u="none" strike="noStrike" dirty="0">
                        <a:solidFill>
                          <a:srgbClr val="000000"/>
                        </a:solidFill>
                        <a:effectLst/>
                        <a:latin typeface="Arial" panose="020B0604020202020204" pitchFamily="34" charset="0"/>
                      </a:endParaRPr>
                    </a:p>
                  </a:txBody>
                  <a:tcPr marL="8591" marR="8591" marT="8591" marB="0" anchor="b">
                    <a:lnL>
                      <a:noFill/>
                    </a:lnL>
                    <a:lnR>
                      <a:noFill/>
                    </a:lnR>
                    <a:lnT>
                      <a:noFill/>
                    </a:lnT>
                    <a:lnB w="6350" cap="flat" cmpd="sng" algn="ctr">
                      <a:solidFill>
                        <a:srgbClr val="8EA9DB"/>
                      </a:solidFill>
                      <a:prstDash val="solid"/>
                      <a:round/>
                      <a:headEnd type="none" w="med" len="med"/>
                      <a:tailEnd type="none" w="med" len="med"/>
                    </a:lnB>
                  </a:tcPr>
                </a:tc>
                <a:tc>
                  <a:txBody>
                    <a:bodyPr/>
                    <a:lstStyle/>
                    <a:p>
                      <a:pPr algn="l" fontAlgn="b"/>
                      <a:r>
                        <a:rPr lang="fi-FI" sz="1600" b="1" i="0" u="none" strike="noStrike">
                          <a:solidFill>
                            <a:srgbClr val="000000"/>
                          </a:solidFill>
                          <a:effectLst/>
                          <a:latin typeface="Arial" panose="020B0604020202020204" pitchFamily="34" charset="0"/>
                        </a:rPr>
                        <a:t>Asioimistulkkauksen ammattitutkinto</a:t>
                      </a:r>
                    </a:p>
                  </a:txBody>
                  <a:tcPr marL="8591" marR="8591" marT="8591" marB="0" anchor="b">
                    <a:lnL>
                      <a:noFill/>
                    </a:lnL>
                    <a:lnR>
                      <a:noFill/>
                    </a:lnR>
                    <a:lnT>
                      <a:noFill/>
                    </a:lnT>
                    <a:lnB>
                      <a:noFill/>
                    </a:lnB>
                  </a:tcPr>
                </a:tc>
                <a:tc>
                  <a:txBody>
                    <a:bodyPr/>
                    <a:lstStyle/>
                    <a:p>
                      <a:pPr algn="r" fontAlgn="b"/>
                      <a:r>
                        <a:rPr lang="fi-FI" sz="1600" b="1" i="0" u="none" strike="noStrike">
                          <a:solidFill>
                            <a:srgbClr val="000000"/>
                          </a:solidFill>
                          <a:effectLst/>
                          <a:latin typeface="Arial" panose="020B0604020202020204" pitchFamily="34" charset="0"/>
                        </a:rPr>
                        <a:t>1</a:t>
                      </a:r>
                    </a:p>
                  </a:txBody>
                  <a:tcPr marL="8591" marR="8591" marT="8591" marB="0" anchor="b">
                    <a:lnL>
                      <a:noFill/>
                    </a:lnL>
                    <a:lnR>
                      <a:noFill/>
                    </a:lnR>
                    <a:lnT>
                      <a:noFill/>
                    </a:lnT>
                    <a:lnB>
                      <a:noFill/>
                    </a:lnB>
                  </a:tcPr>
                </a:tc>
                <a:extLst>
                  <a:ext uri="{0D108BD9-81ED-4DB2-BD59-A6C34878D82A}">
                    <a16:rowId xmlns:a16="http://schemas.microsoft.com/office/drawing/2014/main" val="1521359535"/>
                  </a:ext>
                </a:extLst>
              </a:tr>
              <a:tr h="195213">
                <a:tc>
                  <a:txBody>
                    <a:bodyPr/>
                    <a:lstStyle/>
                    <a:p>
                      <a:pPr algn="l" fontAlgn="b"/>
                      <a:r>
                        <a:rPr lang="fi-FI" sz="1600" b="1" i="0" u="none" strike="noStrike" dirty="0">
                          <a:solidFill>
                            <a:srgbClr val="000000"/>
                          </a:solidFill>
                          <a:effectLst/>
                          <a:latin typeface="Arial" panose="020B0604020202020204" pitchFamily="34" charset="0"/>
                        </a:rPr>
                        <a:t>477102</a:t>
                      </a:r>
                    </a:p>
                  </a:txBody>
                  <a:tcPr marL="103094" marR="8591" marT="8591" marB="0" anchor="b">
                    <a:lnL>
                      <a:noFill/>
                    </a:lnL>
                    <a:lnR>
                      <a:noFill/>
                    </a:lnR>
                    <a:lnT w="6350" cap="flat" cmpd="sng" algn="ctr">
                      <a:solidFill>
                        <a:srgbClr val="8EA9DB"/>
                      </a:solidFill>
                      <a:prstDash val="solid"/>
                      <a:round/>
                      <a:headEnd type="none" w="med" len="med"/>
                      <a:tailEnd type="none" w="med" len="med"/>
                    </a:lnT>
                    <a:lnB>
                      <a:noFill/>
                    </a:lnB>
                  </a:tcPr>
                </a:tc>
                <a:tc>
                  <a:txBody>
                    <a:bodyPr/>
                    <a:lstStyle/>
                    <a:p>
                      <a:pPr algn="l" fontAlgn="b"/>
                      <a:r>
                        <a:rPr lang="fi-FI" sz="1600" b="1" i="0" u="none" strike="noStrike">
                          <a:solidFill>
                            <a:srgbClr val="000000"/>
                          </a:solidFill>
                          <a:effectLst/>
                          <a:latin typeface="Arial" panose="020B0604020202020204" pitchFamily="34" charset="0"/>
                        </a:rPr>
                        <a:t>Puhevammaisten tulkin erikoisammattitutkinto</a:t>
                      </a:r>
                    </a:p>
                  </a:txBody>
                  <a:tcPr marL="8591" marR="8591" marT="8591" marB="0" anchor="b">
                    <a:lnL>
                      <a:noFill/>
                    </a:lnL>
                    <a:lnR>
                      <a:noFill/>
                    </a:lnR>
                    <a:lnT>
                      <a:noFill/>
                    </a:lnT>
                    <a:lnB>
                      <a:noFill/>
                    </a:lnB>
                  </a:tcPr>
                </a:tc>
                <a:tc>
                  <a:txBody>
                    <a:bodyPr/>
                    <a:lstStyle/>
                    <a:p>
                      <a:pPr algn="r" fontAlgn="b"/>
                      <a:r>
                        <a:rPr lang="fi-FI" sz="1600" b="1" i="0" u="none" strike="noStrike">
                          <a:solidFill>
                            <a:srgbClr val="000000"/>
                          </a:solidFill>
                          <a:effectLst/>
                          <a:latin typeface="Arial" panose="020B0604020202020204" pitchFamily="34" charset="0"/>
                        </a:rPr>
                        <a:t>1</a:t>
                      </a:r>
                    </a:p>
                  </a:txBody>
                  <a:tcPr marL="8591" marR="8591" marT="8591" marB="0" anchor="b">
                    <a:lnL>
                      <a:noFill/>
                    </a:lnL>
                    <a:lnR>
                      <a:noFill/>
                    </a:lnR>
                    <a:lnT>
                      <a:noFill/>
                    </a:lnT>
                    <a:lnB>
                      <a:noFill/>
                    </a:lnB>
                  </a:tcPr>
                </a:tc>
                <a:extLst>
                  <a:ext uri="{0D108BD9-81ED-4DB2-BD59-A6C34878D82A}">
                    <a16:rowId xmlns:a16="http://schemas.microsoft.com/office/drawing/2014/main" val="2459449063"/>
                  </a:ext>
                </a:extLst>
              </a:tr>
              <a:tr h="195213">
                <a:tc>
                  <a:txBody>
                    <a:bodyPr/>
                    <a:lstStyle/>
                    <a:p>
                      <a:pPr algn="l" fontAlgn="b"/>
                      <a:endParaRPr lang="fi-FI" sz="1600" b="1" i="0" u="none" strike="noStrike" dirty="0">
                        <a:solidFill>
                          <a:srgbClr val="000000"/>
                        </a:solidFill>
                        <a:effectLst/>
                        <a:latin typeface="Arial" panose="020B0604020202020204" pitchFamily="34" charset="0"/>
                      </a:endParaRPr>
                    </a:p>
                  </a:txBody>
                  <a:tcPr marL="8591" marR="8591" marT="8591" marB="0" anchor="b">
                    <a:lnL>
                      <a:noFill/>
                    </a:lnL>
                    <a:lnR>
                      <a:noFill/>
                    </a:lnR>
                    <a:lnT>
                      <a:noFill/>
                    </a:lnT>
                    <a:lnB w="6350" cap="flat" cmpd="sng" algn="ctr">
                      <a:solidFill>
                        <a:srgbClr val="8EA9DB"/>
                      </a:solidFill>
                      <a:prstDash val="solid"/>
                      <a:round/>
                      <a:headEnd type="none" w="med" len="med"/>
                      <a:tailEnd type="none" w="med" len="med"/>
                    </a:lnB>
                  </a:tcPr>
                </a:tc>
                <a:tc>
                  <a:txBody>
                    <a:bodyPr/>
                    <a:lstStyle/>
                    <a:p>
                      <a:pPr algn="l" fontAlgn="b"/>
                      <a:r>
                        <a:rPr lang="fi-FI" sz="1600" b="1" i="0" u="none" strike="noStrike">
                          <a:solidFill>
                            <a:srgbClr val="000000"/>
                          </a:solidFill>
                          <a:effectLst/>
                          <a:latin typeface="Arial" panose="020B0604020202020204" pitchFamily="34" charset="0"/>
                        </a:rPr>
                        <a:t>Puhevammaisten tulkkauksen erikoisammattitutkinto</a:t>
                      </a:r>
                    </a:p>
                  </a:txBody>
                  <a:tcPr marL="8591" marR="8591" marT="8591" marB="0" anchor="b">
                    <a:lnL>
                      <a:noFill/>
                    </a:lnL>
                    <a:lnR>
                      <a:noFill/>
                    </a:lnR>
                    <a:lnT>
                      <a:noFill/>
                    </a:lnT>
                    <a:lnB>
                      <a:noFill/>
                    </a:lnB>
                  </a:tcPr>
                </a:tc>
                <a:tc>
                  <a:txBody>
                    <a:bodyPr/>
                    <a:lstStyle/>
                    <a:p>
                      <a:pPr algn="r" fontAlgn="b"/>
                      <a:r>
                        <a:rPr lang="fi-FI" sz="1600" b="1" i="0" u="none" strike="noStrike">
                          <a:solidFill>
                            <a:srgbClr val="000000"/>
                          </a:solidFill>
                          <a:effectLst/>
                          <a:latin typeface="Arial" panose="020B0604020202020204" pitchFamily="34" charset="0"/>
                        </a:rPr>
                        <a:t>1</a:t>
                      </a:r>
                    </a:p>
                  </a:txBody>
                  <a:tcPr marL="8591" marR="8591" marT="8591" marB="0" anchor="b">
                    <a:lnL>
                      <a:noFill/>
                    </a:lnL>
                    <a:lnR>
                      <a:noFill/>
                    </a:lnR>
                    <a:lnT>
                      <a:noFill/>
                    </a:lnT>
                    <a:lnB>
                      <a:noFill/>
                    </a:lnB>
                  </a:tcPr>
                </a:tc>
                <a:extLst>
                  <a:ext uri="{0D108BD9-81ED-4DB2-BD59-A6C34878D82A}">
                    <a16:rowId xmlns:a16="http://schemas.microsoft.com/office/drawing/2014/main" val="3320948000"/>
                  </a:ext>
                </a:extLst>
              </a:tr>
              <a:tr h="195213">
                <a:tc>
                  <a:txBody>
                    <a:bodyPr/>
                    <a:lstStyle/>
                    <a:p>
                      <a:pPr algn="l" fontAlgn="b"/>
                      <a:r>
                        <a:rPr lang="fi-FI" sz="1600" b="1" i="0" u="none" strike="noStrike" dirty="0">
                          <a:solidFill>
                            <a:srgbClr val="000000"/>
                          </a:solidFill>
                          <a:effectLst/>
                          <a:latin typeface="Arial" panose="020B0604020202020204" pitchFamily="34" charset="0"/>
                        </a:rPr>
                        <a:t>487203</a:t>
                      </a:r>
                    </a:p>
                  </a:txBody>
                  <a:tcPr marL="103094" marR="8591" marT="8591" marB="0" anchor="b">
                    <a:lnL>
                      <a:noFill/>
                    </a:lnL>
                    <a:lnR>
                      <a:noFill/>
                    </a:lnR>
                    <a:lnT w="6350" cap="flat" cmpd="sng" algn="ctr">
                      <a:solidFill>
                        <a:srgbClr val="8EA9DB"/>
                      </a:solidFill>
                      <a:prstDash val="solid"/>
                      <a:round/>
                      <a:headEnd type="none" w="med" len="med"/>
                      <a:tailEnd type="none" w="med" len="med"/>
                    </a:lnT>
                    <a:lnB>
                      <a:noFill/>
                    </a:lnB>
                  </a:tcPr>
                </a:tc>
                <a:tc>
                  <a:txBody>
                    <a:bodyPr/>
                    <a:lstStyle/>
                    <a:p>
                      <a:pPr algn="l" fontAlgn="b"/>
                      <a:r>
                        <a:rPr lang="fi-FI" sz="1600" b="1" i="0" u="none" strike="noStrike">
                          <a:solidFill>
                            <a:srgbClr val="000000"/>
                          </a:solidFill>
                          <a:effectLst/>
                          <a:latin typeface="Arial" panose="020B0604020202020204" pitchFamily="34" charset="0"/>
                        </a:rPr>
                        <a:t>Oikeustulkin erikoisammattitutkinto</a:t>
                      </a:r>
                    </a:p>
                  </a:txBody>
                  <a:tcPr marL="8591" marR="8591" marT="8591" marB="0" anchor="b">
                    <a:lnL>
                      <a:noFill/>
                    </a:lnL>
                    <a:lnR>
                      <a:noFill/>
                    </a:lnR>
                    <a:lnT>
                      <a:noFill/>
                    </a:lnT>
                    <a:lnB>
                      <a:noFill/>
                    </a:lnB>
                  </a:tcPr>
                </a:tc>
                <a:tc>
                  <a:txBody>
                    <a:bodyPr/>
                    <a:lstStyle/>
                    <a:p>
                      <a:pPr algn="r" fontAlgn="b"/>
                      <a:r>
                        <a:rPr lang="fi-FI" sz="1600" b="1" i="0" u="none" strike="noStrike">
                          <a:solidFill>
                            <a:srgbClr val="000000"/>
                          </a:solidFill>
                          <a:effectLst/>
                          <a:latin typeface="Arial" panose="020B0604020202020204" pitchFamily="34" charset="0"/>
                        </a:rPr>
                        <a:t>1</a:t>
                      </a:r>
                    </a:p>
                  </a:txBody>
                  <a:tcPr marL="8591" marR="8591" marT="8591" marB="0" anchor="b">
                    <a:lnL>
                      <a:noFill/>
                    </a:lnL>
                    <a:lnR>
                      <a:noFill/>
                    </a:lnR>
                    <a:lnT>
                      <a:noFill/>
                    </a:lnT>
                    <a:lnB>
                      <a:noFill/>
                    </a:lnB>
                  </a:tcPr>
                </a:tc>
                <a:extLst>
                  <a:ext uri="{0D108BD9-81ED-4DB2-BD59-A6C34878D82A}">
                    <a16:rowId xmlns:a16="http://schemas.microsoft.com/office/drawing/2014/main" val="1987563455"/>
                  </a:ext>
                </a:extLst>
              </a:tr>
              <a:tr h="195213">
                <a:tc>
                  <a:txBody>
                    <a:bodyPr/>
                    <a:lstStyle/>
                    <a:p>
                      <a:pPr algn="l" fontAlgn="b"/>
                      <a:endParaRPr lang="fi-FI" sz="1600" b="1" i="0" u="none" strike="noStrike" dirty="0">
                        <a:solidFill>
                          <a:srgbClr val="000000"/>
                        </a:solidFill>
                        <a:effectLst/>
                        <a:latin typeface="Arial" panose="020B0604020202020204" pitchFamily="34" charset="0"/>
                      </a:endParaRPr>
                    </a:p>
                  </a:txBody>
                  <a:tcPr marL="8591" marR="8591" marT="8591" marB="0" anchor="b">
                    <a:lnL>
                      <a:noFill/>
                    </a:lnL>
                    <a:lnR>
                      <a:noFill/>
                    </a:lnR>
                    <a:lnT>
                      <a:noFill/>
                    </a:lnT>
                    <a:lnB>
                      <a:noFill/>
                    </a:lnB>
                  </a:tcPr>
                </a:tc>
                <a:tc>
                  <a:txBody>
                    <a:bodyPr/>
                    <a:lstStyle/>
                    <a:p>
                      <a:pPr algn="l" fontAlgn="b"/>
                      <a:r>
                        <a:rPr lang="fi-FI" sz="1600" b="1" i="0" u="none" strike="noStrike">
                          <a:solidFill>
                            <a:srgbClr val="000000"/>
                          </a:solidFill>
                          <a:effectLst/>
                          <a:latin typeface="Arial" panose="020B0604020202020204" pitchFamily="34" charset="0"/>
                        </a:rPr>
                        <a:t>Oikeustulkkauksen erikoisammattitutkinto</a:t>
                      </a:r>
                    </a:p>
                  </a:txBody>
                  <a:tcPr marL="8591" marR="8591" marT="8591" marB="0" anchor="b">
                    <a:lnL>
                      <a:noFill/>
                    </a:lnL>
                    <a:lnR>
                      <a:noFill/>
                    </a:lnR>
                    <a:lnT>
                      <a:noFill/>
                    </a:lnT>
                    <a:lnB>
                      <a:noFill/>
                    </a:lnB>
                  </a:tcPr>
                </a:tc>
                <a:tc>
                  <a:txBody>
                    <a:bodyPr/>
                    <a:lstStyle/>
                    <a:p>
                      <a:pPr algn="r" fontAlgn="b"/>
                      <a:r>
                        <a:rPr lang="fi-FI" sz="1600" b="1" i="0" u="none" strike="noStrike">
                          <a:solidFill>
                            <a:srgbClr val="000000"/>
                          </a:solidFill>
                          <a:effectLst/>
                          <a:latin typeface="Arial" panose="020B0604020202020204" pitchFamily="34" charset="0"/>
                        </a:rPr>
                        <a:t>1</a:t>
                      </a:r>
                    </a:p>
                  </a:txBody>
                  <a:tcPr marL="8591" marR="8591" marT="8591" marB="0" anchor="b">
                    <a:lnL>
                      <a:noFill/>
                    </a:lnL>
                    <a:lnR>
                      <a:noFill/>
                    </a:lnR>
                    <a:lnT>
                      <a:noFill/>
                    </a:lnT>
                    <a:lnB>
                      <a:noFill/>
                    </a:lnB>
                  </a:tcPr>
                </a:tc>
                <a:extLst>
                  <a:ext uri="{0D108BD9-81ED-4DB2-BD59-A6C34878D82A}">
                    <a16:rowId xmlns:a16="http://schemas.microsoft.com/office/drawing/2014/main" val="1767422642"/>
                  </a:ext>
                </a:extLst>
              </a:tr>
              <a:tr h="195213">
                <a:tc>
                  <a:txBody>
                    <a:bodyPr/>
                    <a:lstStyle/>
                    <a:p>
                      <a:pPr algn="l" fontAlgn="b"/>
                      <a:r>
                        <a:rPr lang="fi-FI" sz="1600" b="1" i="0" u="none" strike="noStrike" dirty="0">
                          <a:solidFill>
                            <a:srgbClr val="000000"/>
                          </a:solidFill>
                          <a:effectLst/>
                          <a:highlight>
                            <a:srgbClr val="00FFFF"/>
                          </a:highlight>
                          <a:latin typeface="Arial" panose="020B0604020202020204" pitchFamily="34" charset="0"/>
                        </a:rPr>
                        <a:t>10231 Humanistiset ja taidealat, kustannusryhmä 3, PT</a:t>
                      </a:r>
                    </a:p>
                  </a:txBody>
                  <a:tcPr marL="8591" marR="8591" marT="8591" marB="0" anchor="b">
                    <a:lnL>
                      <a:noFill/>
                    </a:lnL>
                    <a:lnR>
                      <a:noFill/>
                    </a:lnR>
                    <a:lnT>
                      <a:noFill/>
                    </a:lnT>
                    <a:lnB w="6350" cap="flat" cmpd="sng" algn="ctr">
                      <a:solidFill>
                        <a:srgbClr val="8EA9DB"/>
                      </a:solidFill>
                      <a:prstDash val="solid"/>
                      <a:round/>
                      <a:headEnd type="none" w="med" len="med"/>
                      <a:tailEnd type="none" w="med" len="med"/>
                    </a:lnB>
                  </a:tcPr>
                </a:tc>
                <a:tc>
                  <a:txBody>
                    <a:bodyPr/>
                    <a:lstStyle/>
                    <a:p>
                      <a:pPr algn="l" fontAlgn="b"/>
                      <a:endParaRPr lang="fi-FI" sz="1600" b="1" i="0" u="none" strike="noStrike">
                        <a:solidFill>
                          <a:srgbClr val="000000"/>
                        </a:solidFill>
                        <a:effectLst/>
                        <a:latin typeface="Arial" panose="020B0604020202020204" pitchFamily="34" charset="0"/>
                      </a:endParaRPr>
                    </a:p>
                  </a:txBody>
                  <a:tcPr marL="8591" marR="8591" marT="8591" marB="0" anchor="b">
                    <a:lnL>
                      <a:noFill/>
                    </a:lnL>
                    <a:lnR>
                      <a:noFill/>
                    </a:lnR>
                    <a:lnT>
                      <a:noFill/>
                    </a:lnT>
                    <a:lnB w="6350" cap="flat" cmpd="sng" algn="ctr">
                      <a:solidFill>
                        <a:srgbClr val="8EA9DB"/>
                      </a:solidFill>
                      <a:prstDash val="solid"/>
                      <a:round/>
                      <a:headEnd type="none" w="med" len="med"/>
                      <a:tailEnd type="none" w="med" len="med"/>
                    </a:lnB>
                  </a:tcPr>
                </a:tc>
                <a:tc>
                  <a:txBody>
                    <a:bodyPr/>
                    <a:lstStyle/>
                    <a:p>
                      <a:pPr algn="r" fontAlgn="b"/>
                      <a:r>
                        <a:rPr lang="fi-FI" sz="1600" b="1" i="0" u="none" strike="noStrike" dirty="0">
                          <a:solidFill>
                            <a:srgbClr val="000000"/>
                          </a:solidFill>
                          <a:effectLst/>
                          <a:highlight>
                            <a:srgbClr val="00FFFF"/>
                          </a:highlight>
                          <a:latin typeface="Arial" panose="020B0604020202020204" pitchFamily="34" charset="0"/>
                        </a:rPr>
                        <a:t>11</a:t>
                      </a:r>
                    </a:p>
                  </a:txBody>
                  <a:tcPr marL="8591" marR="8591" marT="8591" marB="0" anchor="b">
                    <a:lnL>
                      <a:noFill/>
                    </a:lnL>
                    <a:lnR>
                      <a:noFill/>
                    </a:lnR>
                    <a:lnT>
                      <a:noFill/>
                    </a:lnT>
                    <a:lnB w="6350" cap="flat" cmpd="sng" algn="ctr">
                      <a:solidFill>
                        <a:srgbClr val="8EA9DB"/>
                      </a:solidFill>
                      <a:prstDash val="solid"/>
                      <a:round/>
                      <a:headEnd type="none" w="med" len="med"/>
                      <a:tailEnd type="none" w="med" len="med"/>
                    </a:lnB>
                  </a:tcPr>
                </a:tc>
                <a:extLst>
                  <a:ext uri="{0D108BD9-81ED-4DB2-BD59-A6C34878D82A}">
                    <a16:rowId xmlns:a16="http://schemas.microsoft.com/office/drawing/2014/main" val="607934485"/>
                  </a:ext>
                </a:extLst>
              </a:tr>
              <a:tr h="195213">
                <a:tc>
                  <a:txBody>
                    <a:bodyPr/>
                    <a:lstStyle/>
                    <a:p>
                      <a:pPr algn="l" fontAlgn="b"/>
                      <a:r>
                        <a:rPr lang="fi-FI" sz="1600" b="1" i="0" u="none" strike="noStrike" dirty="0">
                          <a:solidFill>
                            <a:srgbClr val="000000"/>
                          </a:solidFill>
                          <a:effectLst/>
                          <a:latin typeface="Arial" panose="020B0604020202020204" pitchFamily="34" charset="0"/>
                        </a:rPr>
                        <a:t>321101</a:t>
                      </a:r>
                    </a:p>
                  </a:txBody>
                  <a:tcPr marL="103094" marR="8591" marT="8591"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l" fontAlgn="b"/>
                      <a:r>
                        <a:rPr lang="fi-FI" sz="1600" b="1" i="0" u="none" strike="noStrike">
                          <a:solidFill>
                            <a:srgbClr val="000000"/>
                          </a:solidFill>
                          <a:effectLst/>
                          <a:latin typeface="Arial" panose="020B0604020202020204" pitchFamily="34" charset="0"/>
                        </a:rPr>
                        <a:t>Käsi- ja taideteollisuusalan perustutkinto</a:t>
                      </a:r>
                    </a:p>
                  </a:txBody>
                  <a:tcPr marL="8591" marR="8591" marT="8591" marB="0" anchor="b">
                    <a:lnL>
                      <a:noFill/>
                    </a:lnL>
                    <a:lnR>
                      <a:noFill/>
                    </a:lnR>
                    <a:lnT w="6350" cap="flat" cmpd="sng" algn="ctr">
                      <a:solidFill>
                        <a:srgbClr val="8EA9DB"/>
                      </a:solidFill>
                      <a:prstDash val="solid"/>
                      <a:round/>
                      <a:headEnd type="none" w="med" len="med"/>
                      <a:tailEnd type="none" w="med" len="med"/>
                    </a:lnT>
                    <a:lnB>
                      <a:noFill/>
                    </a:lnB>
                  </a:tcPr>
                </a:tc>
                <a:tc>
                  <a:txBody>
                    <a:bodyPr/>
                    <a:lstStyle/>
                    <a:p>
                      <a:pPr algn="r" fontAlgn="b"/>
                      <a:r>
                        <a:rPr lang="fi-FI" sz="1600" b="1" i="0" u="none" strike="noStrike">
                          <a:solidFill>
                            <a:srgbClr val="000000"/>
                          </a:solidFill>
                          <a:effectLst/>
                          <a:latin typeface="Arial" panose="020B0604020202020204" pitchFamily="34" charset="0"/>
                        </a:rPr>
                        <a:t>1</a:t>
                      </a:r>
                    </a:p>
                  </a:txBody>
                  <a:tcPr marL="8591" marR="8591" marT="8591" marB="0" anchor="b">
                    <a:lnL>
                      <a:noFill/>
                    </a:lnL>
                    <a:lnR>
                      <a:noFill/>
                    </a:lnR>
                    <a:lnT w="6350" cap="flat" cmpd="sng" algn="ctr">
                      <a:solidFill>
                        <a:srgbClr val="8EA9DB"/>
                      </a:solidFill>
                      <a:prstDash val="solid"/>
                      <a:round/>
                      <a:headEnd type="none" w="med" len="med"/>
                      <a:tailEnd type="none" w="med" len="med"/>
                    </a:lnT>
                    <a:lnB>
                      <a:noFill/>
                    </a:lnB>
                  </a:tcPr>
                </a:tc>
                <a:extLst>
                  <a:ext uri="{0D108BD9-81ED-4DB2-BD59-A6C34878D82A}">
                    <a16:rowId xmlns:a16="http://schemas.microsoft.com/office/drawing/2014/main" val="798468114"/>
                  </a:ext>
                </a:extLst>
              </a:tr>
              <a:tr h="195213">
                <a:tc>
                  <a:txBody>
                    <a:bodyPr/>
                    <a:lstStyle/>
                    <a:p>
                      <a:pPr algn="l" fontAlgn="b"/>
                      <a:r>
                        <a:rPr lang="fi-FI" sz="1600" b="1" i="0" u="none" strike="noStrike" dirty="0">
                          <a:solidFill>
                            <a:srgbClr val="000000"/>
                          </a:solidFill>
                          <a:effectLst/>
                          <a:latin typeface="Arial" panose="020B0604020202020204" pitchFamily="34" charset="0"/>
                        </a:rPr>
                        <a:t>321141</a:t>
                      </a:r>
                    </a:p>
                  </a:txBody>
                  <a:tcPr marL="103094" marR="8591" marT="8591"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l" fontAlgn="b"/>
                      <a:r>
                        <a:rPr lang="fi-FI" sz="1600" b="1" i="0" u="none" strike="noStrike">
                          <a:solidFill>
                            <a:srgbClr val="000000"/>
                          </a:solidFill>
                          <a:effectLst/>
                          <a:latin typeface="Arial" panose="020B0604020202020204" pitchFamily="34" charset="0"/>
                        </a:rPr>
                        <a:t>Taideteollisuusalan perustutkinto</a:t>
                      </a:r>
                    </a:p>
                  </a:txBody>
                  <a:tcPr marL="8591" marR="8591" marT="8591" marB="0" anchor="b">
                    <a:lnL>
                      <a:noFill/>
                    </a:lnL>
                    <a:lnR>
                      <a:noFill/>
                    </a:lnR>
                    <a:lnT>
                      <a:noFill/>
                    </a:lnT>
                    <a:lnB>
                      <a:noFill/>
                    </a:lnB>
                  </a:tcPr>
                </a:tc>
                <a:tc>
                  <a:txBody>
                    <a:bodyPr/>
                    <a:lstStyle/>
                    <a:p>
                      <a:pPr algn="r" fontAlgn="b"/>
                      <a:r>
                        <a:rPr lang="fi-FI" sz="1600" b="1" i="0" u="none" strike="noStrike">
                          <a:solidFill>
                            <a:srgbClr val="000000"/>
                          </a:solidFill>
                          <a:effectLst/>
                          <a:latin typeface="Arial" panose="020B0604020202020204" pitchFamily="34" charset="0"/>
                        </a:rPr>
                        <a:t>1</a:t>
                      </a:r>
                    </a:p>
                  </a:txBody>
                  <a:tcPr marL="8591" marR="8591" marT="8591" marB="0" anchor="b">
                    <a:lnL>
                      <a:noFill/>
                    </a:lnL>
                    <a:lnR>
                      <a:noFill/>
                    </a:lnR>
                    <a:lnT>
                      <a:noFill/>
                    </a:lnT>
                    <a:lnB>
                      <a:noFill/>
                    </a:lnB>
                  </a:tcPr>
                </a:tc>
                <a:extLst>
                  <a:ext uri="{0D108BD9-81ED-4DB2-BD59-A6C34878D82A}">
                    <a16:rowId xmlns:a16="http://schemas.microsoft.com/office/drawing/2014/main" val="3268653833"/>
                  </a:ext>
                </a:extLst>
              </a:tr>
              <a:tr h="195213">
                <a:tc>
                  <a:txBody>
                    <a:bodyPr/>
                    <a:lstStyle/>
                    <a:p>
                      <a:pPr algn="l" fontAlgn="b"/>
                      <a:r>
                        <a:rPr lang="fi-FI" sz="1600" b="1" i="0" u="none" strike="noStrike" dirty="0">
                          <a:solidFill>
                            <a:srgbClr val="000000"/>
                          </a:solidFill>
                          <a:effectLst/>
                          <a:latin typeface="Arial" panose="020B0604020202020204" pitchFamily="34" charset="0"/>
                        </a:rPr>
                        <a:t>321301</a:t>
                      </a:r>
                    </a:p>
                  </a:txBody>
                  <a:tcPr marL="103094" marR="8591" marT="8591"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l" fontAlgn="b"/>
                      <a:r>
                        <a:rPr lang="fi-FI" sz="1600" b="1" i="0" u="none" strike="noStrike">
                          <a:solidFill>
                            <a:srgbClr val="000000"/>
                          </a:solidFill>
                          <a:effectLst/>
                          <a:latin typeface="Arial" panose="020B0604020202020204" pitchFamily="34" charset="0"/>
                        </a:rPr>
                        <a:t>Kuvallisen ilmaisun perustutkinto</a:t>
                      </a:r>
                    </a:p>
                  </a:txBody>
                  <a:tcPr marL="8591" marR="8591" marT="8591" marB="0" anchor="b">
                    <a:lnL>
                      <a:noFill/>
                    </a:lnL>
                    <a:lnR>
                      <a:noFill/>
                    </a:lnR>
                    <a:lnT>
                      <a:noFill/>
                    </a:lnT>
                    <a:lnB>
                      <a:noFill/>
                    </a:lnB>
                  </a:tcPr>
                </a:tc>
                <a:tc>
                  <a:txBody>
                    <a:bodyPr/>
                    <a:lstStyle/>
                    <a:p>
                      <a:pPr algn="r" fontAlgn="b"/>
                      <a:r>
                        <a:rPr lang="fi-FI" sz="1600" b="1" i="0" u="none" strike="noStrike">
                          <a:solidFill>
                            <a:srgbClr val="000000"/>
                          </a:solidFill>
                          <a:effectLst/>
                          <a:latin typeface="Arial" panose="020B0604020202020204" pitchFamily="34" charset="0"/>
                        </a:rPr>
                        <a:t>1</a:t>
                      </a:r>
                    </a:p>
                  </a:txBody>
                  <a:tcPr marL="8591" marR="8591" marT="8591" marB="0" anchor="b">
                    <a:lnL>
                      <a:noFill/>
                    </a:lnL>
                    <a:lnR>
                      <a:noFill/>
                    </a:lnR>
                    <a:lnT>
                      <a:noFill/>
                    </a:lnT>
                    <a:lnB>
                      <a:noFill/>
                    </a:lnB>
                  </a:tcPr>
                </a:tc>
                <a:extLst>
                  <a:ext uri="{0D108BD9-81ED-4DB2-BD59-A6C34878D82A}">
                    <a16:rowId xmlns:a16="http://schemas.microsoft.com/office/drawing/2014/main" val="1983516087"/>
                  </a:ext>
                </a:extLst>
              </a:tr>
              <a:tr h="195213">
                <a:tc>
                  <a:txBody>
                    <a:bodyPr/>
                    <a:lstStyle/>
                    <a:p>
                      <a:pPr algn="l" fontAlgn="b"/>
                      <a:r>
                        <a:rPr lang="fi-FI" sz="1600" b="1" i="0" u="none" strike="noStrike" dirty="0">
                          <a:solidFill>
                            <a:srgbClr val="000000"/>
                          </a:solidFill>
                          <a:effectLst/>
                          <a:latin typeface="Arial" panose="020B0604020202020204" pitchFamily="34" charset="0"/>
                        </a:rPr>
                        <a:t>321501</a:t>
                      </a:r>
                    </a:p>
                  </a:txBody>
                  <a:tcPr marL="103094" marR="8591" marT="8591"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l" fontAlgn="b"/>
                      <a:r>
                        <a:rPr lang="fi-FI" sz="1600" b="1" i="0" u="none" strike="noStrike">
                          <a:solidFill>
                            <a:srgbClr val="000000"/>
                          </a:solidFill>
                          <a:effectLst/>
                          <a:latin typeface="Arial" panose="020B0604020202020204" pitchFamily="34" charset="0"/>
                        </a:rPr>
                        <a:t>Tanssialan perustutkinto</a:t>
                      </a:r>
                    </a:p>
                  </a:txBody>
                  <a:tcPr marL="8591" marR="8591" marT="8591" marB="0" anchor="b">
                    <a:lnL>
                      <a:noFill/>
                    </a:lnL>
                    <a:lnR>
                      <a:noFill/>
                    </a:lnR>
                    <a:lnT>
                      <a:noFill/>
                    </a:lnT>
                    <a:lnB>
                      <a:noFill/>
                    </a:lnB>
                  </a:tcPr>
                </a:tc>
                <a:tc>
                  <a:txBody>
                    <a:bodyPr/>
                    <a:lstStyle/>
                    <a:p>
                      <a:pPr algn="r" fontAlgn="b"/>
                      <a:r>
                        <a:rPr lang="fi-FI" sz="1600" b="1" i="0" u="none" strike="noStrike">
                          <a:solidFill>
                            <a:srgbClr val="000000"/>
                          </a:solidFill>
                          <a:effectLst/>
                          <a:latin typeface="Arial" panose="020B0604020202020204" pitchFamily="34" charset="0"/>
                        </a:rPr>
                        <a:t>1</a:t>
                      </a:r>
                    </a:p>
                  </a:txBody>
                  <a:tcPr marL="8591" marR="8591" marT="8591" marB="0" anchor="b">
                    <a:lnL>
                      <a:noFill/>
                    </a:lnL>
                    <a:lnR>
                      <a:noFill/>
                    </a:lnR>
                    <a:lnT>
                      <a:noFill/>
                    </a:lnT>
                    <a:lnB>
                      <a:noFill/>
                    </a:lnB>
                  </a:tcPr>
                </a:tc>
                <a:extLst>
                  <a:ext uri="{0D108BD9-81ED-4DB2-BD59-A6C34878D82A}">
                    <a16:rowId xmlns:a16="http://schemas.microsoft.com/office/drawing/2014/main" val="1817435783"/>
                  </a:ext>
                </a:extLst>
              </a:tr>
              <a:tr h="195213">
                <a:tc>
                  <a:txBody>
                    <a:bodyPr/>
                    <a:lstStyle/>
                    <a:p>
                      <a:pPr algn="l" fontAlgn="b"/>
                      <a:r>
                        <a:rPr lang="fi-FI" sz="1600" b="1" i="0" u="none" strike="noStrike" dirty="0">
                          <a:solidFill>
                            <a:srgbClr val="000000"/>
                          </a:solidFill>
                          <a:effectLst/>
                          <a:latin typeface="Arial" panose="020B0604020202020204" pitchFamily="34" charset="0"/>
                        </a:rPr>
                        <a:t>321602</a:t>
                      </a:r>
                    </a:p>
                  </a:txBody>
                  <a:tcPr marL="103094" marR="8591" marT="8591"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l" fontAlgn="b"/>
                      <a:r>
                        <a:rPr lang="fi-FI" sz="1600" b="1" i="0" u="none" strike="noStrike" dirty="0">
                          <a:solidFill>
                            <a:srgbClr val="000000"/>
                          </a:solidFill>
                          <a:effectLst/>
                          <a:latin typeface="Arial" panose="020B0604020202020204" pitchFamily="34" charset="0"/>
                        </a:rPr>
                        <a:t>Audiovisuaalisen viestinnän perustutkinto </a:t>
                      </a:r>
                    </a:p>
                  </a:txBody>
                  <a:tcPr marL="8591" marR="8591" marT="8591" marB="0" anchor="b">
                    <a:lnL>
                      <a:noFill/>
                    </a:lnL>
                    <a:lnR>
                      <a:noFill/>
                    </a:lnR>
                    <a:lnT>
                      <a:noFill/>
                    </a:lnT>
                    <a:lnB>
                      <a:noFill/>
                    </a:lnB>
                  </a:tcPr>
                </a:tc>
                <a:tc>
                  <a:txBody>
                    <a:bodyPr/>
                    <a:lstStyle/>
                    <a:p>
                      <a:pPr algn="r" fontAlgn="b"/>
                      <a:r>
                        <a:rPr lang="fi-FI" sz="1600" b="1" i="0" u="none" strike="noStrike" dirty="0">
                          <a:solidFill>
                            <a:srgbClr val="000000"/>
                          </a:solidFill>
                          <a:effectLst/>
                          <a:latin typeface="Arial" panose="020B0604020202020204" pitchFamily="34" charset="0"/>
                        </a:rPr>
                        <a:t>1</a:t>
                      </a:r>
                    </a:p>
                  </a:txBody>
                  <a:tcPr marL="8591" marR="8591" marT="8591" marB="0" anchor="b">
                    <a:lnL>
                      <a:noFill/>
                    </a:lnL>
                    <a:lnR>
                      <a:noFill/>
                    </a:lnR>
                    <a:lnT>
                      <a:noFill/>
                    </a:lnT>
                    <a:lnB>
                      <a:noFill/>
                    </a:lnB>
                  </a:tcPr>
                </a:tc>
                <a:extLst>
                  <a:ext uri="{0D108BD9-81ED-4DB2-BD59-A6C34878D82A}">
                    <a16:rowId xmlns:a16="http://schemas.microsoft.com/office/drawing/2014/main" val="2174623929"/>
                  </a:ext>
                </a:extLst>
              </a:tr>
            </a:tbl>
          </a:graphicData>
        </a:graphic>
      </p:graphicFrame>
      <p:sp>
        <p:nvSpPr>
          <p:cNvPr id="4" name="Päivämäärän paikkamerkki 3">
            <a:extLst>
              <a:ext uri="{FF2B5EF4-FFF2-40B4-BE49-F238E27FC236}">
                <a16:creationId xmlns:a16="http://schemas.microsoft.com/office/drawing/2014/main" id="{2A07E80E-3F86-4637-9869-C8502DE8819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
        <p:nvSpPr>
          <p:cNvPr id="5" name="Dian numeron paikkamerkki 4">
            <a:extLst>
              <a:ext uri="{FF2B5EF4-FFF2-40B4-BE49-F238E27FC236}">
                <a16:creationId xmlns:a16="http://schemas.microsoft.com/office/drawing/2014/main" id="{FCA7FC4E-71A6-473E-BD67-F4814EDF4E6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E131DE-DA31-4CDF-828A-8EB206A3CD12}" type="slidenum">
              <a:rPr kumimoji="0" lang="en-GB" sz="900" b="0" i="0" u="none" strike="noStrike" kern="1200" cap="none" spc="0" normalizeH="0" baseline="0" noProof="0" smtClean="0">
                <a:ln>
                  <a:noFill/>
                </a:ln>
                <a:solidFill>
                  <a:srgbClr val="0041DC"/>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GB" sz="9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Tree>
    <p:extLst>
      <p:ext uri="{BB962C8B-B14F-4D97-AF65-F5344CB8AC3E}">
        <p14:creationId xmlns:p14="http://schemas.microsoft.com/office/powerpoint/2010/main" val="8468506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6CB9437-B51E-41A8-A587-A216B6A71F50}"/>
              </a:ext>
            </a:extLst>
          </p:cNvPr>
          <p:cNvSpPr>
            <a:spLocks noGrp="1"/>
          </p:cNvSpPr>
          <p:nvPr>
            <p:ph type="title"/>
          </p:nvPr>
        </p:nvSpPr>
        <p:spPr/>
        <p:txBody>
          <a:bodyPr/>
          <a:lstStyle/>
          <a:p>
            <a:r>
              <a:rPr lang="fi-FI" sz="3200" dirty="0"/>
              <a:t>Muun ammatillinen koulutus suoritetiedot vuodelta 2018</a:t>
            </a:r>
            <a:br>
              <a:rPr lang="fi-FI" sz="3200" dirty="0"/>
            </a:br>
            <a:endParaRPr lang="fi-FI" dirty="0"/>
          </a:p>
        </p:txBody>
      </p:sp>
      <p:sp>
        <p:nvSpPr>
          <p:cNvPr id="3" name="Sisällön paikkamerkki 2">
            <a:extLst>
              <a:ext uri="{FF2B5EF4-FFF2-40B4-BE49-F238E27FC236}">
                <a16:creationId xmlns:a16="http://schemas.microsoft.com/office/drawing/2014/main" id="{6AC6EC6F-F0B0-4FD3-8FA3-18A44523D178}"/>
              </a:ext>
            </a:extLst>
          </p:cNvPr>
          <p:cNvSpPr>
            <a:spLocks noGrp="1"/>
          </p:cNvSpPr>
          <p:nvPr>
            <p:ph idx="1"/>
          </p:nvPr>
        </p:nvSpPr>
        <p:spPr/>
        <p:txBody>
          <a:bodyPr/>
          <a:lstStyle/>
          <a:p>
            <a:pPr marL="0" indent="0">
              <a:buNone/>
            </a:pPr>
            <a:r>
              <a:rPr lang="fi-FI" b="1" dirty="0"/>
              <a:t>Koulutuksen järjestäjän  </a:t>
            </a:r>
            <a:r>
              <a:rPr lang="fi-FI" b="1" dirty="0" err="1"/>
              <a:t>OKM:n</a:t>
            </a:r>
            <a:r>
              <a:rPr lang="fi-FI" b="1" dirty="0"/>
              <a:t> valtionosuudella rahoitetun muun ammatillisen koulutuksen toteutuneet opiskelijavuodet ilmoitetaan omilla </a:t>
            </a:r>
            <a:r>
              <a:rPr lang="fi-FI" b="1" dirty="0" err="1"/>
              <a:t>seurantaryhmä</a:t>
            </a:r>
            <a:r>
              <a:rPr lang="fi-FI" b="1" dirty="0"/>
              <a:t> -lomakkeillaan ammatillista osaamista syventävästä tai täydentävästä koulutuksesta ja ammatilliseen tehtävään valmistavasta koulutuksesta:  </a:t>
            </a:r>
            <a:br>
              <a:rPr lang="fi-FI" b="1" dirty="0"/>
            </a:br>
            <a:endParaRPr lang="fi-FI" dirty="0"/>
          </a:p>
          <a:p>
            <a:pPr marL="0" indent="0">
              <a:buNone/>
            </a:pPr>
            <a:r>
              <a:rPr lang="fi-FI" dirty="0" err="1"/>
              <a:t>Seurantaryhmät</a:t>
            </a:r>
            <a:r>
              <a:rPr lang="fi-FI" dirty="0"/>
              <a:t>: </a:t>
            </a:r>
          </a:p>
          <a:p>
            <a:pPr marL="0" lvl="0" indent="0">
              <a:buNone/>
            </a:pPr>
            <a:endParaRPr lang="fi-FI" dirty="0"/>
          </a:p>
          <a:p>
            <a:pPr marL="0" lvl="0" indent="0">
              <a:buNone/>
            </a:pPr>
            <a:r>
              <a:rPr lang="fi-FI" dirty="0"/>
              <a:t>94090 Ammatillista osaamista syventävä tai täydentävä koulutus (laki 531/2017 8§ 1-kohta)</a:t>
            </a:r>
            <a:br>
              <a:rPr lang="fi-FI" dirty="0"/>
            </a:br>
            <a:r>
              <a:rPr lang="fi-FI" dirty="0"/>
              <a:t> </a:t>
            </a:r>
          </a:p>
          <a:p>
            <a:pPr marL="0" lvl="0" indent="0">
              <a:buNone/>
            </a:pPr>
            <a:r>
              <a:rPr lang="fi-FI" dirty="0"/>
              <a:t>94095 Ammatilliseen tehtävään valmistava koulutus (laki 531/2017 8§ 2-kohta)</a:t>
            </a:r>
          </a:p>
          <a:p>
            <a:endParaRPr lang="fi-FI" dirty="0"/>
          </a:p>
        </p:txBody>
      </p:sp>
      <p:sp>
        <p:nvSpPr>
          <p:cNvPr id="4" name="Päivämäärän paikkamerkki 3">
            <a:extLst>
              <a:ext uri="{FF2B5EF4-FFF2-40B4-BE49-F238E27FC236}">
                <a16:creationId xmlns:a16="http://schemas.microsoft.com/office/drawing/2014/main" id="{024AD97A-7D92-43D4-9F48-9C033377B6E1}"/>
              </a:ext>
            </a:extLst>
          </p:cNvPr>
          <p:cNvSpPr>
            <a:spLocks noGrp="1"/>
          </p:cNvSpPr>
          <p:nvPr>
            <p:ph type="dt" sz="half" idx="10"/>
          </p:nvPr>
        </p:nvSpPr>
        <p:spPr/>
        <p:txBody>
          <a:bodyPr/>
          <a:lstStyle/>
          <a:p>
            <a:endParaRPr lang="en-GB"/>
          </a:p>
        </p:txBody>
      </p:sp>
      <p:sp>
        <p:nvSpPr>
          <p:cNvPr id="5" name="Dian numeron paikkamerkki 4">
            <a:extLst>
              <a:ext uri="{FF2B5EF4-FFF2-40B4-BE49-F238E27FC236}">
                <a16:creationId xmlns:a16="http://schemas.microsoft.com/office/drawing/2014/main" id="{C6447890-1D2F-47C4-9715-6C1E489E7860}"/>
              </a:ext>
            </a:extLst>
          </p:cNvPr>
          <p:cNvSpPr>
            <a:spLocks noGrp="1"/>
          </p:cNvSpPr>
          <p:nvPr>
            <p:ph type="sldNum" sz="quarter" idx="12"/>
          </p:nvPr>
        </p:nvSpPr>
        <p:spPr/>
        <p:txBody>
          <a:bodyPr/>
          <a:lstStyle/>
          <a:p>
            <a:fld id="{A6E131DE-DA31-4CDF-828A-8EB206A3CD12}" type="slidenum">
              <a:rPr lang="en-GB" smtClean="0"/>
              <a:t>40</a:t>
            </a:fld>
            <a:endParaRPr lang="en-GB"/>
          </a:p>
        </p:txBody>
      </p:sp>
    </p:spTree>
    <p:extLst>
      <p:ext uri="{BB962C8B-B14F-4D97-AF65-F5344CB8AC3E}">
        <p14:creationId xmlns:p14="http://schemas.microsoft.com/office/powerpoint/2010/main" val="29981054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C15EF05-3257-4832-84E2-384D159081D1}"/>
              </a:ext>
            </a:extLst>
          </p:cNvPr>
          <p:cNvSpPr>
            <a:spLocks noGrp="1"/>
          </p:cNvSpPr>
          <p:nvPr>
            <p:ph type="title"/>
          </p:nvPr>
        </p:nvSpPr>
        <p:spPr/>
        <p:txBody>
          <a:bodyPr/>
          <a:lstStyle/>
          <a:p>
            <a:r>
              <a:rPr lang="fi-FI" dirty="0"/>
              <a:t>Muun ammatillisen koulutuksen suoritteet ilmoitetaan kyselylomakkeen mukaisilla rahoituksen laskentaan tarvittavilla erittelyillä.   </a:t>
            </a:r>
            <a:br>
              <a:rPr lang="fi-FI" dirty="0"/>
            </a:br>
            <a:endParaRPr lang="fi-FI" dirty="0"/>
          </a:p>
        </p:txBody>
      </p:sp>
      <p:sp>
        <p:nvSpPr>
          <p:cNvPr id="3" name="Sisällön paikkamerkki 2">
            <a:extLst>
              <a:ext uri="{FF2B5EF4-FFF2-40B4-BE49-F238E27FC236}">
                <a16:creationId xmlns:a16="http://schemas.microsoft.com/office/drawing/2014/main" id="{AE68AF36-E1A8-4D20-908F-24F3BD2D475F}"/>
              </a:ext>
            </a:extLst>
          </p:cNvPr>
          <p:cNvSpPr>
            <a:spLocks noGrp="1"/>
          </p:cNvSpPr>
          <p:nvPr>
            <p:ph idx="1"/>
          </p:nvPr>
        </p:nvSpPr>
        <p:spPr/>
        <p:txBody>
          <a:bodyPr/>
          <a:lstStyle/>
          <a:p>
            <a:pPr marL="0" indent="0">
              <a:buNone/>
            </a:pPr>
            <a:endParaRPr lang="fi-FI" dirty="0"/>
          </a:p>
          <a:p>
            <a:pPr marL="285750" indent="-285750">
              <a:buFont typeface="Arial" panose="020B0604020202020204" pitchFamily="34" charset="0"/>
              <a:buChar char="•"/>
            </a:pPr>
            <a:r>
              <a:rPr lang="en-US" b="1" dirty="0"/>
              <a:t>S4.7, S5.7, S6.7,  S7.7, S8.7 </a:t>
            </a:r>
            <a:r>
              <a:rPr lang="en-US" b="1" dirty="0" err="1"/>
              <a:t>Opiskelijavuodet</a:t>
            </a:r>
            <a:r>
              <a:rPr lang="en-US" b="1" dirty="0"/>
              <a:t> </a:t>
            </a:r>
            <a:endParaRPr lang="fi-FI" b="1" dirty="0"/>
          </a:p>
          <a:p>
            <a:pPr marL="690563" lvl="1" indent="-285750"/>
            <a:r>
              <a:rPr lang="fi-FI" dirty="0"/>
              <a:t>Toteutuneet opiskelijavuodet ilmoitetaan jaettuna vankilaopetukseen V1.5, oppisopimuskoulutukseen V1.2 ja luokkaan V1.1 , joka sisältää muut kuin </a:t>
            </a:r>
            <a:r>
              <a:rPr lang="fi-FI" dirty="0" err="1"/>
              <a:t>edellämainitut</a:t>
            </a:r>
            <a:r>
              <a:rPr lang="fi-FI" dirty="0"/>
              <a:t> V1.2. -V1.5. Määrät ilmoitetaan desimaalilukuna (tarvittaessa kolmen desimaalin tarkkuudella).</a:t>
            </a:r>
          </a:p>
          <a:p>
            <a:pPr marL="690563" lvl="1" indent="-285750"/>
            <a:r>
              <a:rPr lang="fi-FI" dirty="0"/>
              <a:t>Kussakin ryhmässä opiskelijavuodet eritellään omaehtoiseen ja henkilöstökoulutukseen sekä työvoimakoulutukseen. Lisäksi ilmoitetaan mahdolliset koulutuksen järjestäjän asuntolassa muun ammatillisen koulutuksen yhteydessä toteutuneet maksuttoman majoituksen opiskelijavuodet.   Omaehtoisella tarkoitetaan tässä muuta kuin henkilöstökoulutusta tai työvoimakoulutusta.</a:t>
            </a:r>
          </a:p>
          <a:p>
            <a:endParaRPr lang="fi-FI" dirty="0"/>
          </a:p>
        </p:txBody>
      </p:sp>
      <p:sp>
        <p:nvSpPr>
          <p:cNvPr id="4" name="Päivämäärän paikkamerkki 3">
            <a:extLst>
              <a:ext uri="{FF2B5EF4-FFF2-40B4-BE49-F238E27FC236}">
                <a16:creationId xmlns:a16="http://schemas.microsoft.com/office/drawing/2014/main" id="{EAF660F3-D33A-48A1-8ED0-63298CA06063}"/>
              </a:ext>
            </a:extLst>
          </p:cNvPr>
          <p:cNvSpPr>
            <a:spLocks noGrp="1"/>
          </p:cNvSpPr>
          <p:nvPr>
            <p:ph type="dt" sz="half" idx="10"/>
          </p:nvPr>
        </p:nvSpPr>
        <p:spPr/>
        <p:txBody>
          <a:bodyPr/>
          <a:lstStyle/>
          <a:p>
            <a:endParaRPr lang="en-GB"/>
          </a:p>
        </p:txBody>
      </p:sp>
      <p:sp>
        <p:nvSpPr>
          <p:cNvPr id="5" name="Dian numeron paikkamerkki 4">
            <a:extLst>
              <a:ext uri="{FF2B5EF4-FFF2-40B4-BE49-F238E27FC236}">
                <a16:creationId xmlns:a16="http://schemas.microsoft.com/office/drawing/2014/main" id="{FA8318BC-F6CA-4A50-922F-28BBF97D25B9}"/>
              </a:ext>
            </a:extLst>
          </p:cNvPr>
          <p:cNvSpPr>
            <a:spLocks noGrp="1"/>
          </p:cNvSpPr>
          <p:nvPr>
            <p:ph type="sldNum" sz="quarter" idx="12"/>
          </p:nvPr>
        </p:nvSpPr>
        <p:spPr/>
        <p:txBody>
          <a:bodyPr/>
          <a:lstStyle/>
          <a:p>
            <a:fld id="{A6E131DE-DA31-4CDF-828A-8EB206A3CD12}" type="slidenum">
              <a:rPr lang="en-GB" smtClean="0"/>
              <a:t>41</a:t>
            </a:fld>
            <a:endParaRPr lang="en-GB"/>
          </a:p>
        </p:txBody>
      </p:sp>
    </p:spTree>
    <p:extLst>
      <p:ext uri="{BB962C8B-B14F-4D97-AF65-F5344CB8AC3E}">
        <p14:creationId xmlns:p14="http://schemas.microsoft.com/office/powerpoint/2010/main" val="22782002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57F914F-28BB-4FF4-A71D-D059BE3569CC}"/>
              </a:ext>
            </a:extLst>
          </p:cNvPr>
          <p:cNvSpPr>
            <a:spLocks noGrp="1"/>
          </p:cNvSpPr>
          <p:nvPr>
            <p:ph type="title"/>
          </p:nvPr>
        </p:nvSpPr>
        <p:spPr/>
        <p:txBody>
          <a:bodyPr/>
          <a:lstStyle/>
          <a:p>
            <a:endParaRPr lang="fi-FI"/>
          </a:p>
        </p:txBody>
      </p:sp>
      <p:sp>
        <p:nvSpPr>
          <p:cNvPr id="3" name="Sisällön paikkamerkki 2">
            <a:extLst>
              <a:ext uri="{FF2B5EF4-FFF2-40B4-BE49-F238E27FC236}">
                <a16:creationId xmlns:a16="http://schemas.microsoft.com/office/drawing/2014/main" id="{F465AA44-66F0-4390-AED3-D0918918CF6A}"/>
              </a:ext>
            </a:extLst>
          </p:cNvPr>
          <p:cNvSpPr>
            <a:spLocks noGrp="1"/>
          </p:cNvSpPr>
          <p:nvPr>
            <p:ph idx="1"/>
          </p:nvPr>
        </p:nvSpPr>
        <p:spPr/>
        <p:txBody>
          <a:bodyPr/>
          <a:lstStyle/>
          <a:p>
            <a:pPr marL="690563" lvl="1" indent="-285750"/>
            <a:r>
              <a:rPr lang="fi-FI" dirty="0"/>
              <a:t>Opiskelijavuosi on 365 kalenteripäivää. Opiskelijavuosikertymä lasketaan opiskelijoiden  </a:t>
            </a:r>
            <a:r>
              <a:rPr lang="fi-FI" dirty="0" err="1"/>
              <a:t>opiskelujaksojen</a:t>
            </a:r>
            <a:r>
              <a:rPr lang="fi-FI" dirty="0"/>
              <a:t> osa-aikaisuudella kerrottujen kalenteripäivien summana. Opiskelijan </a:t>
            </a:r>
            <a:r>
              <a:rPr lang="fi-FI" dirty="0" err="1"/>
              <a:t>opiskelujakson</a:t>
            </a:r>
            <a:r>
              <a:rPr lang="fi-FI" dirty="0"/>
              <a:t> osa-aikaisuus lasketaan siten, että koulutuksen aloitus- ja päättymispäivien väliselle ajalle lasketaan osaamisen hankkimispäivien määrä keskimäärin viikkoa kohden (</a:t>
            </a:r>
            <a:r>
              <a:rPr lang="fi-FI" dirty="0" err="1"/>
              <a:t>maks</a:t>
            </a:r>
            <a:r>
              <a:rPr lang="fi-FI" dirty="0"/>
              <a:t>. 5) ja jaetaan tämä luku 5:llä.  Jos koulutuksen kesto on alle viikon, lasketaan koulutuksesta opiskelijavuosikertymään osaamisen hankkimispäivien lukumäärä aloitus- ja päättymispäivä mukaan lukien. </a:t>
            </a:r>
          </a:p>
          <a:p>
            <a:pPr marL="690563" lvl="1" indent="-285750"/>
            <a:r>
              <a:rPr lang="fi-FI" dirty="0"/>
              <a:t>Ammatilliseen tehtävään valmistavassa koulutuksessa voi koulutuksen järjestäjän päättämänä </a:t>
            </a:r>
            <a:r>
              <a:rPr lang="fi-FI" dirty="0" err="1"/>
              <a:t>opiskelujaksoon</a:t>
            </a:r>
            <a:r>
              <a:rPr lang="fi-FI" dirty="0"/>
              <a:t> sisältyä alle 4 viikon mittaisia keskeytyksiä (</a:t>
            </a:r>
            <a:r>
              <a:rPr lang="fi-FI" dirty="0" err="1"/>
              <a:t>lomajaksoja</a:t>
            </a:r>
            <a:r>
              <a:rPr lang="fi-FI" dirty="0"/>
              <a:t>). Jos </a:t>
            </a:r>
            <a:r>
              <a:rPr lang="fi-FI" dirty="0" err="1"/>
              <a:t>lomajakso</a:t>
            </a:r>
            <a:r>
              <a:rPr lang="fi-FI" dirty="0"/>
              <a:t> kestää yli 4 viikkoa, ylimenevää loma-aikaa ei lasketa mukaan opiskelijavuosikertymään.  </a:t>
            </a:r>
          </a:p>
          <a:p>
            <a:pPr marL="690563" lvl="1" indent="-285750"/>
            <a:r>
              <a:rPr lang="fi-FI" dirty="0"/>
              <a:t>Jos muuta ammatillista koulutusta järjestetään oppisopimuskoulutuksena, </a:t>
            </a:r>
            <a:r>
              <a:rPr lang="fi-FI" dirty="0" err="1"/>
              <a:t>opiskelujaksossa</a:t>
            </a:r>
            <a:r>
              <a:rPr lang="fi-FI" dirty="0"/>
              <a:t> ei ole koulutuksen järjestäjän päättämiä keskeytyksiä. Vuosiloma lasketaan opiskelijavuosikertymään. </a:t>
            </a:r>
          </a:p>
          <a:p>
            <a:pPr marL="0" indent="0">
              <a:buNone/>
            </a:pPr>
            <a:endParaRPr lang="fi-FI" dirty="0"/>
          </a:p>
        </p:txBody>
      </p:sp>
      <p:sp>
        <p:nvSpPr>
          <p:cNvPr id="4" name="Päivämäärän paikkamerkki 3">
            <a:extLst>
              <a:ext uri="{FF2B5EF4-FFF2-40B4-BE49-F238E27FC236}">
                <a16:creationId xmlns:a16="http://schemas.microsoft.com/office/drawing/2014/main" id="{F024FA53-BA8B-495E-943E-47BDAD6C313A}"/>
              </a:ext>
            </a:extLst>
          </p:cNvPr>
          <p:cNvSpPr>
            <a:spLocks noGrp="1"/>
          </p:cNvSpPr>
          <p:nvPr>
            <p:ph type="dt" sz="half" idx="10"/>
          </p:nvPr>
        </p:nvSpPr>
        <p:spPr/>
        <p:txBody>
          <a:bodyPr/>
          <a:lstStyle/>
          <a:p>
            <a:endParaRPr lang="en-GB"/>
          </a:p>
        </p:txBody>
      </p:sp>
      <p:sp>
        <p:nvSpPr>
          <p:cNvPr id="5" name="Dian numeron paikkamerkki 4">
            <a:extLst>
              <a:ext uri="{FF2B5EF4-FFF2-40B4-BE49-F238E27FC236}">
                <a16:creationId xmlns:a16="http://schemas.microsoft.com/office/drawing/2014/main" id="{0293A1CF-102E-441F-ADA8-E9428924C787}"/>
              </a:ext>
            </a:extLst>
          </p:cNvPr>
          <p:cNvSpPr>
            <a:spLocks noGrp="1"/>
          </p:cNvSpPr>
          <p:nvPr>
            <p:ph type="sldNum" sz="quarter" idx="12"/>
          </p:nvPr>
        </p:nvSpPr>
        <p:spPr/>
        <p:txBody>
          <a:bodyPr/>
          <a:lstStyle/>
          <a:p>
            <a:fld id="{A6E131DE-DA31-4CDF-828A-8EB206A3CD12}" type="slidenum">
              <a:rPr lang="en-GB" smtClean="0"/>
              <a:t>42</a:t>
            </a:fld>
            <a:endParaRPr lang="en-GB"/>
          </a:p>
        </p:txBody>
      </p:sp>
    </p:spTree>
    <p:extLst>
      <p:ext uri="{BB962C8B-B14F-4D97-AF65-F5344CB8AC3E}">
        <p14:creationId xmlns:p14="http://schemas.microsoft.com/office/powerpoint/2010/main" val="27072354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AD446B4-6B48-4915-A415-02BA274E2635}"/>
              </a:ext>
            </a:extLst>
          </p:cNvPr>
          <p:cNvSpPr>
            <a:spLocks noGrp="1"/>
          </p:cNvSpPr>
          <p:nvPr>
            <p:ph type="title"/>
          </p:nvPr>
        </p:nvSpPr>
        <p:spPr>
          <a:xfrm>
            <a:off x="851169" y="289930"/>
            <a:ext cx="10515600" cy="1325563"/>
          </a:xfrm>
        </p:spPr>
        <p:txBody>
          <a:bodyPr/>
          <a:lstStyle/>
          <a:p>
            <a:r>
              <a:rPr lang="fi-FI" dirty="0"/>
              <a:t>Ammatillisen koulutuksen järjestäjän ALV –korvaus ja toiminnan erittelyt</a:t>
            </a:r>
            <a:endParaRPr lang="fi-FI" dirty="0">
              <a:solidFill>
                <a:srgbClr val="FF0000"/>
              </a:solidFill>
            </a:endParaRPr>
          </a:p>
        </p:txBody>
      </p:sp>
      <p:sp>
        <p:nvSpPr>
          <p:cNvPr id="4" name="Päivämäärän paikkamerkki 3">
            <a:extLst>
              <a:ext uri="{FF2B5EF4-FFF2-40B4-BE49-F238E27FC236}">
                <a16:creationId xmlns:a16="http://schemas.microsoft.com/office/drawing/2014/main" id="{952041D3-0E60-4A82-817E-B80D15CFC0C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A93E190-C3B8-4F0D-BC5A-414A6F0316F6}" type="datetime1">
              <a:rPr kumimoji="0" lang="en-GB" sz="1200" b="0" i="0" u="none" strike="noStrike" kern="1200" cap="none" spc="0" normalizeH="0" baseline="0" noProof="0" smtClean="0">
                <a:ln>
                  <a:noFill/>
                </a:ln>
                <a:solidFill>
                  <a:srgbClr val="1F497D"/>
                </a:solidFill>
                <a:effectLst/>
                <a:uLnTx/>
                <a:uFillTx/>
                <a:latin typeface="Calibri"/>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22/03/2019</a:t>
            </a:fld>
            <a:endParaRPr kumimoji="0" lang="en-GB" sz="1200" b="0" i="0" u="none" strike="noStrike" kern="1200" cap="none" spc="0" normalizeH="0" baseline="0" noProof="0">
              <a:ln>
                <a:noFill/>
              </a:ln>
              <a:solidFill>
                <a:srgbClr val="1F497D"/>
              </a:solidFill>
              <a:effectLst/>
              <a:uLnTx/>
              <a:uFillTx/>
              <a:latin typeface="Calibri"/>
              <a:ea typeface="+mn-ea"/>
              <a:cs typeface="Calibri" panose="020F0502020204030204" pitchFamily="34" charset="0"/>
            </a:endParaRPr>
          </a:p>
        </p:txBody>
      </p:sp>
      <p:sp>
        <p:nvSpPr>
          <p:cNvPr id="5" name="Alatunnisteen paikkamerkki 4">
            <a:extLst>
              <a:ext uri="{FF2B5EF4-FFF2-40B4-BE49-F238E27FC236}">
                <a16:creationId xmlns:a16="http://schemas.microsoft.com/office/drawing/2014/main" id="{C8AA8DD8-02E0-43F5-8D5F-339DD49777E1}"/>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1F497D"/>
                </a:solidFill>
                <a:effectLst/>
                <a:uLnTx/>
                <a:uFillTx/>
                <a:latin typeface="Calibri"/>
                <a:ea typeface="+mn-ea"/>
                <a:cs typeface="Calibri" panose="020F0502020204030204" pitchFamily="34" charset="0"/>
              </a:rPr>
              <a:t>Opetushallitus</a:t>
            </a:r>
            <a:endParaRPr kumimoji="0" lang="en-GB" sz="1200" b="0" i="0" u="none" strike="noStrike" kern="1200" cap="none" spc="0" normalizeH="0" baseline="0" noProof="0" dirty="0">
              <a:ln>
                <a:noFill/>
              </a:ln>
              <a:solidFill>
                <a:srgbClr val="1F497D"/>
              </a:solidFill>
              <a:effectLst/>
              <a:uLnTx/>
              <a:uFillTx/>
              <a:latin typeface="Calibri"/>
              <a:ea typeface="+mn-ea"/>
              <a:cs typeface="Calibri" panose="020F0502020204030204" pitchFamily="34" charset="0"/>
            </a:endParaRPr>
          </a:p>
        </p:txBody>
      </p:sp>
      <p:sp>
        <p:nvSpPr>
          <p:cNvPr id="6" name="Dian numeron paikkamerkki 5">
            <a:extLst>
              <a:ext uri="{FF2B5EF4-FFF2-40B4-BE49-F238E27FC236}">
                <a16:creationId xmlns:a16="http://schemas.microsoft.com/office/drawing/2014/main" id="{44264700-4070-48EB-AD95-BC8F35437B2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E131DE-DA31-4CDF-828A-8EB206A3CD12}" type="slidenum">
              <a:rPr kumimoji="0" lang="en-GB" sz="1200" b="0" i="0" u="none" strike="noStrike" kern="1200" cap="none" spc="0" normalizeH="0" baseline="0" noProof="0" smtClean="0">
                <a:ln>
                  <a:noFill/>
                </a:ln>
                <a:solidFill>
                  <a:srgbClr val="1F497D"/>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GB" sz="1200" b="0" i="0" u="none" strike="noStrike" kern="1200" cap="none" spc="0" normalizeH="0" baseline="0" noProof="0">
              <a:ln>
                <a:noFill/>
              </a:ln>
              <a:solidFill>
                <a:srgbClr val="1F497D"/>
              </a:solidFill>
              <a:effectLst/>
              <a:uLnTx/>
              <a:uFillTx/>
              <a:latin typeface="Calibri"/>
              <a:ea typeface="+mn-ea"/>
              <a:cs typeface="Calibri" panose="020F0502020204030204" pitchFamily="34" charset="0"/>
            </a:endParaRPr>
          </a:p>
        </p:txBody>
      </p:sp>
      <p:graphicFrame>
        <p:nvGraphicFramePr>
          <p:cNvPr id="7" name="Kaaviokuva 6">
            <a:extLst>
              <a:ext uri="{FF2B5EF4-FFF2-40B4-BE49-F238E27FC236}">
                <a16:creationId xmlns:a16="http://schemas.microsoft.com/office/drawing/2014/main" id="{0CCC0CC8-86F3-42F3-9769-4DD8282FA43C}"/>
              </a:ext>
            </a:extLst>
          </p:cNvPr>
          <p:cNvGraphicFramePr/>
          <p:nvPr>
            <p:extLst/>
          </p:nvPr>
        </p:nvGraphicFramePr>
        <p:xfrm>
          <a:off x="1535375" y="2171316"/>
          <a:ext cx="9546671" cy="32515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Suorakulmio 7">
            <a:extLst>
              <a:ext uri="{FF2B5EF4-FFF2-40B4-BE49-F238E27FC236}">
                <a16:creationId xmlns:a16="http://schemas.microsoft.com/office/drawing/2014/main" id="{DE142E85-7618-4005-819C-1AC04C4B488E}"/>
              </a:ext>
            </a:extLst>
          </p:cNvPr>
          <p:cNvSpPr/>
          <p:nvPr/>
        </p:nvSpPr>
        <p:spPr>
          <a:xfrm>
            <a:off x="1011253" y="5454684"/>
            <a:ext cx="7459943" cy="634597"/>
          </a:xfrm>
          <a:prstGeom prst="rect">
            <a:avLst/>
          </a:prstGeom>
        </p:spPr>
        <p:txBody>
          <a:bodyPr wrap="square">
            <a:spAutoFit/>
          </a:bodyPr>
          <a:lstStyle/>
          <a:p>
            <a:pPr marL="342900" marR="501015" lvl="0" indent="-342900" algn="l" defTabSz="914400" rtl="0" eaLnBrk="1" fontAlgn="auto" latinLnBrk="0" hangingPunct="1">
              <a:lnSpc>
                <a:spcPct val="104000"/>
              </a:lnSpc>
              <a:spcBef>
                <a:spcPts val="0"/>
              </a:spcBef>
              <a:spcAft>
                <a:spcPts val="1320"/>
              </a:spcAft>
              <a:buClrTx/>
              <a:buSzTx/>
              <a:buFont typeface="Symbol" panose="05050102010706020507" pitchFamily="18" charset="2"/>
              <a:buChar char=""/>
              <a:tabLst/>
              <a:defRPr/>
            </a:pPr>
            <a:r>
              <a:rPr kumimoji="0" lang="fi-FI" sz="1200" b="0"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Calibri" panose="020F0502020204030204" pitchFamily="34" charset="0"/>
              </a:rPr>
              <a:t>esim. arvonlisäverottomana myydyn tutkintokoulutuksen kustannukset ja niihin sisältyvä alv.</a:t>
            </a:r>
          </a:p>
          <a:p>
            <a:pPr marL="342900" marR="501015" lvl="0" indent="-342900" algn="l" defTabSz="914400" rtl="0" eaLnBrk="1" fontAlgn="auto" latinLnBrk="0" hangingPunct="1">
              <a:lnSpc>
                <a:spcPct val="104000"/>
              </a:lnSpc>
              <a:spcBef>
                <a:spcPts val="0"/>
              </a:spcBef>
              <a:spcAft>
                <a:spcPts val="1320"/>
              </a:spcAft>
              <a:buClrTx/>
              <a:buSzTx/>
              <a:buFont typeface="Symbol" panose="05050102010706020507" pitchFamily="18" charset="2"/>
              <a:buChar char=""/>
              <a:tabLst/>
              <a:defRPr/>
            </a:pPr>
            <a:r>
              <a:rPr kumimoji="0" lang="fi-FI" sz="1200" b="0"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Calibri" panose="020F0502020204030204" pitchFamily="34" charset="0"/>
              </a:rPr>
              <a:t>Opetuksen yhteydessä tuotettujen  tuotteiden ja palvelujen tuotot ylittävien kulujen alv osuus </a:t>
            </a:r>
            <a:endParaRPr kumimoji="0" lang="fi-FI" sz="12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Calibri" panose="020F0502020204030204" pitchFamily="34" charset="0"/>
            </a:endParaRPr>
          </a:p>
        </p:txBody>
      </p:sp>
      <p:sp>
        <p:nvSpPr>
          <p:cNvPr id="3" name="Tekstiruutu 2">
            <a:extLst>
              <a:ext uri="{FF2B5EF4-FFF2-40B4-BE49-F238E27FC236}">
                <a16:creationId xmlns:a16="http://schemas.microsoft.com/office/drawing/2014/main" id="{1F3D6C39-7F85-4392-8A8C-DC0597EF904B}"/>
              </a:ext>
            </a:extLst>
          </p:cNvPr>
          <p:cNvSpPr txBox="1"/>
          <p:nvPr/>
        </p:nvSpPr>
        <p:spPr>
          <a:xfrm>
            <a:off x="1634388" y="1647292"/>
            <a:ext cx="904686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prstClr val="black"/>
                </a:solidFill>
                <a:effectLst/>
                <a:uLnTx/>
                <a:uFillTx/>
                <a:latin typeface="Calibri"/>
                <a:ea typeface="+mn-ea"/>
                <a:cs typeface="+mn-cs"/>
              </a:rPr>
              <a:t>Oikeuttaa alv-korvaukseen                                            Ei oikeuta alv-korvaukseen             </a:t>
            </a:r>
          </a:p>
        </p:txBody>
      </p:sp>
    </p:spTree>
    <p:extLst>
      <p:ext uri="{BB962C8B-B14F-4D97-AF65-F5344CB8AC3E}">
        <p14:creationId xmlns:p14="http://schemas.microsoft.com/office/powerpoint/2010/main" val="3165084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33551D8-7656-443B-A211-228527178EAD}"/>
              </a:ext>
            </a:extLst>
          </p:cNvPr>
          <p:cNvSpPr>
            <a:spLocks noGrp="1"/>
          </p:cNvSpPr>
          <p:nvPr>
            <p:ph type="title"/>
          </p:nvPr>
        </p:nvSpPr>
        <p:spPr/>
        <p:txBody>
          <a:bodyPr/>
          <a:lstStyle/>
          <a:p>
            <a:r>
              <a:rPr lang="fi-FI" sz="3600" dirty="0"/>
              <a:t>Koulutuksen järjestäjän tulee järjestää kirjanpito siten, että alv-korvaukseen oikeuttava alv-kulu voidaan kirjanpidosta raportoida tilinpäätöksen mukaisena</a:t>
            </a:r>
          </a:p>
        </p:txBody>
      </p:sp>
      <p:sp>
        <p:nvSpPr>
          <p:cNvPr id="4" name="Päivämäärän paikkamerkki 3">
            <a:extLst>
              <a:ext uri="{FF2B5EF4-FFF2-40B4-BE49-F238E27FC236}">
                <a16:creationId xmlns:a16="http://schemas.microsoft.com/office/drawing/2014/main" id="{B6F240D9-62B5-4E40-B6EE-0E3EB90DD46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A93E190-C3B8-4F0D-BC5A-414A6F0316F6}" type="datetime1">
              <a:rPr kumimoji="0" lang="en-GB" sz="1200" b="0" i="0" u="none" strike="noStrike" kern="1200" cap="none" spc="0" normalizeH="0" baseline="0" noProof="0" smtClean="0">
                <a:ln>
                  <a:noFill/>
                </a:ln>
                <a:solidFill>
                  <a:srgbClr val="1F497D"/>
                </a:solidFill>
                <a:effectLst/>
                <a:uLnTx/>
                <a:uFillTx/>
                <a:latin typeface="Calibri"/>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22/03/2019</a:t>
            </a:fld>
            <a:endParaRPr kumimoji="0" lang="en-GB" sz="1200" b="0" i="0" u="none" strike="noStrike" kern="1200" cap="none" spc="0" normalizeH="0" baseline="0" noProof="0">
              <a:ln>
                <a:noFill/>
              </a:ln>
              <a:solidFill>
                <a:srgbClr val="1F497D"/>
              </a:solidFill>
              <a:effectLst/>
              <a:uLnTx/>
              <a:uFillTx/>
              <a:latin typeface="Calibri"/>
              <a:ea typeface="+mn-ea"/>
              <a:cs typeface="Calibri" panose="020F0502020204030204" pitchFamily="34" charset="0"/>
            </a:endParaRPr>
          </a:p>
        </p:txBody>
      </p:sp>
      <p:sp>
        <p:nvSpPr>
          <p:cNvPr id="5" name="Alatunnisteen paikkamerkki 4">
            <a:extLst>
              <a:ext uri="{FF2B5EF4-FFF2-40B4-BE49-F238E27FC236}">
                <a16:creationId xmlns:a16="http://schemas.microsoft.com/office/drawing/2014/main" id="{8E4E2182-3E6F-4C27-8B8B-063522527CC3}"/>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1F497D"/>
                </a:solidFill>
                <a:effectLst/>
                <a:uLnTx/>
                <a:uFillTx/>
                <a:latin typeface="Calibri"/>
                <a:ea typeface="+mn-ea"/>
                <a:cs typeface="Calibri" panose="020F0502020204030204" pitchFamily="34" charset="0"/>
              </a:rPr>
              <a:t>Opetushallitus</a:t>
            </a:r>
            <a:endParaRPr kumimoji="0" lang="en-GB" sz="1200" b="0" i="0" u="none" strike="noStrike" kern="1200" cap="none" spc="0" normalizeH="0" baseline="0" noProof="0" dirty="0">
              <a:ln>
                <a:noFill/>
              </a:ln>
              <a:solidFill>
                <a:srgbClr val="1F497D"/>
              </a:solidFill>
              <a:effectLst/>
              <a:uLnTx/>
              <a:uFillTx/>
              <a:latin typeface="Calibri"/>
              <a:ea typeface="+mn-ea"/>
              <a:cs typeface="Calibri" panose="020F0502020204030204" pitchFamily="34" charset="0"/>
            </a:endParaRPr>
          </a:p>
        </p:txBody>
      </p:sp>
      <p:sp>
        <p:nvSpPr>
          <p:cNvPr id="6" name="Dian numeron paikkamerkki 5">
            <a:extLst>
              <a:ext uri="{FF2B5EF4-FFF2-40B4-BE49-F238E27FC236}">
                <a16:creationId xmlns:a16="http://schemas.microsoft.com/office/drawing/2014/main" id="{95D34548-796C-434E-AEB4-78ED04EF0AD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E131DE-DA31-4CDF-828A-8EB206A3CD12}" type="slidenum">
              <a:rPr kumimoji="0" lang="en-GB" sz="1200" b="0" i="0" u="none" strike="noStrike" kern="1200" cap="none" spc="0" normalizeH="0" baseline="0" noProof="0" smtClean="0">
                <a:ln>
                  <a:noFill/>
                </a:ln>
                <a:solidFill>
                  <a:srgbClr val="1F497D"/>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GB" sz="1200" b="0" i="0" u="none" strike="noStrike" kern="1200" cap="none" spc="0" normalizeH="0" baseline="0" noProof="0">
              <a:ln>
                <a:noFill/>
              </a:ln>
              <a:solidFill>
                <a:srgbClr val="1F497D"/>
              </a:solidFill>
              <a:effectLst/>
              <a:uLnTx/>
              <a:uFillTx/>
              <a:latin typeface="Calibri"/>
              <a:ea typeface="+mn-ea"/>
              <a:cs typeface="Calibri" panose="020F0502020204030204" pitchFamily="34" charset="0"/>
            </a:endParaRPr>
          </a:p>
        </p:txBody>
      </p:sp>
      <p:sp>
        <p:nvSpPr>
          <p:cNvPr id="8" name="Sisällön paikkamerkki 7">
            <a:extLst>
              <a:ext uri="{FF2B5EF4-FFF2-40B4-BE49-F238E27FC236}">
                <a16:creationId xmlns:a16="http://schemas.microsoft.com/office/drawing/2014/main" id="{E5A01F72-44B8-4024-9380-893C091BAA23}"/>
              </a:ext>
            </a:extLst>
          </p:cNvPr>
          <p:cNvSpPr>
            <a:spLocks noGrp="1"/>
          </p:cNvSpPr>
          <p:nvPr>
            <p:ph idx="1"/>
          </p:nvPr>
        </p:nvSpPr>
        <p:spPr>
          <a:xfrm>
            <a:off x="672329" y="2856489"/>
            <a:ext cx="10515600" cy="3871507"/>
          </a:xfrm>
        </p:spPr>
        <p:txBody>
          <a:bodyPr/>
          <a:lstStyle/>
          <a:p>
            <a:pPr marL="0" indent="0">
              <a:buNone/>
            </a:pPr>
            <a:r>
              <a:rPr lang="fi-FI" dirty="0"/>
              <a:t>Kaksi pääperiaatetta:</a:t>
            </a:r>
          </a:p>
          <a:p>
            <a:r>
              <a:rPr lang="fi-FI" dirty="0"/>
              <a:t>Bruttoperiaate, jossa kuluihin sisältyvä alv kirjataan suoraan tuloslaskelmaan kuluksi tai sisältyy taseen aktivoituihin menoihin. </a:t>
            </a:r>
          </a:p>
          <a:p>
            <a:r>
              <a:rPr lang="fi-FI" dirty="0"/>
              <a:t>Nettoperiaate, jossa alv vähennetään kuluista tuloslaskelmassa sekä menoista taseen aktivoinneista (ammattikorkeakoulujen käyttämä menetelmä). </a:t>
            </a:r>
            <a:r>
              <a:rPr lang="fi-FI" dirty="0" err="1"/>
              <a:t>Arvonlisäverokompensaatiokirjauksia</a:t>
            </a:r>
            <a:r>
              <a:rPr lang="fi-FI" dirty="0"/>
              <a:t> varten perustettu tarvittavat tasetilit</a:t>
            </a:r>
          </a:p>
          <a:p>
            <a:endParaRPr lang="fi-FI" dirty="0"/>
          </a:p>
        </p:txBody>
      </p:sp>
    </p:spTree>
    <p:extLst>
      <p:ext uri="{BB962C8B-B14F-4D97-AF65-F5344CB8AC3E}">
        <p14:creationId xmlns:p14="http://schemas.microsoft.com/office/powerpoint/2010/main" val="5149163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7C7D725-E0FE-4BB7-A8C9-807F45FB43A2}"/>
              </a:ext>
            </a:extLst>
          </p:cNvPr>
          <p:cNvSpPr>
            <a:spLocks noGrp="1"/>
          </p:cNvSpPr>
          <p:nvPr>
            <p:ph type="title"/>
          </p:nvPr>
        </p:nvSpPr>
        <p:spPr>
          <a:xfrm>
            <a:off x="896568" y="290004"/>
            <a:ext cx="10515600" cy="923547"/>
          </a:xfrm>
        </p:spPr>
        <p:txBody>
          <a:bodyPr/>
          <a:lstStyle/>
          <a:p>
            <a:r>
              <a:rPr lang="fi-FI" sz="3200" dirty="0"/>
              <a:t>ALV-korvaukseen oikeuttavien kulujen ilmoittaminen </a:t>
            </a:r>
            <a:r>
              <a:rPr lang="fi-FI" sz="3200" dirty="0" err="1"/>
              <a:t>OPH:lle</a:t>
            </a:r>
            <a:endParaRPr lang="fi-FI" sz="3200" dirty="0"/>
          </a:p>
        </p:txBody>
      </p:sp>
      <p:sp>
        <p:nvSpPr>
          <p:cNvPr id="3" name="Sisällön paikkamerkki 2">
            <a:extLst>
              <a:ext uri="{FF2B5EF4-FFF2-40B4-BE49-F238E27FC236}">
                <a16:creationId xmlns:a16="http://schemas.microsoft.com/office/drawing/2014/main" id="{DC7B35D5-415F-4983-9CD7-64F0310AA232}"/>
              </a:ext>
            </a:extLst>
          </p:cNvPr>
          <p:cNvSpPr>
            <a:spLocks noGrp="1"/>
          </p:cNvSpPr>
          <p:nvPr>
            <p:ph idx="1"/>
          </p:nvPr>
        </p:nvSpPr>
        <p:spPr>
          <a:xfrm>
            <a:off x="576430" y="1033744"/>
            <a:ext cx="10515600" cy="5824256"/>
          </a:xfrm>
        </p:spPr>
        <p:txBody>
          <a:bodyPr/>
          <a:lstStyle/>
          <a:p>
            <a:r>
              <a:rPr lang="fi-FI" sz="2200" dirty="0"/>
              <a:t>Arvonlisäverot ilmoitetaan taloustietojen kyselyn yhteydessä asianomaisissa kohdissa  järjestäjäkohtaisella lomakkeella1/R92 eriteltyinä valtionosuustoimintaan ja muuhun toimintaan sekä </a:t>
            </a:r>
            <a:r>
              <a:rPr lang="fi-FI" sz="2200" dirty="0" err="1"/>
              <a:t>käyttömenojen</a:t>
            </a:r>
            <a:r>
              <a:rPr lang="fi-FI" sz="2200" dirty="0"/>
              <a:t> että investointien osalta.</a:t>
            </a:r>
          </a:p>
          <a:p>
            <a:r>
              <a:rPr lang="fi-FI" sz="2200" dirty="0"/>
              <a:t>Kirjapidossa </a:t>
            </a:r>
            <a:r>
              <a:rPr lang="fi-FI" sz="2200" dirty="0" err="1"/>
              <a:t>arvonlisäverokorvaukseen</a:t>
            </a:r>
            <a:r>
              <a:rPr lang="fi-FI" sz="2200" dirty="0"/>
              <a:t> oikeuttava toiminta on tullut erottaa järjestäjän muusta toiminnasta yksikkö/toiminto-tunnisteella tai muulla laskentatunnisteella. </a:t>
            </a:r>
          </a:p>
          <a:p>
            <a:r>
              <a:rPr lang="fi-FI" sz="2200" dirty="0"/>
              <a:t>Järjestäjän kirjanpitojärjestelmästä tulostetaan raportti, joka sisältää arvonlisäverottomat kulut/investoinnit sekä kuluihin ja aktivoituihin menoihin (investoinnit) sisältyvät verottoman toiminnan arvonlisäverot tai muu vastaavat tiedot sisältävä raportti. </a:t>
            </a:r>
          </a:p>
          <a:p>
            <a:r>
              <a:rPr lang="fi-FI" sz="2200" dirty="0"/>
              <a:t>Raporttiin lisätään teksti, jossa todetaan seuraavasti: </a:t>
            </a:r>
            <a:r>
              <a:rPr lang="fi-FI" sz="2200" i="1" dirty="0"/>
              <a:t>”Vakuutamme, että raportissa ilmoittamamme arvonlisäverot kuuluvat opetus- ja kulttuuritoiminnan rahoituslain 32 i § :n mukaisiin ammatillisen koulutuksen koulutuspalveluihin sekä muuhun kuin liiketaloudelliseen toimintaan liittyviin hankintoihin tai toimitilavuokriin”. </a:t>
            </a:r>
          </a:p>
        </p:txBody>
      </p:sp>
      <p:sp>
        <p:nvSpPr>
          <p:cNvPr id="4" name="Päivämäärän paikkamerkki 3">
            <a:extLst>
              <a:ext uri="{FF2B5EF4-FFF2-40B4-BE49-F238E27FC236}">
                <a16:creationId xmlns:a16="http://schemas.microsoft.com/office/drawing/2014/main" id="{DC68497F-3E31-457D-B05B-3E74136E2FD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A93E190-C3B8-4F0D-BC5A-414A6F0316F6}" type="datetime1">
              <a:rPr kumimoji="0" lang="en-GB" sz="1200" b="0" i="0" u="none" strike="noStrike" kern="1200" cap="none" spc="0" normalizeH="0" baseline="0" noProof="0" smtClean="0">
                <a:ln>
                  <a:noFill/>
                </a:ln>
                <a:solidFill>
                  <a:srgbClr val="1F497D"/>
                </a:solidFill>
                <a:effectLst/>
                <a:uLnTx/>
                <a:uFillTx/>
                <a:latin typeface="Calibri"/>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22/03/2019</a:t>
            </a:fld>
            <a:endParaRPr kumimoji="0" lang="en-GB" sz="1200" b="0" i="0" u="none" strike="noStrike" kern="1200" cap="none" spc="0" normalizeH="0" baseline="0" noProof="0">
              <a:ln>
                <a:noFill/>
              </a:ln>
              <a:solidFill>
                <a:srgbClr val="1F497D"/>
              </a:solidFill>
              <a:effectLst/>
              <a:uLnTx/>
              <a:uFillTx/>
              <a:latin typeface="Calibri"/>
              <a:ea typeface="+mn-ea"/>
              <a:cs typeface="Calibri" panose="020F0502020204030204" pitchFamily="34" charset="0"/>
            </a:endParaRPr>
          </a:p>
        </p:txBody>
      </p:sp>
      <p:sp>
        <p:nvSpPr>
          <p:cNvPr id="5" name="Alatunnisteen paikkamerkki 4">
            <a:extLst>
              <a:ext uri="{FF2B5EF4-FFF2-40B4-BE49-F238E27FC236}">
                <a16:creationId xmlns:a16="http://schemas.microsoft.com/office/drawing/2014/main" id="{3AC589DC-8797-4474-A83A-550BFCB1493F}"/>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1F497D"/>
                </a:solidFill>
                <a:effectLst/>
                <a:uLnTx/>
                <a:uFillTx/>
                <a:latin typeface="Calibri"/>
                <a:ea typeface="+mn-ea"/>
                <a:cs typeface="Calibri" panose="020F0502020204030204" pitchFamily="34" charset="0"/>
              </a:rPr>
              <a:t>Opetushallitus</a:t>
            </a:r>
            <a:endParaRPr kumimoji="0" lang="en-GB" sz="1200" b="0" i="0" u="none" strike="noStrike" kern="1200" cap="none" spc="0" normalizeH="0" baseline="0" noProof="0" dirty="0">
              <a:ln>
                <a:noFill/>
              </a:ln>
              <a:solidFill>
                <a:srgbClr val="1F497D"/>
              </a:solidFill>
              <a:effectLst/>
              <a:uLnTx/>
              <a:uFillTx/>
              <a:latin typeface="Calibri"/>
              <a:ea typeface="+mn-ea"/>
              <a:cs typeface="Calibri" panose="020F0502020204030204" pitchFamily="34" charset="0"/>
            </a:endParaRPr>
          </a:p>
        </p:txBody>
      </p:sp>
      <p:sp>
        <p:nvSpPr>
          <p:cNvPr id="6" name="Dian numeron paikkamerkki 5">
            <a:extLst>
              <a:ext uri="{FF2B5EF4-FFF2-40B4-BE49-F238E27FC236}">
                <a16:creationId xmlns:a16="http://schemas.microsoft.com/office/drawing/2014/main" id="{0B495597-216F-4DB1-A82B-99F4E596CA8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E131DE-DA31-4CDF-828A-8EB206A3CD12}" type="slidenum">
              <a:rPr kumimoji="0" lang="en-GB" sz="1200" b="0" i="0" u="none" strike="noStrike" kern="1200" cap="none" spc="0" normalizeH="0" baseline="0" noProof="0" smtClean="0">
                <a:ln>
                  <a:noFill/>
                </a:ln>
                <a:solidFill>
                  <a:srgbClr val="1F497D"/>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GB" sz="1200" b="0" i="0" u="none" strike="noStrike" kern="1200" cap="none" spc="0" normalizeH="0" baseline="0" noProof="0">
              <a:ln>
                <a:noFill/>
              </a:ln>
              <a:solidFill>
                <a:srgbClr val="1F497D"/>
              </a:solidFill>
              <a:effectLst/>
              <a:uLnTx/>
              <a:uFillTx/>
              <a:latin typeface="Calibri"/>
              <a:ea typeface="+mn-ea"/>
              <a:cs typeface="Calibri" panose="020F0502020204030204" pitchFamily="34" charset="0"/>
            </a:endParaRPr>
          </a:p>
        </p:txBody>
      </p:sp>
    </p:spTree>
    <p:extLst>
      <p:ext uri="{BB962C8B-B14F-4D97-AF65-F5344CB8AC3E}">
        <p14:creationId xmlns:p14="http://schemas.microsoft.com/office/powerpoint/2010/main" val="22454889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E603FE68-1DF1-4B6B-A939-3C2F9DB2E7C2}"/>
              </a:ext>
            </a:extLst>
          </p:cNvPr>
          <p:cNvSpPr>
            <a:spLocks noGrp="1"/>
          </p:cNvSpPr>
          <p:nvPr>
            <p:ph idx="1"/>
          </p:nvPr>
        </p:nvSpPr>
        <p:spPr>
          <a:xfrm>
            <a:off x="838200" y="1097823"/>
            <a:ext cx="10515600" cy="3871507"/>
          </a:xfrm>
        </p:spPr>
        <p:txBody>
          <a:bodyPr/>
          <a:lstStyle/>
          <a:p>
            <a:r>
              <a:rPr lang="fi-FI" dirty="0"/>
              <a:t>Ilmoituksen ja raportin allekirjoittaa koulutuksen järjestäjän nimenkirjoitusoikeuden omaava. Allekirjoitettu </a:t>
            </a:r>
            <a:r>
              <a:rPr lang="fi-FI" dirty="0" err="1"/>
              <a:t>arvonlisäverokulujen</a:t>
            </a:r>
            <a:r>
              <a:rPr lang="fi-FI" dirty="0"/>
              <a:t> vahvistusilmoitus lähetetään tilinpäätöksen vahvistamisen jälkeen Opetushallituksen kirjaamoon </a:t>
            </a:r>
          </a:p>
          <a:p>
            <a:r>
              <a:rPr lang="fi-FI" dirty="0"/>
              <a:t>Tiedot tulee ilmoittaa Opetushallitukselle 30.6.2019 mennessä</a:t>
            </a:r>
          </a:p>
          <a:p>
            <a:r>
              <a:rPr lang="fi-FI" dirty="0"/>
              <a:t>Postiosoite: Opetushallitus /Valtionosuudet, PL 380, 00531 Helsinki, Sähköpostiosoite: </a:t>
            </a:r>
            <a:r>
              <a:rPr lang="fi-FI" dirty="0">
                <a:hlinkClick r:id="rId3"/>
              </a:rPr>
              <a:t>kirjaamo@oph.fi</a:t>
            </a:r>
            <a:endParaRPr lang="fi-FI" dirty="0"/>
          </a:p>
          <a:p>
            <a:endParaRPr lang="fi-FI" dirty="0"/>
          </a:p>
        </p:txBody>
      </p:sp>
      <p:sp>
        <p:nvSpPr>
          <p:cNvPr id="4" name="Dian numeron paikkamerkki 3">
            <a:extLst>
              <a:ext uri="{FF2B5EF4-FFF2-40B4-BE49-F238E27FC236}">
                <a16:creationId xmlns:a16="http://schemas.microsoft.com/office/drawing/2014/main" id="{4A3EB76F-215F-4C94-8B3B-98EFC0A93F3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E131DE-DA31-4CDF-828A-8EB206A3CD12}" type="slidenum">
              <a:rPr kumimoji="0" lang="en-GB" sz="1200" b="0" i="0" u="none" strike="noStrike" kern="1200" cap="none" spc="0" normalizeH="0" baseline="0" noProof="0" smtClean="0">
                <a:ln>
                  <a:noFill/>
                </a:ln>
                <a:solidFill>
                  <a:srgbClr val="0041DC"/>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GB" sz="12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Tree>
    <p:extLst>
      <p:ext uri="{BB962C8B-B14F-4D97-AF65-F5344CB8AC3E}">
        <p14:creationId xmlns:p14="http://schemas.microsoft.com/office/powerpoint/2010/main" val="21359529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79F61F9-1957-4091-A763-EDD52EBB01A4}"/>
              </a:ext>
            </a:extLst>
          </p:cNvPr>
          <p:cNvSpPr>
            <a:spLocks noGrp="1"/>
          </p:cNvSpPr>
          <p:nvPr>
            <p:ph type="title"/>
          </p:nvPr>
        </p:nvSpPr>
        <p:spPr>
          <a:xfrm>
            <a:off x="789560" y="822372"/>
            <a:ext cx="10945240" cy="2272520"/>
          </a:xfrm>
        </p:spPr>
        <p:txBody>
          <a:bodyPr/>
          <a:lstStyle/>
          <a:p>
            <a:r>
              <a:rPr lang="fi-FI" dirty="0"/>
              <a:t>Kunnan tai kuntayhtymän yksityiselle koulutuksen järjestäjälle luovuttaman kiinteistön ja käyttöomaisuuden </a:t>
            </a:r>
            <a:r>
              <a:rPr lang="fi-FI" dirty="0" err="1"/>
              <a:t>arvonlisäverokorvaus</a:t>
            </a:r>
            <a:endParaRPr lang="fi-FI" dirty="0"/>
          </a:p>
        </p:txBody>
      </p:sp>
      <p:sp>
        <p:nvSpPr>
          <p:cNvPr id="3" name="Sisällön paikkamerkki 2">
            <a:extLst>
              <a:ext uri="{FF2B5EF4-FFF2-40B4-BE49-F238E27FC236}">
                <a16:creationId xmlns:a16="http://schemas.microsoft.com/office/drawing/2014/main" id="{10763BE0-B8BD-4416-A454-310F7E41043E}"/>
              </a:ext>
            </a:extLst>
          </p:cNvPr>
          <p:cNvSpPr>
            <a:spLocks noGrp="1"/>
          </p:cNvSpPr>
          <p:nvPr>
            <p:ph idx="1"/>
          </p:nvPr>
        </p:nvSpPr>
        <p:spPr>
          <a:xfrm>
            <a:off x="684053" y="2764573"/>
            <a:ext cx="10515600" cy="3871507"/>
          </a:xfrm>
        </p:spPr>
        <p:txBody>
          <a:bodyPr/>
          <a:lstStyle/>
          <a:p>
            <a:r>
              <a:rPr lang="fi-FI" dirty="0"/>
              <a:t>Yksityiselle ammatillisen koulutuksen järjestäjälle voidaan lisäksi hakemuksesta myöntää kunnan tai kuntayhtymän ammatillisesta koulutuksesta annetun lain mukaiseen toimintaan yksityiselle yhteisölle tai säätiölle luovuttaman kiinteistön ja käyttöomaisuuden osalta korvaus, joka vastaa enintään edellä mainittuun tarkoitukseen tapahtuvien luovutusten johdosta suoritettavien arvonlisäverojen määrää.</a:t>
            </a:r>
          </a:p>
          <a:p>
            <a:r>
              <a:rPr lang="fi-FI" dirty="0"/>
              <a:t>Hakemukset toimitetaan Opetushallitukselle em. osoitteella</a:t>
            </a:r>
          </a:p>
        </p:txBody>
      </p:sp>
      <p:sp>
        <p:nvSpPr>
          <p:cNvPr id="4" name="Dian numeron paikkamerkki 3">
            <a:extLst>
              <a:ext uri="{FF2B5EF4-FFF2-40B4-BE49-F238E27FC236}">
                <a16:creationId xmlns:a16="http://schemas.microsoft.com/office/drawing/2014/main" id="{DAF08192-B8CA-4EC4-823D-FB0DEEB3743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E131DE-DA31-4CDF-828A-8EB206A3CD12}" type="slidenum">
              <a:rPr kumimoji="0" lang="en-GB" sz="1200" b="0" i="0" u="none" strike="noStrike" kern="1200" cap="none" spc="0" normalizeH="0" baseline="0" noProof="0" smtClean="0">
                <a:ln>
                  <a:noFill/>
                </a:ln>
                <a:solidFill>
                  <a:srgbClr val="0041DC"/>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GB" sz="12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Tree>
    <p:extLst>
      <p:ext uri="{BB962C8B-B14F-4D97-AF65-F5344CB8AC3E}">
        <p14:creationId xmlns:p14="http://schemas.microsoft.com/office/powerpoint/2010/main" val="28557495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AC8DFC2-6714-456C-8A7A-C30611737C0A}"/>
              </a:ext>
            </a:extLst>
          </p:cNvPr>
          <p:cNvSpPr>
            <a:spLocks noGrp="1"/>
          </p:cNvSpPr>
          <p:nvPr>
            <p:ph type="title"/>
          </p:nvPr>
        </p:nvSpPr>
        <p:spPr>
          <a:xfrm>
            <a:off x="789560" y="347821"/>
            <a:ext cx="10515600" cy="1325563"/>
          </a:xfrm>
        </p:spPr>
        <p:txBody>
          <a:bodyPr/>
          <a:lstStyle/>
          <a:p>
            <a:r>
              <a:rPr lang="fi-FI" dirty="0"/>
              <a:t>Mikä lasketaan henkilöstökoulutukseksi?</a:t>
            </a:r>
          </a:p>
        </p:txBody>
      </p:sp>
      <p:sp>
        <p:nvSpPr>
          <p:cNvPr id="3" name="Sisällön paikkamerkki 2">
            <a:extLst>
              <a:ext uri="{FF2B5EF4-FFF2-40B4-BE49-F238E27FC236}">
                <a16:creationId xmlns:a16="http://schemas.microsoft.com/office/drawing/2014/main" id="{98F808A3-475C-4881-85DB-9BCFB34F09F8}"/>
              </a:ext>
            </a:extLst>
          </p:cNvPr>
          <p:cNvSpPr>
            <a:spLocks noGrp="1"/>
          </p:cNvSpPr>
          <p:nvPr>
            <p:ph idx="1"/>
          </p:nvPr>
        </p:nvSpPr>
        <p:spPr>
          <a:xfrm>
            <a:off x="789560" y="1485153"/>
            <a:ext cx="10515600" cy="5025026"/>
          </a:xfrm>
        </p:spPr>
        <p:txBody>
          <a:bodyPr/>
          <a:lstStyle/>
          <a:p>
            <a:r>
              <a:rPr lang="fi-FI" dirty="0"/>
              <a:t>Henkilöstökoulutuksella tarkoitetaan tietyn työnantajan henkilöstölle järjestettävää koulutusta, joka on osin työnantajan rahoittamaa ja osin opetus- ja kulttuuritoimen rahoituksesta annetun lain mukaisesti rahoitettua.</a:t>
            </a:r>
          </a:p>
          <a:p>
            <a:r>
              <a:rPr lang="fi-FI" dirty="0"/>
              <a:t>Henkilöstökoulutus eroaa muusta ammatillisesta koulutuksesta siten, ettei siihen ole vapaata hakeutumisoikeutetta, vaan työnantaja päättää opiskelijoiden valinnasta yhteistyössä koulutuksen järjestäjän kanssa. Työnantaja voi edellyttää, että henkilöstökoulutukseen sisältyy työnantajan tarpeiden mukaisia sisältöjä.</a:t>
            </a:r>
          </a:p>
          <a:p>
            <a:r>
              <a:rPr lang="fi-FI" dirty="0"/>
              <a:t>Tutkintotavoitteisen henkilöstökoulutuksen opiskelijavuosista ei myönnetä perusrahoitusta, mutta suoritus- ja vaikuttavuusrahoitusosuuksissa henkilökoulutuksen suoritteet otetaan huomioon täysimääräisinä. Henkilöstökoulutuksessa koulutuksen järjestäjällä on oikeus kerätä maksuja työnantajalta. Henkilöstökoulutuksen julkinen rahoitusosuus on 50 prosenttia laskennallisesta rahoituksesta.</a:t>
            </a:r>
          </a:p>
        </p:txBody>
      </p:sp>
      <p:sp>
        <p:nvSpPr>
          <p:cNvPr id="4" name="Dian numeron paikkamerkki 3">
            <a:extLst>
              <a:ext uri="{FF2B5EF4-FFF2-40B4-BE49-F238E27FC236}">
                <a16:creationId xmlns:a16="http://schemas.microsoft.com/office/drawing/2014/main" id="{FE865B9D-BF13-4F7D-AE96-8CAEBA80CB1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E131DE-DA31-4CDF-828A-8EB206A3CD12}" type="slidenum">
              <a:rPr kumimoji="0" lang="en-GB" sz="1200" b="0" i="0" u="none" strike="noStrike" kern="1200" cap="none" spc="0" normalizeH="0" baseline="0" noProof="0" smtClean="0">
                <a:ln>
                  <a:noFill/>
                </a:ln>
                <a:solidFill>
                  <a:srgbClr val="0041DC"/>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GB" sz="12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Tree>
    <p:extLst>
      <p:ext uri="{BB962C8B-B14F-4D97-AF65-F5344CB8AC3E}">
        <p14:creationId xmlns:p14="http://schemas.microsoft.com/office/powerpoint/2010/main" val="30395911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2E7B1104-357B-494E-8E1A-7BD545DCABB0}"/>
              </a:ext>
            </a:extLst>
          </p:cNvPr>
          <p:cNvSpPr>
            <a:spLocks noGrp="1"/>
          </p:cNvSpPr>
          <p:nvPr>
            <p:ph type="title"/>
          </p:nvPr>
        </p:nvSpPr>
        <p:spPr>
          <a:xfrm>
            <a:off x="789560" y="219122"/>
            <a:ext cx="10515600" cy="1325563"/>
          </a:xfrm>
        </p:spPr>
        <p:txBody>
          <a:bodyPr/>
          <a:lstStyle/>
          <a:p>
            <a:r>
              <a:rPr lang="fi-FI" dirty="0"/>
              <a:t>Omaehtoisen ja henkilöstökoulutuksen vertailua</a:t>
            </a:r>
          </a:p>
        </p:txBody>
      </p:sp>
      <p:graphicFrame>
        <p:nvGraphicFramePr>
          <p:cNvPr id="8" name="Sisällön paikkamerkki 7">
            <a:extLst>
              <a:ext uri="{FF2B5EF4-FFF2-40B4-BE49-F238E27FC236}">
                <a16:creationId xmlns:a16="http://schemas.microsoft.com/office/drawing/2014/main" id="{33EB0909-B42A-42C9-AE67-A1E16813FCA9}"/>
              </a:ext>
            </a:extLst>
          </p:cNvPr>
          <p:cNvGraphicFramePr>
            <a:graphicFrameLocks noGrp="1"/>
          </p:cNvGraphicFramePr>
          <p:nvPr>
            <p:ph idx="1"/>
          </p:nvPr>
        </p:nvGraphicFramePr>
        <p:xfrm>
          <a:off x="414779" y="950796"/>
          <a:ext cx="11528981" cy="5891211"/>
        </p:xfrm>
        <a:graphic>
          <a:graphicData uri="http://schemas.openxmlformats.org/drawingml/2006/table">
            <a:tbl>
              <a:tblPr firstRow="1" bandRow="1">
                <a:tableStyleId>{5C22544A-7EE6-4342-B048-85BDC9FD1C3A}</a:tableStyleId>
              </a:tblPr>
              <a:tblGrid>
                <a:gridCol w="3830467">
                  <a:extLst>
                    <a:ext uri="{9D8B030D-6E8A-4147-A177-3AD203B41FA5}">
                      <a16:colId xmlns:a16="http://schemas.microsoft.com/office/drawing/2014/main" val="204396956"/>
                    </a:ext>
                  </a:extLst>
                </a:gridCol>
                <a:gridCol w="3849257">
                  <a:extLst>
                    <a:ext uri="{9D8B030D-6E8A-4147-A177-3AD203B41FA5}">
                      <a16:colId xmlns:a16="http://schemas.microsoft.com/office/drawing/2014/main" val="4032379124"/>
                    </a:ext>
                  </a:extLst>
                </a:gridCol>
                <a:gridCol w="3849257">
                  <a:extLst>
                    <a:ext uri="{9D8B030D-6E8A-4147-A177-3AD203B41FA5}">
                      <a16:colId xmlns:a16="http://schemas.microsoft.com/office/drawing/2014/main" val="2064792762"/>
                    </a:ext>
                  </a:extLst>
                </a:gridCol>
              </a:tblGrid>
              <a:tr h="770571">
                <a:tc>
                  <a:txBody>
                    <a:bodyPr/>
                    <a:lstStyle/>
                    <a:p>
                      <a:endParaRPr lang="fi-FI" dirty="0"/>
                    </a:p>
                  </a:txBody>
                  <a:tcPr/>
                </a:tc>
                <a:tc>
                  <a:txBody>
                    <a:bodyPr/>
                    <a:lstStyle/>
                    <a:p>
                      <a:r>
                        <a:rPr lang="fi-FI" dirty="0"/>
                        <a:t>”Omaehtoinen” koulutus</a:t>
                      </a:r>
                    </a:p>
                  </a:txBody>
                  <a:tcPr/>
                </a:tc>
                <a:tc>
                  <a:txBody>
                    <a:bodyPr/>
                    <a:lstStyle/>
                    <a:p>
                      <a:r>
                        <a:rPr lang="fi-FI" dirty="0"/>
                        <a:t>Henkilöstökoulutus</a:t>
                      </a:r>
                    </a:p>
                  </a:txBody>
                  <a:tcPr/>
                </a:tc>
                <a:extLst>
                  <a:ext uri="{0D108BD9-81ED-4DB2-BD59-A6C34878D82A}">
                    <a16:rowId xmlns:a16="http://schemas.microsoft.com/office/drawing/2014/main" val="2914135192"/>
                  </a:ext>
                </a:extLst>
              </a:tr>
              <a:tr h="1258816">
                <a:tc>
                  <a:txBody>
                    <a:bodyPr/>
                    <a:lstStyle/>
                    <a:p>
                      <a:r>
                        <a:rPr lang="fi-FI" dirty="0"/>
                        <a:t>Tutkintokoulutus ja tutkinnon osakoulutus, perustutkinto</a:t>
                      </a:r>
                    </a:p>
                  </a:txBody>
                  <a:tcPr/>
                </a:tc>
                <a:tc>
                  <a:txBody>
                    <a:bodyPr/>
                    <a:lstStyle/>
                    <a:p>
                      <a:r>
                        <a:rPr lang="fi-FI" dirty="0"/>
                        <a:t>Ei opiskelijamaksua, avoin hakeutuminen, opiskelijavalinta koulutuksen järjestäjä, Perusrahoitus, Suoritusrahoitus tutkinnon osista ja tutkinnoista. Vaikuttavuusrahoitus</a:t>
                      </a:r>
                    </a:p>
                  </a:txBody>
                  <a:tcPr/>
                </a:tc>
                <a:tc>
                  <a:txBody>
                    <a:bodyPr/>
                    <a:lstStyle/>
                    <a:p>
                      <a:r>
                        <a:rPr lang="fi-FI" dirty="0" err="1"/>
                        <a:t>Vos</a:t>
                      </a:r>
                      <a:r>
                        <a:rPr lang="fi-FI" dirty="0"/>
                        <a:t> 50% laskennallisesta valtionosuudesta, vähennys kokonaan perusrahoituksesta</a:t>
                      </a:r>
                    </a:p>
                    <a:p>
                      <a:r>
                        <a:rPr lang="fi-FI" dirty="0"/>
                        <a:t>Työnantajan osuus korkeintaan 50 % kustannuksista. Ei avointa hakua</a:t>
                      </a:r>
                    </a:p>
                    <a:p>
                      <a:r>
                        <a:rPr lang="fi-FI" dirty="0"/>
                        <a:t>Työantaja osallistuu opiskelijavalintaan.</a:t>
                      </a:r>
                    </a:p>
                    <a:p>
                      <a:r>
                        <a:rPr lang="fi-FI" dirty="0"/>
                        <a:t>Suoritusrahoitus ja vaikuttavuusrahoitus normaalisti.</a:t>
                      </a:r>
                    </a:p>
                  </a:txBody>
                  <a:tcPr/>
                </a:tc>
                <a:extLst>
                  <a:ext uri="{0D108BD9-81ED-4DB2-BD59-A6C34878D82A}">
                    <a16:rowId xmlns:a16="http://schemas.microsoft.com/office/drawing/2014/main" val="2184891856"/>
                  </a:ext>
                </a:extLst>
              </a:tr>
              <a:tr h="14948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Tutkintokoulutus ja tutkinnon osakoulutus, </a:t>
                      </a:r>
                      <a:r>
                        <a:rPr lang="fi-FI" dirty="0" err="1"/>
                        <a:t>at&amp;eat-koulutus</a:t>
                      </a:r>
                      <a:endParaRPr lang="fi-FI" dirty="0"/>
                    </a:p>
                    <a:p>
                      <a:endParaRPr lang="fi-FI" dirty="0"/>
                    </a:p>
                  </a:txBody>
                  <a:tcPr/>
                </a:tc>
                <a:tc>
                  <a:txBody>
                    <a:bodyPr/>
                    <a:lstStyle/>
                    <a:p>
                      <a:r>
                        <a:rPr lang="fi-FI" dirty="0"/>
                        <a:t>Opiskelijamaksu enintään 25 % arvioiduista </a:t>
                      </a:r>
                      <a:r>
                        <a:rPr lang="fi-FI" dirty="0" err="1"/>
                        <a:t>keskim.kustannuksista</a:t>
                      </a:r>
                      <a:r>
                        <a:rPr lang="fi-FI" dirty="0"/>
                        <a:t>.</a:t>
                      </a:r>
                    </a:p>
                    <a:p>
                      <a:r>
                        <a:rPr lang="fi-FI" dirty="0"/>
                        <a:t>Lasku osoitetaan opiskelijalle.</a:t>
                      </a:r>
                    </a:p>
                    <a:p>
                      <a:r>
                        <a:rPr lang="fi-FI" dirty="0"/>
                        <a:t>Perusrahoitus, Suoritusrahoitus tutkinnon osista ja tutkinnoista. Vaikuttavuusrahoitus.</a:t>
                      </a:r>
                    </a:p>
                  </a:txBody>
                  <a:tcPr/>
                </a:tc>
                <a:tc>
                  <a:txBody>
                    <a:bodyPr/>
                    <a:lstStyle/>
                    <a:p>
                      <a:r>
                        <a:rPr lang="fi-FI" dirty="0"/>
                        <a:t>VOS 50 % laskennallisesta valtionosuudesta, Työnantajan osuus korkeintaan 50 % kustannuksista. </a:t>
                      </a:r>
                    </a:p>
                    <a:p>
                      <a:r>
                        <a:rPr lang="fi-FI" dirty="0"/>
                        <a:t>Lasku osoitetaan työnantajalle.</a:t>
                      </a:r>
                    </a:p>
                    <a:p>
                      <a:r>
                        <a:rPr lang="fi-FI" dirty="0"/>
                        <a:t>Ei opiskelijamaksua. Ei avointa hakua. Työantaja osallistuu opiskelijavalintaan.</a:t>
                      </a:r>
                    </a:p>
                    <a:p>
                      <a:r>
                        <a:rPr lang="fi-FI" dirty="0"/>
                        <a:t>Suoritusrahoitus ja vaikuttavuusrahoitus normaalisti.</a:t>
                      </a:r>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err="1"/>
                        <a:t>Huom.EU:n</a:t>
                      </a:r>
                      <a:r>
                        <a:rPr lang="fi-FI" dirty="0"/>
                        <a:t> yritystukisäännökset</a:t>
                      </a:r>
                    </a:p>
                    <a:p>
                      <a:endParaRPr lang="fi-FI" dirty="0"/>
                    </a:p>
                  </a:txBody>
                  <a:tcPr/>
                </a:tc>
                <a:extLst>
                  <a:ext uri="{0D108BD9-81ED-4DB2-BD59-A6C34878D82A}">
                    <a16:rowId xmlns:a16="http://schemas.microsoft.com/office/drawing/2014/main" val="1680526931"/>
                  </a:ext>
                </a:extLst>
              </a:tr>
            </a:tbl>
          </a:graphicData>
        </a:graphic>
      </p:graphicFrame>
      <p:sp>
        <p:nvSpPr>
          <p:cNvPr id="4" name="Päivämäärän paikkamerkki 3">
            <a:extLst>
              <a:ext uri="{FF2B5EF4-FFF2-40B4-BE49-F238E27FC236}">
                <a16:creationId xmlns:a16="http://schemas.microsoft.com/office/drawing/2014/main" id="{608EB690-19CE-4D23-98AD-43883DC8007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
        <p:nvSpPr>
          <p:cNvPr id="5" name="Dian numeron paikkamerkki 4">
            <a:extLst>
              <a:ext uri="{FF2B5EF4-FFF2-40B4-BE49-F238E27FC236}">
                <a16:creationId xmlns:a16="http://schemas.microsoft.com/office/drawing/2014/main" id="{0C373417-09E8-43D0-9511-539823A7E4B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E131DE-DA31-4CDF-828A-8EB206A3CD12}" type="slidenum">
              <a:rPr kumimoji="0" lang="en-GB" sz="1200" b="0" i="0" u="none" strike="noStrike" kern="1200" cap="none" spc="0" normalizeH="0" baseline="0" noProof="0" smtClean="0">
                <a:ln>
                  <a:noFill/>
                </a:ln>
                <a:solidFill>
                  <a:srgbClr val="0041DC"/>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GB" sz="12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Tree>
    <p:extLst>
      <p:ext uri="{BB962C8B-B14F-4D97-AF65-F5344CB8AC3E}">
        <p14:creationId xmlns:p14="http://schemas.microsoft.com/office/powerpoint/2010/main" val="11154494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B2620C1-CC9C-475F-8015-414F68C293A9}"/>
              </a:ext>
            </a:extLst>
          </p:cNvPr>
          <p:cNvSpPr>
            <a:spLocks noGrp="1"/>
          </p:cNvSpPr>
          <p:nvPr>
            <p:ph type="title"/>
          </p:nvPr>
        </p:nvSpPr>
        <p:spPr>
          <a:xfrm>
            <a:off x="779823" y="159655"/>
            <a:ext cx="10515600" cy="1325563"/>
          </a:xfrm>
        </p:spPr>
        <p:txBody>
          <a:bodyPr/>
          <a:lstStyle/>
          <a:p>
            <a:r>
              <a:rPr lang="fi-FI" dirty="0"/>
              <a:t>Muu ammatillinen koulutus</a:t>
            </a:r>
          </a:p>
        </p:txBody>
      </p:sp>
      <p:graphicFrame>
        <p:nvGraphicFramePr>
          <p:cNvPr id="6" name="Sisällön paikkamerkki 5">
            <a:extLst>
              <a:ext uri="{FF2B5EF4-FFF2-40B4-BE49-F238E27FC236}">
                <a16:creationId xmlns:a16="http://schemas.microsoft.com/office/drawing/2014/main" id="{A9D02D96-2DE0-4857-8E02-2597F203FDB3}"/>
              </a:ext>
            </a:extLst>
          </p:cNvPr>
          <p:cNvGraphicFramePr>
            <a:graphicFrameLocks noGrp="1"/>
          </p:cNvGraphicFramePr>
          <p:nvPr>
            <p:ph idx="1"/>
            <p:extLst>
              <p:ext uri="{D42A27DB-BD31-4B8C-83A1-F6EECF244321}">
                <p14:modId xmlns:p14="http://schemas.microsoft.com/office/powerpoint/2010/main" val="3966895382"/>
              </p:ext>
            </p:extLst>
          </p:nvPr>
        </p:nvGraphicFramePr>
        <p:xfrm>
          <a:off x="779823" y="822436"/>
          <a:ext cx="10515600" cy="5486400"/>
        </p:xfrm>
        <a:graphic>
          <a:graphicData uri="http://schemas.openxmlformats.org/drawingml/2006/table">
            <a:tbl>
              <a:tblPr firstRow="1" bandRow="1">
                <a:tableStyleId>{5C22544A-7EE6-4342-B048-85BDC9FD1C3A}</a:tableStyleId>
              </a:tblPr>
              <a:tblGrid>
                <a:gridCol w="3505200">
                  <a:extLst>
                    <a:ext uri="{9D8B030D-6E8A-4147-A177-3AD203B41FA5}">
                      <a16:colId xmlns:a16="http://schemas.microsoft.com/office/drawing/2014/main" val="7881818"/>
                    </a:ext>
                  </a:extLst>
                </a:gridCol>
                <a:gridCol w="3505200">
                  <a:extLst>
                    <a:ext uri="{9D8B030D-6E8A-4147-A177-3AD203B41FA5}">
                      <a16:colId xmlns:a16="http://schemas.microsoft.com/office/drawing/2014/main" val="1018413879"/>
                    </a:ext>
                  </a:extLst>
                </a:gridCol>
                <a:gridCol w="3505200">
                  <a:extLst>
                    <a:ext uri="{9D8B030D-6E8A-4147-A177-3AD203B41FA5}">
                      <a16:colId xmlns:a16="http://schemas.microsoft.com/office/drawing/2014/main" val="1389648532"/>
                    </a:ext>
                  </a:extLst>
                </a:gridCol>
              </a:tblGrid>
              <a:tr h="347153">
                <a:tc>
                  <a:txBody>
                    <a:bodyPr/>
                    <a:lstStyle/>
                    <a:p>
                      <a:endParaRPr lang="fi-FI" dirty="0"/>
                    </a:p>
                  </a:txBody>
                  <a:tcPr/>
                </a:tc>
                <a:tc>
                  <a:txBody>
                    <a:bodyPr/>
                    <a:lstStyle/>
                    <a:p>
                      <a:r>
                        <a:rPr lang="fi-FI" dirty="0"/>
                        <a:t>”Omaehtoinen” koulutus</a:t>
                      </a:r>
                    </a:p>
                  </a:txBody>
                  <a:tcPr/>
                </a:tc>
                <a:tc>
                  <a:txBody>
                    <a:bodyPr/>
                    <a:lstStyle/>
                    <a:p>
                      <a:r>
                        <a:rPr lang="fi-FI" dirty="0"/>
                        <a:t>Henkilöstökoulutus</a:t>
                      </a:r>
                    </a:p>
                  </a:txBody>
                  <a:tcPr/>
                </a:tc>
                <a:extLst>
                  <a:ext uri="{0D108BD9-81ED-4DB2-BD59-A6C34878D82A}">
                    <a16:rowId xmlns:a16="http://schemas.microsoft.com/office/drawing/2014/main" val="1645808980"/>
                  </a:ext>
                </a:extLst>
              </a:tr>
              <a:tr h="1883184">
                <a:tc>
                  <a:txBody>
                    <a:bodyPr/>
                    <a:lstStyle/>
                    <a:p>
                      <a:r>
                        <a:rPr lang="fi-FI" dirty="0"/>
                        <a:t>Muu ammatillinen koulutus, syventävä ja täydentävä koulutus 8§ 1-kohta</a:t>
                      </a:r>
                    </a:p>
                  </a:txBody>
                  <a:tcPr/>
                </a:tc>
                <a:tc>
                  <a:txBody>
                    <a:bodyPr/>
                    <a:lstStyle/>
                    <a:p>
                      <a:r>
                        <a:rPr lang="fi-FI" dirty="0"/>
                        <a:t>Opiskelijamaksu enintään 50 % arvioiduista </a:t>
                      </a:r>
                      <a:r>
                        <a:rPr lang="fi-FI" dirty="0" err="1"/>
                        <a:t>keskim.kustannuksista</a:t>
                      </a:r>
                      <a:r>
                        <a:rPr lang="fi-FI" dirty="0"/>
                        <a:t>.</a:t>
                      </a:r>
                    </a:p>
                    <a:p>
                      <a:r>
                        <a:rPr lang="fi-FI" dirty="0"/>
                        <a:t>Avoin hakeutuminen. Lasku osoitetaan opiskelijalle. Ei tutkinnon osia. Ei suoritusrahoitusta. Ei vaikuttavuusrahoitusta.</a:t>
                      </a:r>
                    </a:p>
                  </a:txBody>
                  <a:tcPr/>
                </a:tc>
                <a:tc>
                  <a:txBody>
                    <a:bodyPr/>
                    <a:lstStyle/>
                    <a:p>
                      <a:r>
                        <a:rPr lang="fi-FI" dirty="0"/>
                        <a:t>Ei voida järjestää henkilöstökoulutuksena paitsi työvoimakoulutuksessa</a:t>
                      </a:r>
                    </a:p>
                    <a:p>
                      <a:r>
                        <a:rPr lang="fi-FI" dirty="0"/>
                        <a:t>(huom. siirtymäsääntö järjestämisluvissa)</a:t>
                      </a:r>
                    </a:p>
                  </a:txBody>
                  <a:tcPr/>
                </a:tc>
                <a:extLst>
                  <a:ext uri="{0D108BD9-81ED-4DB2-BD59-A6C34878D82A}">
                    <a16:rowId xmlns:a16="http://schemas.microsoft.com/office/drawing/2014/main" val="3474076174"/>
                  </a:ext>
                </a:extLst>
              </a:tr>
              <a:tr h="2910375">
                <a:tc>
                  <a:txBody>
                    <a:bodyPr/>
                    <a:lstStyle/>
                    <a:p>
                      <a:r>
                        <a:rPr lang="fi-FI" dirty="0"/>
                        <a:t>Muu ammatillinen koulutus, ammatilliseen tehtävään valmistava koulutus 8§ 2-kohta</a:t>
                      </a:r>
                    </a:p>
                  </a:txBody>
                  <a:tcPr/>
                </a:tc>
                <a:tc>
                  <a:txBody>
                    <a:bodyPr/>
                    <a:lstStyle/>
                    <a:p>
                      <a:r>
                        <a:rPr lang="fi-FI" dirty="0"/>
                        <a:t>Opiskelijamaksu enintään 25 % todellisista </a:t>
                      </a:r>
                      <a:r>
                        <a:rPr lang="fi-FI" dirty="0" err="1"/>
                        <a:t>keskim.kustannuksista</a:t>
                      </a:r>
                      <a:r>
                        <a:rPr lang="fi-FI" dirty="0"/>
                        <a:t>.</a:t>
                      </a:r>
                    </a:p>
                    <a:p>
                      <a:r>
                        <a:rPr lang="fi-FI" dirty="0"/>
                        <a:t>Avoin hakeutuminen. Lasku osoitetaan opiskelijalle. Opiskelijamaksu enintään 50 % arvioiduista </a:t>
                      </a:r>
                      <a:r>
                        <a:rPr lang="fi-FI" dirty="0" err="1"/>
                        <a:t>keskim.kustannuksista</a:t>
                      </a:r>
                      <a:r>
                        <a:rPr lang="fi-FI" dirty="0"/>
                        <a:t>.</a:t>
                      </a:r>
                    </a:p>
                    <a:p>
                      <a:r>
                        <a:rPr lang="fi-FI" dirty="0"/>
                        <a:t>Avoin hakeutuminen. Lasku osoitetaan opiskelijalle. Ei tutkinnon osia. Ei suoritusrahoitusta. Ei vaikuttavuusrahoitusta.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err="1"/>
                        <a:t>Vos</a:t>
                      </a:r>
                      <a:r>
                        <a:rPr lang="fi-FI" dirty="0"/>
                        <a:t> 50% laskennallisesta </a:t>
                      </a:r>
                      <a:r>
                        <a:rPr lang="fi-FI" dirty="0" err="1"/>
                        <a:t>vos:ta</a:t>
                      </a:r>
                      <a:r>
                        <a:rPr lang="fi-FI" dirty="0"/>
                        <a:t>. Työantajan osuus korkeintaan 50 % kustannuksista. Lasku työantajalle, ei opiskelijamaksua. Työantaja osallistuu opiskelijavalintaan.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err="1"/>
                        <a:t>Huom.EU:n</a:t>
                      </a:r>
                      <a:r>
                        <a:rPr lang="fi-FI" dirty="0"/>
                        <a:t> yritystukisäännökset</a:t>
                      </a:r>
                    </a:p>
                  </a:txBody>
                  <a:tcPr/>
                </a:tc>
                <a:extLst>
                  <a:ext uri="{0D108BD9-81ED-4DB2-BD59-A6C34878D82A}">
                    <a16:rowId xmlns:a16="http://schemas.microsoft.com/office/drawing/2014/main" val="3363197529"/>
                  </a:ext>
                </a:extLst>
              </a:tr>
            </a:tbl>
          </a:graphicData>
        </a:graphic>
      </p:graphicFrame>
      <p:sp>
        <p:nvSpPr>
          <p:cNvPr id="4" name="Päivämäärän paikkamerkki 3">
            <a:extLst>
              <a:ext uri="{FF2B5EF4-FFF2-40B4-BE49-F238E27FC236}">
                <a16:creationId xmlns:a16="http://schemas.microsoft.com/office/drawing/2014/main" id="{4F74709C-E97A-4BCD-AE54-51808BFC0C0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
        <p:nvSpPr>
          <p:cNvPr id="5" name="Dian numeron paikkamerkki 4">
            <a:extLst>
              <a:ext uri="{FF2B5EF4-FFF2-40B4-BE49-F238E27FC236}">
                <a16:creationId xmlns:a16="http://schemas.microsoft.com/office/drawing/2014/main" id="{D6F3F113-1F91-4C3E-B1D9-32499B04CF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E131DE-DA31-4CDF-828A-8EB206A3CD12}" type="slidenum">
              <a:rPr kumimoji="0" lang="en-GB" sz="1200" b="0" i="0" u="none" strike="noStrike" kern="1200" cap="none" spc="0" normalizeH="0" baseline="0" noProof="0" smtClean="0">
                <a:ln>
                  <a:noFill/>
                </a:ln>
                <a:solidFill>
                  <a:srgbClr val="0041DC"/>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GB" sz="12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Tree>
    <p:extLst>
      <p:ext uri="{BB962C8B-B14F-4D97-AF65-F5344CB8AC3E}">
        <p14:creationId xmlns:p14="http://schemas.microsoft.com/office/powerpoint/2010/main" val="6015795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tsikko 9">
            <a:extLst>
              <a:ext uri="{FF2B5EF4-FFF2-40B4-BE49-F238E27FC236}">
                <a16:creationId xmlns:a16="http://schemas.microsoft.com/office/drawing/2014/main" id="{A8F4A53C-BB2B-4D57-AB7D-11C6997C708B}"/>
              </a:ext>
            </a:extLst>
          </p:cNvPr>
          <p:cNvSpPr>
            <a:spLocks noGrp="1"/>
          </p:cNvSpPr>
          <p:nvPr>
            <p:ph type="title"/>
          </p:nvPr>
        </p:nvSpPr>
        <p:spPr>
          <a:xfrm>
            <a:off x="789560" y="822438"/>
            <a:ext cx="10515600" cy="910670"/>
          </a:xfrm>
        </p:spPr>
        <p:txBody>
          <a:bodyPr/>
          <a:lstStyle/>
          <a:p>
            <a:r>
              <a:rPr lang="fi-FI" sz="2400" dirty="0"/>
              <a:t>Valtionosuudella rahoitettavassa ammatillisessa koulutuksessa voi olla mm. seuraavia maksuja:</a:t>
            </a:r>
            <a:endParaRPr lang="fi-FI" dirty="0"/>
          </a:p>
        </p:txBody>
      </p:sp>
      <p:sp>
        <p:nvSpPr>
          <p:cNvPr id="11" name="Sisällön paikkamerkki 10">
            <a:extLst>
              <a:ext uri="{FF2B5EF4-FFF2-40B4-BE49-F238E27FC236}">
                <a16:creationId xmlns:a16="http://schemas.microsoft.com/office/drawing/2014/main" id="{51D8C0CF-D375-406B-BE27-3D0D4FDC9E97}"/>
              </a:ext>
            </a:extLst>
          </p:cNvPr>
          <p:cNvSpPr>
            <a:spLocks noGrp="1"/>
          </p:cNvSpPr>
          <p:nvPr>
            <p:ph idx="1"/>
          </p:nvPr>
        </p:nvSpPr>
        <p:spPr>
          <a:xfrm>
            <a:off x="789560" y="1733108"/>
            <a:ext cx="10515600" cy="4019106"/>
          </a:xfrm>
        </p:spPr>
        <p:txBody>
          <a:bodyPr/>
          <a:lstStyle/>
          <a:p>
            <a:r>
              <a:rPr lang="fi-FI" dirty="0"/>
              <a:t>Opiskelijamaksut:</a:t>
            </a:r>
            <a:br>
              <a:rPr lang="fi-FI" dirty="0"/>
            </a:br>
            <a:r>
              <a:rPr lang="fi-FI" dirty="0"/>
              <a:t>Ammattitutkinto ja erikoisammattitutkintokoulutuksessa ja syventävässä ja täydentävässä koulutuksessa voidaan opiskelijalta periä opiskelijamaksuja : </a:t>
            </a:r>
            <a:r>
              <a:rPr lang="fi-FI" dirty="0">
                <a:hlinkClick r:id="rId2"/>
              </a:rPr>
              <a:t>https://www.finlex.fi/fi/laki/alkup/2017/20170681</a:t>
            </a:r>
            <a:endParaRPr lang="fi-FI" dirty="0"/>
          </a:p>
          <a:p>
            <a:r>
              <a:rPr lang="fi-FI" dirty="0"/>
              <a:t>Omaehtoisessa koulutuksessa opiskelijamaksu osoitetaan opiskelijalle.  </a:t>
            </a:r>
            <a:br>
              <a:rPr lang="fi-FI" dirty="0"/>
            </a:br>
            <a:r>
              <a:rPr lang="fi-FI" dirty="0"/>
              <a:t>- tähän liittyen verottaja on laatinut ohjeen työnantajan kustantaman koulutuksen verotuksesta: </a:t>
            </a:r>
            <a:br>
              <a:rPr lang="fi-FI" dirty="0"/>
            </a:br>
            <a:r>
              <a:rPr lang="fi-FI" dirty="0"/>
              <a:t>	- </a:t>
            </a:r>
            <a:r>
              <a:rPr lang="fi-FI" dirty="0">
                <a:hlinkClick r:id="rId3"/>
              </a:rPr>
              <a:t>https://www.vero.fi/syventavat-vero-ohjeet/ohje-hakusivu/48438/tyonantajan-kustantaman-koulutuksen-verotus/#3.4-maksun-saaja</a:t>
            </a:r>
            <a:endParaRPr lang="fi-FI" dirty="0"/>
          </a:p>
          <a:p>
            <a:pPr marL="0" indent="0">
              <a:buNone/>
            </a:pPr>
            <a:br>
              <a:rPr lang="fi-FI" dirty="0"/>
            </a:br>
            <a:br>
              <a:rPr lang="fi-FI" dirty="0"/>
            </a:br>
            <a:endParaRPr lang="fi-FI" dirty="0"/>
          </a:p>
        </p:txBody>
      </p:sp>
      <p:sp>
        <p:nvSpPr>
          <p:cNvPr id="4" name="Päivämäärän paikkamerkki 3">
            <a:extLst>
              <a:ext uri="{FF2B5EF4-FFF2-40B4-BE49-F238E27FC236}">
                <a16:creationId xmlns:a16="http://schemas.microsoft.com/office/drawing/2014/main" id="{11BA7690-CB11-47DE-B998-EE94E76F420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
        <p:nvSpPr>
          <p:cNvPr id="5" name="Dian numeron paikkamerkki 4">
            <a:extLst>
              <a:ext uri="{FF2B5EF4-FFF2-40B4-BE49-F238E27FC236}">
                <a16:creationId xmlns:a16="http://schemas.microsoft.com/office/drawing/2014/main" id="{A4CE0A3E-6ECA-459C-B201-E53CC2CE6BA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E131DE-DA31-4CDF-828A-8EB206A3CD12}" type="slidenum">
              <a:rPr kumimoji="0" lang="en-GB" sz="1200" b="0" i="0" u="none" strike="noStrike" kern="1200" cap="none" spc="0" normalizeH="0" baseline="0" noProof="0" smtClean="0">
                <a:ln>
                  <a:noFill/>
                </a:ln>
                <a:solidFill>
                  <a:srgbClr val="0041DC"/>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GB" sz="12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Tree>
    <p:extLst>
      <p:ext uri="{BB962C8B-B14F-4D97-AF65-F5344CB8AC3E}">
        <p14:creationId xmlns:p14="http://schemas.microsoft.com/office/powerpoint/2010/main" val="13273518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E2232A4-621D-4013-AFA6-B417D37231F5}"/>
              </a:ext>
            </a:extLst>
          </p:cNvPr>
          <p:cNvSpPr>
            <a:spLocks noGrp="1"/>
          </p:cNvSpPr>
          <p:nvPr>
            <p:ph type="title"/>
          </p:nvPr>
        </p:nvSpPr>
        <p:spPr>
          <a:xfrm>
            <a:off x="789560" y="375870"/>
            <a:ext cx="10515600" cy="442837"/>
          </a:xfrm>
        </p:spPr>
        <p:txBody>
          <a:bodyPr/>
          <a:lstStyle/>
          <a:p>
            <a:r>
              <a:rPr lang="fi-FI" sz="2800" dirty="0"/>
              <a:t>Henkilöstökoulutuksen työnantajamaksut:</a:t>
            </a:r>
          </a:p>
        </p:txBody>
      </p:sp>
      <p:sp>
        <p:nvSpPr>
          <p:cNvPr id="3" name="Sisällön paikkamerkki 2">
            <a:extLst>
              <a:ext uri="{FF2B5EF4-FFF2-40B4-BE49-F238E27FC236}">
                <a16:creationId xmlns:a16="http://schemas.microsoft.com/office/drawing/2014/main" id="{68BCA856-8BD2-465B-AC67-55739D249CE8}"/>
              </a:ext>
            </a:extLst>
          </p:cNvPr>
          <p:cNvSpPr>
            <a:spLocks noGrp="1"/>
          </p:cNvSpPr>
          <p:nvPr>
            <p:ph idx="1"/>
          </p:nvPr>
        </p:nvSpPr>
        <p:spPr>
          <a:xfrm>
            <a:off x="789560" y="1070383"/>
            <a:ext cx="10515600" cy="5007935"/>
          </a:xfrm>
        </p:spPr>
        <p:txBody>
          <a:bodyPr/>
          <a:lstStyle/>
          <a:p>
            <a:r>
              <a:rPr lang="fi-FI" sz="2000" dirty="0"/>
              <a:t>Henkilöstökoulutuksella tarkoitetaan tietyn työnantajan henkilöstölle järjestettävää koulutusta, joka on osin työnantajan rahoittamaa ja osin opetus- ja kulttuuritoimen rahoituksesta annetun lain mukaisesti rahoitettua.</a:t>
            </a:r>
          </a:p>
          <a:p>
            <a:r>
              <a:rPr lang="fi-FI" sz="2000" dirty="0"/>
              <a:t>Henkilöstökoulutus eroaa muusta ammatillisesta koulutuksesta siten, ettei siihen ole vapaata hakeutumisoikeutetta, vaan työnantaja päättää opiskelijoiden valinnasta yhteistyössä koulutuksen järjestäjän kanssa. </a:t>
            </a:r>
          </a:p>
          <a:p>
            <a:r>
              <a:rPr lang="fi-FI" sz="2000" dirty="0"/>
              <a:t>Työnantaja voi edellyttää, että henkilöstökoulutukseen sisältyy työnantajan tarpeiden mukaisia sisältöjä. Tutkintotavoitteisen henkilöstökoulutuksen opiskelijavuosista ei myönnetä perusrahoitusta, mutta suoritus- ja vaikuttavuusrahoitusosuuksissa henkilökoulutuksen suoritteet otetaan huomioon täysimääräisinä. </a:t>
            </a:r>
          </a:p>
          <a:p>
            <a:r>
              <a:rPr lang="fi-FI" sz="2000" dirty="0"/>
              <a:t>Henkilöstökoulutuksessa koulutuksen järjestäjällä on oikeus kerätä maksuja työnantajalta. Työnantajan maksuosuudesta lasku osoitetaan työnantajalle.  Henkilöstökoulutuksen julkinen rahoitusosuus on 50 prosenttia laskennallisesta rahoituksesta. </a:t>
            </a:r>
          </a:p>
          <a:p>
            <a:r>
              <a:rPr lang="fi-FI" sz="2000" b="1" dirty="0"/>
              <a:t>Henkilöstökoulutuksessa ei voida periä opiskelijamaksuja opiskelijalta.</a:t>
            </a:r>
            <a:br>
              <a:rPr lang="fi-FI" sz="2000" dirty="0"/>
            </a:br>
            <a:endParaRPr lang="fi-FI" sz="2000" dirty="0"/>
          </a:p>
        </p:txBody>
      </p:sp>
      <p:sp>
        <p:nvSpPr>
          <p:cNvPr id="4" name="Päivämäärän paikkamerkki 3">
            <a:extLst>
              <a:ext uri="{FF2B5EF4-FFF2-40B4-BE49-F238E27FC236}">
                <a16:creationId xmlns:a16="http://schemas.microsoft.com/office/drawing/2014/main" id="{A885C8B9-20D2-4CDF-BCB8-1BB34190A34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
        <p:nvSpPr>
          <p:cNvPr id="5" name="Dian numeron paikkamerkki 4">
            <a:extLst>
              <a:ext uri="{FF2B5EF4-FFF2-40B4-BE49-F238E27FC236}">
                <a16:creationId xmlns:a16="http://schemas.microsoft.com/office/drawing/2014/main" id="{6F82B500-5129-4EA8-AA0A-565E3841959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E131DE-DA31-4CDF-828A-8EB206A3CD12}" type="slidenum">
              <a:rPr kumimoji="0" lang="en-GB" sz="1200" b="0" i="0" u="none" strike="noStrike" kern="1200" cap="none" spc="0" normalizeH="0" baseline="0" noProof="0" smtClean="0">
                <a:ln>
                  <a:noFill/>
                </a:ln>
                <a:solidFill>
                  <a:srgbClr val="0041DC"/>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GB" sz="12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Tree>
    <p:extLst>
      <p:ext uri="{BB962C8B-B14F-4D97-AF65-F5344CB8AC3E}">
        <p14:creationId xmlns:p14="http://schemas.microsoft.com/office/powerpoint/2010/main" val="17273741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EC38538-C29B-4D9E-B026-AF07CAEEFF01}"/>
              </a:ext>
            </a:extLst>
          </p:cNvPr>
          <p:cNvSpPr>
            <a:spLocks noGrp="1"/>
          </p:cNvSpPr>
          <p:nvPr>
            <p:ph type="title"/>
          </p:nvPr>
        </p:nvSpPr>
        <p:spPr>
          <a:xfrm>
            <a:off x="789560" y="822437"/>
            <a:ext cx="10515600" cy="506633"/>
          </a:xfrm>
        </p:spPr>
        <p:txBody>
          <a:bodyPr/>
          <a:lstStyle/>
          <a:p>
            <a:r>
              <a:rPr lang="fi-FI" sz="2800" dirty="0"/>
              <a:t>Koulutuskorvaukset</a:t>
            </a:r>
          </a:p>
        </p:txBody>
      </p:sp>
      <p:sp>
        <p:nvSpPr>
          <p:cNvPr id="3" name="Sisällön paikkamerkki 2">
            <a:extLst>
              <a:ext uri="{FF2B5EF4-FFF2-40B4-BE49-F238E27FC236}">
                <a16:creationId xmlns:a16="http://schemas.microsoft.com/office/drawing/2014/main" id="{7BB9F5C3-6E9C-44AE-8B17-A48F0B9E8DFF}"/>
              </a:ext>
            </a:extLst>
          </p:cNvPr>
          <p:cNvSpPr>
            <a:spLocks noGrp="1"/>
          </p:cNvSpPr>
          <p:nvPr>
            <p:ph idx="1"/>
          </p:nvPr>
        </p:nvSpPr>
        <p:spPr>
          <a:xfrm>
            <a:off x="857659" y="1412430"/>
            <a:ext cx="10515600" cy="4893509"/>
          </a:xfrm>
        </p:spPr>
        <p:txBody>
          <a:bodyPr/>
          <a:lstStyle/>
          <a:p>
            <a:r>
              <a:rPr lang="fi-FI" dirty="0"/>
              <a:t>Oppisopimuskoulutuksessa työnantajalle maksettavat koulutuskorvaukset:</a:t>
            </a:r>
            <a:br>
              <a:rPr lang="fi-FI" dirty="0"/>
            </a:br>
            <a:endParaRPr lang="fi-FI" dirty="0"/>
          </a:p>
          <a:p>
            <a:r>
              <a:rPr lang="fi-FI" dirty="0"/>
              <a:t>Koulutuskorvauksen määrästä ja maksuaikataulusta sovitaan työnantajan ja koulutuksen järjestäjän välisessä sopimuksessa. Työnantajalle oppisopimuskoulutuksesta aiheutuvia kustannuksia arvioitaessa otetaan huomioon:</a:t>
            </a:r>
          </a:p>
          <a:p>
            <a:pPr lvl="1"/>
            <a:r>
              <a:rPr lang="fi-FI" dirty="0"/>
              <a:t>tarvittava tutkinnon perusteissa edellytetty ammattitaidon tai osaamisen hankkiminen tai muun ammatillisen koulutuksen edellyttämä osaamisen hankkiminen</a:t>
            </a:r>
          </a:p>
          <a:p>
            <a:pPr lvl="1"/>
            <a:r>
              <a:rPr lang="fi-FI" dirty="0"/>
              <a:t>opiskelijan osaaminen ja työkokemus sekä</a:t>
            </a:r>
          </a:p>
          <a:p>
            <a:pPr lvl="1"/>
            <a:r>
              <a:rPr lang="fi-FI" dirty="0"/>
              <a:t>opiskelijan mahdollisesti tarvitsemat ohjaus- ja tukitoimet tai opiskelijan saama erityinen tuki.</a:t>
            </a:r>
            <a:br>
              <a:rPr lang="fi-FI" dirty="0"/>
            </a:br>
            <a:endParaRPr lang="fi-FI" dirty="0"/>
          </a:p>
          <a:p>
            <a:endParaRPr lang="fi-FI" dirty="0"/>
          </a:p>
        </p:txBody>
      </p:sp>
      <p:sp>
        <p:nvSpPr>
          <p:cNvPr id="4" name="Päivämäärän paikkamerkki 3">
            <a:extLst>
              <a:ext uri="{FF2B5EF4-FFF2-40B4-BE49-F238E27FC236}">
                <a16:creationId xmlns:a16="http://schemas.microsoft.com/office/drawing/2014/main" id="{181CDECC-D290-48C2-8443-7CCAE1E95EA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
        <p:nvSpPr>
          <p:cNvPr id="5" name="Dian numeron paikkamerkki 4">
            <a:extLst>
              <a:ext uri="{FF2B5EF4-FFF2-40B4-BE49-F238E27FC236}">
                <a16:creationId xmlns:a16="http://schemas.microsoft.com/office/drawing/2014/main" id="{8FF4995A-23BE-4ACC-9238-BF9CA4EA4A8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E131DE-DA31-4CDF-828A-8EB206A3CD12}" type="slidenum">
              <a:rPr kumimoji="0" lang="en-GB" sz="1200" b="0" i="0" u="none" strike="noStrike" kern="1200" cap="none" spc="0" normalizeH="0" baseline="0" noProof="0" smtClean="0">
                <a:ln>
                  <a:noFill/>
                </a:ln>
                <a:solidFill>
                  <a:srgbClr val="0041DC"/>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GB" sz="12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Tree>
    <p:extLst>
      <p:ext uri="{BB962C8B-B14F-4D97-AF65-F5344CB8AC3E}">
        <p14:creationId xmlns:p14="http://schemas.microsoft.com/office/powerpoint/2010/main" val="2031764148"/>
      </p:ext>
    </p:extLst>
  </p:cSld>
  <p:clrMapOvr>
    <a:masterClrMapping/>
  </p:clrMapOvr>
</p:sld>
</file>

<file path=ppt/theme/theme1.xml><?xml version="1.0" encoding="utf-8"?>
<a:theme xmlns:a="http://schemas.openxmlformats.org/drawingml/2006/main" name="OPH_malliesitys_v2017-01-11">
  <a:themeElements>
    <a:clrScheme name="OPH">
      <a:dk1>
        <a:sysClr val="windowText" lastClr="000000"/>
      </a:dk1>
      <a:lt1>
        <a:sysClr val="window" lastClr="FFFFFF"/>
      </a:lt1>
      <a:dk2>
        <a:srgbClr val="0041DC"/>
      </a:dk2>
      <a:lt2>
        <a:srgbClr val="E7E6E6"/>
      </a:lt2>
      <a:accent1>
        <a:srgbClr val="0041DC"/>
      </a:accent1>
      <a:accent2>
        <a:srgbClr val="5BCA13"/>
      </a:accent2>
      <a:accent3>
        <a:srgbClr val="82D4FF"/>
      </a:accent3>
      <a:accent4>
        <a:srgbClr val="FFE500"/>
      </a:accent4>
      <a:accent5>
        <a:srgbClr val="FF5000"/>
      </a:accent5>
      <a:accent6>
        <a:srgbClr val="C227B9"/>
      </a:accent6>
      <a:hlink>
        <a:srgbClr val="0563C1"/>
      </a:hlink>
      <a:folHlink>
        <a:srgbClr val="954F72"/>
      </a:folHlink>
    </a:clrScheme>
    <a:fontScheme name="OPHpowerpoint">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PH_malliesitys_v2016-12-27.potx" id="{33B8A95F-A2FD-4DF9-92B2-42FF91268AB1}" vid="{1518D60F-0F21-4C63-A737-55D117EA71EE}"/>
    </a:ext>
  </a:extLst>
</a:theme>
</file>

<file path=ppt/theme/theme2.xml><?xml version="1.0" encoding="utf-8"?>
<a:theme xmlns:a="http://schemas.openxmlformats.org/drawingml/2006/main" name="4_OPH_malliesitys_v2017-01-1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PHpowerpoint">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PH_malliesitys_v2016-12-27.potx" id="{33B8A95F-A2FD-4DF9-92B2-42FF91268AB1}" vid="{1518D60F-0F21-4C63-A737-55D117EA71EE}"/>
    </a:ext>
  </a:extLst>
</a:theme>
</file>

<file path=ppt/theme/theme3.xml><?xml version="1.0" encoding="utf-8"?>
<a:theme xmlns:a="http://schemas.openxmlformats.org/drawingml/2006/main" name="Opetushallitus">
  <a:themeElements>
    <a:clrScheme name="OPH">
      <a:dk1>
        <a:sysClr val="windowText" lastClr="000000"/>
      </a:dk1>
      <a:lt1>
        <a:sysClr val="window" lastClr="FFFFFF"/>
      </a:lt1>
      <a:dk2>
        <a:srgbClr val="0041DC"/>
      </a:dk2>
      <a:lt2>
        <a:srgbClr val="E7E6E6"/>
      </a:lt2>
      <a:accent1>
        <a:srgbClr val="0041DC"/>
      </a:accent1>
      <a:accent2>
        <a:srgbClr val="5BCA13"/>
      </a:accent2>
      <a:accent3>
        <a:srgbClr val="82D4FF"/>
      </a:accent3>
      <a:accent4>
        <a:srgbClr val="FFE500"/>
      </a:accent4>
      <a:accent5>
        <a:srgbClr val="FF5000"/>
      </a:accent5>
      <a:accent6>
        <a:srgbClr val="C227B9"/>
      </a:accent6>
      <a:hlink>
        <a:srgbClr val="0563C1"/>
      </a:hlink>
      <a:folHlink>
        <a:srgbClr val="954F72"/>
      </a:folHlink>
    </a:clrScheme>
    <a:fontScheme name="OPHpowerpoint">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PH_malliesitys_v2016-12-27.potx" id="{33B8A95F-A2FD-4DF9-92B2-42FF91268AB1}" vid="{1518D60F-0F21-4C63-A737-55D117EA71EE}"/>
    </a:ext>
  </a:extLst>
</a:theme>
</file>

<file path=ppt/theme/theme4.xml><?xml version="1.0" encoding="utf-8"?>
<a:theme xmlns:a="http://schemas.openxmlformats.org/drawingml/2006/main" name="1_OPH_malliesitys_v2017-01-11">
  <a:themeElements>
    <a:clrScheme name="OPH">
      <a:dk1>
        <a:sysClr val="windowText" lastClr="000000"/>
      </a:dk1>
      <a:lt1>
        <a:sysClr val="window" lastClr="FFFFFF"/>
      </a:lt1>
      <a:dk2>
        <a:srgbClr val="0041DC"/>
      </a:dk2>
      <a:lt2>
        <a:srgbClr val="E7E6E6"/>
      </a:lt2>
      <a:accent1>
        <a:srgbClr val="0041DC"/>
      </a:accent1>
      <a:accent2>
        <a:srgbClr val="5BCA13"/>
      </a:accent2>
      <a:accent3>
        <a:srgbClr val="82D4FF"/>
      </a:accent3>
      <a:accent4>
        <a:srgbClr val="FFE500"/>
      </a:accent4>
      <a:accent5>
        <a:srgbClr val="FF5000"/>
      </a:accent5>
      <a:accent6>
        <a:srgbClr val="C227B9"/>
      </a:accent6>
      <a:hlink>
        <a:srgbClr val="0563C1"/>
      </a:hlink>
      <a:folHlink>
        <a:srgbClr val="954F72"/>
      </a:folHlink>
    </a:clrScheme>
    <a:fontScheme name="OPHpowerpoint">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PH_malliesitys_v2016-12-27.potx" id="{33B8A95F-A2FD-4DF9-92B2-42FF91268AB1}" vid="{1518D60F-0F21-4C63-A737-55D117EA71EE}"/>
    </a:ext>
  </a:extLst>
</a:theme>
</file>

<file path=ppt/theme/theme5.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OPH_malliesitys_v2017-01-11</Template>
  <TotalTime>20453</TotalTime>
  <Words>4218</Words>
  <Application>Microsoft Office PowerPoint</Application>
  <PresentationFormat>Laajakuva</PresentationFormat>
  <Paragraphs>951</Paragraphs>
  <Slides>53</Slides>
  <Notes>21</Notes>
  <HiddenSlides>0</HiddenSlides>
  <MMClips>0</MMClips>
  <ScaleCrop>false</ScaleCrop>
  <HeadingPairs>
    <vt:vector size="6" baseType="variant">
      <vt:variant>
        <vt:lpstr>Käytetyt fontit</vt:lpstr>
      </vt:variant>
      <vt:variant>
        <vt:i4>6</vt:i4>
      </vt:variant>
      <vt:variant>
        <vt:lpstr>Teema</vt:lpstr>
      </vt:variant>
      <vt:variant>
        <vt:i4>4</vt:i4>
      </vt:variant>
      <vt:variant>
        <vt:lpstr>Dian otsikot</vt:lpstr>
      </vt:variant>
      <vt:variant>
        <vt:i4>53</vt:i4>
      </vt:variant>
    </vt:vector>
  </HeadingPairs>
  <TitlesOfParts>
    <vt:vector size="63" baseType="lpstr">
      <vt:lpstr>Times New Roman</vt:lpstr>
      <vt:lpstr>Gotham Narrow SSm</vt:lpstr>
      <vt:lpstr>Calibri</vt:lpstr>
      <vt:lpstr>Times</vt:lpstr>
      <vt:lpstr>Symbol</vt:lpstr>
      <vt:lpstr>Arial</vt:lpstr>
      <vt:lpstr>OPH_malliesitys_v2017-01-11</vt:lpstr>
      <vt:lpstr>4_OPH_malliesitys_v2017-01-11</vt:lpstr>
      <vt:lpstr>Opetushallitus</vt:lpstr>
      <vt:lpstr>1_OPH_malliesitys_v2017-01-11</vt:lpstr>
      <vt:lpstr>           OPSO ry. Kevätpäivät 27-28.3.2019    Ammatillisen koulutuksen rahoituksesta ajankohtaista         </vt:lpstr>
      <vt:lpstr>PowerPoint-esitys</vt:lpstr>
      <vt:lpstr>Ammatillisen koulutuksen rahoitus 2018 - 2022</vt:lpstr>
      <vt:lpstr>Painotetun opiskelijavuoden hinnan ja suorituspisteen hinnan muutos, kun rahoitusosuudet muuttuvat, suoritemäärät eivät. Kuvitteellinen esimerkki</vt:lpstr>
      <vt:lpstr>PowerPoint-esitys</vt:lpstr>
      <vt:lpstr>Mitä uutta rahoituksessa vuonna 2019 ja 2020</vt:lpstr>
      <vt:lpstr>PowerPoint-esitys</vt:lpstr>
      <vt:lpstr>Miten rahoitus muuttuu</vt:lpstr>
      <vt:lpstr>Perusrahoitus 2020</vt:lpstr>
      <vt:lpstr>Suoritusrahoitus 2020</vt:lpstr>
      <vt:lpstr>Vaikuttavuusrahoitus</vt:lpstr>
      <vt:lpstr>Arvonlisäverokorvaus 2020 </vt:lpstr>
      <vt:lpstr>Perusrahoituksen laskenta, esimerkki järjestäjä X</vt:lpstr>
      <vt:lpstr>Suoritusrahoituksen laskenta, esimerkki järjestäjä X</vt:lpstr>
      <vt:lpstr>Kokonaisrahoitus, esimerkki järjestäjä X</vt:lpstr>
      <vt:lpstr>Rahoituksen laskenta, esimerkki L</vt:lpstr>
      <vt:lpstr>Esimerkki: Mikä on laskennallinen rahoitus vuonna 2018 metsäalan perustutkintokoulutuksessa? </vt:lpstr>
      <vt:lpstr>Esimerkki: Mikä on laskennallinen rahoitus vuonna 2018 metsäkoneenkuljettajan ammattitutkintokoulutuksessa? </vt:lpstr>
      <vt:lpstr>Miten rahoitus muuttuu vuonna 2019</vt:lpstr>
      <vt:lpstr>Ammatti- ja erikoisammattitutkintokoulutuksen rahoitus</vt:lpstr>
      <vt:lpstr>Koski-palvelun tiedot raportoidaan VIPUNEN-tilastopalvelussa</vt:lpstr>
      <vt:lpstr>Rahoituksen erityiskysymyksiä</vt:lpstr>
      <vt:lpstr>Laki 531/2017 30 §  Koulutuksen hankinta </vt:lpstr>
      <vt:lpstr>31 § Maksullinen palvelutoiminta </vt:lpstr>
      <vt:lpstr>Koulutuksen hankinta</vt:lpstr>
      <vt:lpstr>PowerPoint-esitys</vt:lpstr>
      <vt:lpstr>PowerPoint-esitys</vt:lpstr>
      <vt:lpstr>PowerPoint-esitys</vt:lpstr>
      <vt:lpstr>PowerPoint-esitys</vt:lpstr>
      <vt:lpstr>PowerPoint-esitys</vt:lpstr>
      <vt:lpstr>PowerPoint-esitys</vt:lpstr>
      <vt:lpstr>PowerPoint-esitys</vt:lpstr>
      <vt:lpstr>PowerPoint-esitys</vt:lpstr>
      <vt:lpstr>Seurantaryhmäkohtainen lomake 2 -  R12  - järjestäjällä 1-37 kpl </vt:lpstr>
      <vt:lpstr>PowerPoint-esitys</vt:lpstr>
      <vt:lpstr>PowerPoint-esitys</vt:lpstr>
      <vt:lpstr>Seurantaryhmien muodostuminen  - järjestäjällä 1-37 kpl </vt:lpstr>
      <vt:lpstr>Seurantaryhmien luokittelu tutkinnoittain</vt:lpstr>
      <vt:lpstr>Esimerkki seurantaryhmistä,  Excel seurantaryhmälistaus liitteenä</vt:lpstr>
      <vt:lpstr>Muun ammatillinen koulutus suoritetiedot vuodelta 2018 </vt:lpstr>
      <vt:lpstr>Muun ammatillisen koulutuksen suoritteet ilmoitetaan kyselylomakkeen mukaisilla rahoituksen laskentaan tarvittavilla erittelyillä.    </vt:lpstr>
      <vt:lpstr>PowerPoint-esitys</vt:lpstr>
      <vt:lpstr>Ammatillisen koulutuksen järjestäjän ALV –korvaus ja toiminnan erittelyt</vt:lpstr>
      <vt:lpstr>Koulutuksen järjestäjän tulee järjestää kirjanpito siten, että alv-korvaukseen oikeuttava alv-kulu voidaan kirjanpidosta raportoida tilinpäätöksen mukaisena</vt:lpstr>
      <vt:lpstr>ALV-korvaukseen oikeuttavien kulujen ilmoittaminen OPH:lle</vt:lpstr>
      <vt:lpstr>PowerPoint-esitys</vt:lpstr>
      <vt:lpstr>Kunnan tai kuntayhtymän yksityiselle koulutuksen järjestäjälle luovuttaman kiinteistön ja käyttöomaisuuden arvonlisäverokorvaus</vt:lpstr>
      <vt:lpstr>Mikä lasketaan henkilöstökoulutukseksi?</vt:lpstr>
      <vt:lpstr>Omaehtoisen ja henkilöstökoulutuksen vertailua</vt:lpstr>
      <vt:lpstr>Muu ammatillinen koulutus</vt:lpstr>
      <vt:lpstr>Valtionosuudella rahoitettavassa ammatillisessa koulutuksessa voi olla mm. seuraavia maksuja:</vt:lpstr>
      <vt:lpstr>Henkilöstökoulutuksen työnantajamaksut:</vt:lpstr>
      <vt:lpstr>Koulutuskorvaukset</vt:lpstr>
    </vt:vector>
  </TitlesOfParts>
  <Company>Opetushallitus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AMMATILLISEN KOULUTUKSEN RAHOITUKSEN TEEMAPÄIVÄ   Vuoden 2016 kustannusten tiedonkeruu    Erityisasiantuntija Lea Juhola</dc:title>
  <dc:creator>Lea juhola</dc:creator>
  <cp:lastModifiedBy>Hänninen Seppo</cp:lastModifiedBy>
  <cp:revision>377</cp:revision>
  <cp:lastPrinted>2019-03-07T11:56:08Z</cp:lastPrinted>
  <dcterms:created xsi:type="dcterms:W3CDTF">2017-02-24T09:21:37Z</dcterms:created>
  <dcterms:modified xsi:type="dcterms:W3CDTF">2019-03-27T10:58:19Z</dcterms:modified>
</cp:coreProperties>
</file>