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</p:sldMasterIdLst>
  <p:notesMasterIdLst>
    <p:notesMasterId r:id="rId12"/>
  </p:notesMasterIdLst>
  <p:sldIdLst>
    <p:sldId id="256" r:id="rId2"/>
    <p:sldId id="267" r:id="rId3"/>
    <p:sldId id="268" r:id="rId4"/>
    <p:sldId id="269" r:id="rId5"/>
    <p:sldId id="270" r:id="rId6"/>
    <p:sldId id="275" r:id="rId7"/>
    <p:sldId id="276" r:id="rId8"/>
    <p:sldId id="265" r:id="rId9"/>
    <p:sldId id="277" r:id="rId10"/>
    <p:sldId id="274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001C5E-AA9E-411B-AF24-AEEDE4E1BA00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i-FI"/>
        </a:p>
      </dgm:t>
    </dgm:pt>
    <dgm:pt modelId="{B5174382-59BA-4E38-9AAE-3EE96C39C723}">
      <dgm:prSet phldrT="[Teksti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fi-FI" sz="1600" b="1" dirty="0"/>
            <a:t>Osaamisen kehittämis-osaaminen</a:t>
          </a:r>
        </a:p>
      </dgm:t>
    </dgm:pt>
    <dgm:pt modelId="{7631F951-DFC1-4499-A550-2FABA5104AA6}" type="parTrans" cxnId="{66CACEFA-FE1F-41A0-B1AC-35EEC19C40A9}">
      <dgm:prSet/>
      <dgm:spPr/>
      <dgm:t>
        <a:bodyPr/>
        <a:lstStyle/>
        <a:p>
          <a:endParaRPr lang="fi-FI"/>
        </a:p>
      </dgm:t>
    </dgm:pt>
    <dgm:pt modelId="{7C712F2C-3593-43DC-BD57-963BE0BC5AC4}" type="sibTrans" cxnId="{66CACEFA-FE1F-41A0-B1AC-35EEC19C40A9}">
      <dgm:prSet custT="1"/>
      <dgm:spPr/>
      <dgm:t>
        <a:bodyPr/>
        <a:lstStyle/>
        <a:p>
          <a:r>
            <a:rPr lang="fi-FI" sz="1600" b="1" dirty="0"/>
            <a:t>Asiakkuus-osaaminen</a:t>
          </a:r>
        </a:p>
      </dgm:t>
    </dgm:pt>
    <dgm:pt modelId="{E09E7E0E-F720-4202-8378-530C3583679B}">
      <dgm:prSet phldrT="[Teksti]" custT="1"/>
      <dgm:spPr/>
      <dgm:t>
        <a:bodyPr/>
        <a:lstStyle/>
        <a:p>
          <a:r>
            <a:rPr lang="fi-FI" sz="1100" b="0" dirty="0"/>
            <a:t>* Työpaikalla järjestettävän koulutuksen hyödyntäminen osaamisen kehittämisessä</a:t>
          </a:r>
        </a:p>
        <a:p>
          <a:r>
            <a:rPr lang="fi-FI" sz="1100" b="0" dirty="0"/>
            <a:t>* Laaja-alainen tutkintojen tuntemus ja soveltaminen työpaikan toimintaan ja organisaatioiden kehittämiseen</a:t>
          </a:r>
        </a:p>
      </dgm:t>
    </dgm:pt>
    <dgm:pt modelId="{B234FA04-12C5-4A74-8C4A-00DEA2CED2E6}" type="parTrans" cxnId="{61C53C38-E990-49CF-BC47-B3ED9D2F99ED}">
      <dgm:prSet/>
      <dgm:spPr/>
      <dgm:t>
        <a:bodyPr/>
        <a:lstStyle/>
        <a:p>
          <a:endParaRPr lang="fi-FI"/>
        </a:p>
      </dgm:t>
    </dgm:pt>
    <dgm:pt modelId="{9A352D80-2D58-47F6-8253-13998D335C17}" type="sibTrans" cxnId="{61C53C38-E990-49CF-BC47-B3ED9D2F99ED}">
      <dgm:prSet/>
      <dgm:spPr/>
      <dgm:t>
        <a:bodyPr/>
        <a:lstStyle/>
        <a:p>
          <a:endParaRPr lang="fi-FI"/>
        </a:p>
      </dgm:t>
    </dgm:pt>
    <dgm:pt modelId="{498F2CB7-F803-4508-8835-5E77EA58461C}">
      <dgm:prSet phldrT="[Teksti]"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fi-FI" sz="1600" b="1" dirty="0"/>
            <a:t>Rekrytointi-osaaminen</a:t>
          </a:r>
        </a:p>
      </dgm:t>
    </dgm:pt>
    <dgm:pt modelId="{B26424A7-C533-4559-AA71-7B6C21CA17B2}" type="parTrans" cxnId="{C343C221-BF23-4B91-87DA-48CE339C811B}">
      <dgm:prSet/>
      <dgm:spPr/>
      <dgm:t>
        <a:bodyPr/>
        <a:lstStyle/>
        <a:p>
          <a:endParaRPr lang="fi-FI"/>
        </a:p>
      </dgm:t>
    </dgm:pt>
    <dgm:pt modelId="{600DF5D4-AEC1-443E-A353-69F8011E15ED}" type="sibTrans" cxnId="{C343C221-BF23-4B91-87DA-48CE339C811B}">
      <dgm:prSet custT="1"/>
      <dgm:spPr>
        <a:solidFill>
          <a:srgbClr val="FFC000"/>
        </a:solidFill>
      </dgm:spPr>
      <dgm:t>
        <a:bodyPr/>
        <a:lstStyle/>
        <a:p>
          <a:r>
            <a:rPr lang="fi-FI" sz="1600" b="1" dirty="0"/>
            <a:t>Verkosto-osaaminen</a:t>
          </a:r>
        </a:p>
      </dgm:t>
    </dgm:pt>
    <dgm:pt modelId="{917D5728-E980-4844-AF1C-00B9D63D4207}">
      <dgm:prSet phldrT="[Teksti]" custT="1"/>
      <dgm:spPr/>
      <dgm:t>
        <a:bodyPr/>
        <a:lstStyle/>
        <a:p>
          <a:r>
            <a:rPr lang="fi-FI" sz="1100" b="0" dirty="0"/>
            <a:t>* Muiden oppisopimuksen siirtymien tuntemus: vakuutusyhtiön ja </a:t>
          </a:r>
          <a:r>
            <a:rPr lang="fi-FI" sz="1100" b="0" dirty="0" err="1"/>
            <a:t>te-toimiston</a:t>
          </a:r>
          <a:r>
            <a:rPr lang="fi-FI" sz="1100" b="0" dirty="0"/>
            <a:t> työkokeilut, </a:t>
          </a:r>
          <a:r>
            <a:rPr lang="fi-FI" sz="1100" b="0" dirty="0" err="1"/>
            <a:t>rekrykoulutukset</a:t>
          </a:r>
          <a:r>
            <a:rPr lang="fi-FI" sz="1100" b="0" dirty="0"/>
            <a:t> (</a:t>
          </a:r>
          <a:r>
            <a:rPr lang="fi-FI" sz="1100" b="0" dirty="0" err="1"/>
            <a:t>Ely</a:t>
          </a:r>
          <a:r>
            <a:rPr lang="fi-FI" sz="1100" b="0" dirty="0"/>
            <a:t>)</a:t>
          </a:r>
        </a:p>
        <a:p>
          <a:r>
            <a:rPr lang="fi-FI" sz="1100" b="0" dirty="0"/>
            <a:t>* Palkkatukiasiat</a:t>
          </a:r>
        </a:p>
        <a:p>
          <a:r>
            <a:rPr lang="fi-FI" sz="1100" b="0" dirty="0"/>
            <a:t>* Kuntalisät </a:t>
          </a:r>
        </a:p>
      </dgm:t>
    </dgm:pt>
    <dgm:pt modelId="{E40E559E-AA39-4EEC-81E7-342733D477C8}" type="parTrans" cxnId="{0602AFEF-790F-4EF7-B271-6AF6ED13AD6B}">
      <dgm:prSet/>
      <dgm:spPr/>
      <dgm:t>
        <a:bodyPr/>
        <a:lstStyle/>
        <a:p>
          <a:endParaRPr lang="fi-FI"/>
        </a:p>
      </dgm:t>
    </dgm:pt>
    <dgm:pt modelId="{ED4BAFB2-80A4-4C05-822C-44D20EDE9EEB}" type="sibTrans" cxnId="{0602AFEF-790F-4EF7-B271-6AF6ED13AD6B}">
      <dgm:prSet/>
      <dgm:spPr/>
      <dgm:t>
        <a:bodyPr/>
        <a:lstStyle/>
        <a:p>
          <a:endParaRPr lang="fi-FI"/>
        </a:p>
      </dgm:t>
    </dgm:pt>
    <dgm:pt modelId="{C2C0FE8C-4882-4D7C-B863-2765947693D8}">
      <dgm:prSet phldrT="[Teksti]" custT="1"/>
      <dgm:spPr/>
      <dgm:t>
        <a:bodyPr/>
        <a:lstStyle/>
        <a:p>
          <a:r>
            <a:rPr lang="fi-FI" sz="1600" b="1" dirty="0"/>
            <a:t>Laajennettu</a:t>
          </a:r>
        </a:p>
        <a:p>
          <a:r>
            <a:rPr lang="fi-FI" sz="1600" b="1" dirty="0"/>
            <a:t>oppisopimus</a:t>
          </a:r>
        </a:p>
      </dgm:t>
    </dgm:pt>
    <dgm:pt modelId="{C657D06F-F92A-4CEE-9C93-60A3AFC9AFF2}" type="parTrans" cxnId="{EBC87416-8BD0-463D-A9D7-98E218408A8D}">
      <dgm:prSet/>
      <dgm:spPr/>
      <dgm:t>
        <a:bodyPr/>
        <a:lstStyle/>
        <a:p>
          <a:endParaRPr lang="fi-FI"/>
        </a:p>
      </dgm:t>
    </dgm:pt>
    <dgm:pt modelId="{1F853007-F0C4-4E90-812B-FC110CA29D6E}" type="sibTrans" cxnId="{EBC87416-8BD0-463D-A9D7-98E218408A8D}">
      <dgm:prSet/>
      <dgm:spPr>
        <a:solidFill>
          <a:schemeClr val="bg1"/>
        </a:solidFill>
      </dgm:spPr>
      <dgm:t>
        <a:bodyPr/>
        <a:lstStyle/>
        <a:p>
          <a:endParaRPr lang="fi-FI"/>
        </a:p>
      </dgm:t>
    </dgm:pt>
    <dgm:pt modelId="{5E5C340C-9BFD-4B3E-9A49-ADF7B902F3AB}" type="pres">
      <dgm:prSet presAssocID="{BA001C5E-AA9E-411B-AF24-AEEDE4E1BA00}" presName="Name0" presStyleCnt="0">
        <dgm:presLayoutVars>
          <dgm:chMax/>
          <dgm:chPref/>
          <dgm:dir/>
          <dgm:animLvl val="lvl"/>
        </dgm:presLayoutVars>
      </dgm:prSet>
      <dgm:spPr/>
    </dgm:pt>
    <dgm:pt modelId="{1C06FFDD-6E75-4EE8-8C8C-087D505A370E}" type="pres">
      <dgm:prSet presAssocID="{B5174382-59BA-4E38-9AAE-3EE96C39C723}" presName="composite" presStyleCnt="0"/>
      <dgm:spPr/>
    </dgm:pt>
    <dgm:pt modelId="{C0594EE0-5FF8-4CED-BFDA-2A1FA617C8A1}" type="pres">
      <dgm:prSet presAssocID="{B5174382-59BA-4E38-9AAE-3EE96C39C723}" presName="Parent1" presStyleLbl="node1" presStyleIdx="0" presStyleCnt="6" custScaleX="114154" custScaleY="114185">
        <dgm:presLayoutVars>
          <dgm:chMax val="1"/>
          <dgm:chPref val="1"/>
          <dgm:bulletEnabled val="1"/>
        </dgm:presLayoutVars>
      </dgm:prSet>
      <dgm:spPr/>
    </dgm:pt>
    <dgm:pt modelId="{A8755788-08DA-4AF4-81C4-7A37461C4AED}" type="pres">
      <dgm:prSet presAssocID="{B5174382-59BA-4E38-9AAE-3EE96C39C723}" presName="Childtext1" presStyleLbl="revTx" presStyleIdx="0" presStyleCnt="3" custScaleY="119182" custLinFactNeighborX="8669" custLinFactNeighborY="-16687">
        <dgm:presLayoutVars>
          <dgm:chMax val="0"/>
          <dgm:chPref val="0"/>
          <dgm:bulletEnabled val="1"/>
        </dgm:presLayoutVars>
      </dgm:prSet>
      <dgm:spPr/>
    </dgm:pt>
    <dgm:pt modelId="{BF7627BC-0320-4AC3-84F3-BE9C9514E4BC}" type="pres">
      <dgm:prSet presAssocID="{B5174382-59BA-4E38-9AAE-3EE96C39C723}" presName="BalanceSpacing" presStyleCnt="0"/>
      <dgm:spPr/>
    </dgm:pt>
    <dgm:pt modelId="{C4C85109-2253-4B7A-86BE-12EFC1167BD4}" type="pres">
      <dgm:prSet presAssocID="{B5174382-59BA-4E38-9AAE-3EE96C39C723}" presName="BalanceSpacing1" presStyleCnt="0"/>
      <dgm:spPr/>
    </dgm:pt>
    <dgm:pt modelId="{936A3276-B1BE-44CF-8CFC-D70F72341F96}" type="pres">
      <dgm:prSet presAssocID="{7C712F2C-3593-43DC-BD57-963BE0BC5AC4}" presName="Accent1Text" presStyleLbl="node1" presStyleIdx="1" presStyleCnt="6"/>
      <dgm:spPr/>
    </dgm:pt>
    <dgm:pt modelId="{B2304BE0-24D8-40C2-A976-72764FB7C63A}" type="pres">
      <dgm:prSet presAssocID="{7C712F2C-3593-43DC-BD57-963BE0BC5AC4}" presName="spaceBetweenRectangles" presStyleCnt="0"/>
      <dgm:spPr/>
    </dgm:pt>
    <dgm:pt modelId="{B6099305-6A10-4C99-862D-36AE0C50FA2B}" type="pres">
      <dgm:prSet presAssocID="{498F2CB7-F803-4508-8835-5E77EA58461C}" presName="composite" presStyleCnt="0"/>
      <dgm:spPr/>
    </dgm:pt>
    <dgm:pt modelId="{EB0FA454-736B-42B4-89D0-B7BC9430D56B}" type="pres">
      <dgm:prSet presAssocID="{498F2CB7-F803-4508-8835-5E77EA58461C}" presName="Parent1" presStyleLbl="node1" presStyleIdx="2" presStyleCnt="6" custScaleX="106936">
        <dgm:presLayoutVars>
          <dgm:chMax val="1"/>
          <dgm:chPref val="1"/>
          <dgm:bulletEnabled val="1"/>
        </dgm:presLayoutVars>
      </dgm:prSet>
      <dgm:spPr/>
    </dgm:pt>
    <dgm:pt modelId="{EA148D0A-6958-4E91-9184-AA42A0D381A8}" type="pres">
      <dgm:prSet presAssocID="{498F2CB7-F803-4508-8835-5E77EA58461C}" presName="Childtext1" presStyleLbl="revTx" presStyleIdx="1" presStyleCnt="3" custScaleY="124874" custLinFactNeighborX="-8922" custLinFactNeighborY="-1430">
        <dgm:presLayoutVars>
          <dgm:chMax val="0"/>
          <dgm:chPref val="0"/>
          <dgm:bulletEnabled val="1"/>
        </dgm:presLayoutVars>
      </dgm:prSet>
      <dgm:spPr/>
    </dgm:pt>
    <dgm:pt modelId="{C4A78877-D537-4CE5-A447-7F4C7C1DD4B9}" type="pres">
      <dgm:prSet presAssocID="{498F2CB7-F803-4508-8835-5E77EA58461C}" presName="BalanceSpacing" presStyleCnt="0"/>
      <dgm:spPr/>
    </dgm:pt>
    <dgm:pt modelId="{2CCD8A9A-81EC-4C53-A993-04DB87C9D0CB}" type="pres">
      <dgm:prSet presAssocID="{498F2CB7-F803-4508-8835-5E77EA58461C}" presName="BalanceSpacing1" presStyleCnt="0"/>
      <dgm:spPr/>
    </dgm:pt>
    <dgm:pt modelId="{E6CDF18A-F1D2-490C-A3ED-6FFBFA4E02D6}" type="pres">
      <dgm:prSet presAssocID="{600DF5D4-AEC1-443E-A353-69F8011E15ED}" presName="Accent1Text" presStyleLbl="node1" presStyleIdx="3" presStyleCnt="6"/>
      <dgm:spPr/>
    </dgm:pt>
    <dgm:pt modelId="{865CCA09-98DF-4717-BD49-E59F3C177FE7}" type="pres">
      <dgm:prSet presAssocID="{600DF5D4-AEC1-443E-A353-69F8011E15ED}" presName="spaceBetweenRectangles" presStyleCnt="0"/>
      <dgm:spPr/>
    </dgm:pt>
    <dgm:pt modelId="{EA337B7A-BC6A-4A02-98B2-816325978C68}" type="pres">
      <dgm:prSet presAssocID="{C2C0FE8C-4882-4D7C-B863-2765947693D8}" presName="composite" presStyleCnt="0"/>
      <dgm:spPr/>
    </dgm:pt>
    <dgm:pt modelId="{41185B20-9BCC-43FC-BBD9-AA988218A77D}" type="pres">
      <dgm:prSet presAssocID="{C2C0FE8C-4882-4D7C-B863-2765947693D8}" presName="Parent1" presStyleLbl="node1" presStyleIdx="4" presStyleCnt="6" custScaleX="128309">
        <dgm:presLayoutVars>
          <dgm:chMax val="1"/>
          <dgm:chPref val="1"/>
          <dgm:bulletEnabled val="1"/>
        </dgm:presLayoutVars>
      </dgm:prSet>
      <dgm:spPr/>
    </dgm:pt>
    <dgm:pt modelId="{F744E0A4-A07F-4FA1-B5A2-7ACD31C69FD6}" type="pres">
      <dgm:prSet presAssocID="{C2C0FE8C-4882-4D7C-B863-2765947693D8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1998E559-4C3E-4378-9BB6-B97635AEFCD5}" type="pres">
      <dgm:prSet presAssocID="{C2C0FE8C-4882-4D7C-B863-2765947693D8}" presName="BalanceSpacing" presStyleCnt="0"/>
      <dgm:spPr/>
    </dgm:pt>
    <dgm:pt modelId="{7CA4FCF8-ADE3-40CA-9E30-CC0AAADFCC77}" type="pres">
      <dgm:prSet presAssocID="{C2C0FE8C-4882-4D7C-B863-2765947693D8}" presName="BalanceSpacing1" presStyleCnt="0"/>
      <dgm:spPr/>
    </dgm:pt>
    <dgm:pt modelId="{405365CA-6EBC-4197-9B3A-D484C28D7583}" type="pres">
      <dgm:prSet presAssocID="{1F853007-F0C4-4E90-812B-FC110CA29D6E}" presName="Accent1Text" presStyleLbl="node1" presStyleIdx="5" presStyleCnt="6" custLinFactNeighborX="-16379" custLinFactNeighborY="-2438"/>
      <dgm:spPr/>
    </dgm:pt>
  </dgm:ptLst>
  <dgm:cxnLst>
    <dgm:cxn modelId="{EBC87416-8BD0-463D-A9D7-98E218408A8D}" srcId="{BA001C5E-AA9E-411B-AF24-AEEDE4E1BA00}" destId="{C2C0FE8C-4882-4D7C-B863-2765947693D8}" srcOrd="2" destOrd="0" parTransId="{C657D06F-F92A-4CEE-9C93-60A3AFC9AFF2}" sibTransId="{1F853007-F0C4-4E90-812B-FC110CA29D6E}"/>
    <dgm:cxn modelId="{C343C221-BF23-4B91-87DA-48CE339C811B}" srcId="{BA001C5E-AA9E-411B-AF24-AEEDE4E1BA00}" destId="{498F2CB7-F803-4508-8835-5E77EA58461C}" srcOrd="1" destOrd="0" parTransId="{B26424A7-C533-4559-AA71-7B6C21CA17B2}" sibTransId="{600DF5D4-AEC1-443E-A353-69F8011E15ED}"/>
    <dgm:cxn modelId="{5802EE21-5D32-4BE6-80F8-031827E166DB}" type="presOf" srcId="{B5174382-59BA-4E38-9AAE-3EE96C39C723}" destId="{C0594EE0-5FF8-4CED-BFDA-2A1FA617C8A1}" srcOrd="0" destOrd="0" presId="urn:microsoft.com/office/officeart/2008/layout/AlternatingHexagons"/>
    <dgm:cxn modelId="{61C53C38-E990-49CF-BC47-B3ED9D2F99ED}" srcId="{B5174382-59BA-4E38-9AAE-3EE96C39C723}" destId="{E09E7E0E-F720-4202-8378-530C3583679B}" srcOrd="0" destOrd="0" parTransId="{B234FA04-12C5-4A74-8C4A-00DEA2CED2E6}" sibTransId="{9A352D80-2D58-47F6-8253-13998D335C17}"/>
    <dgm:cxn modelId="{84025562-AE19-482B-8A33-B2F27A417BE4}" type="presOf" srcId="{600DF5D4-AEC1-443E-A353-69F8011E15ED}" destId="{E6CDF18A-F1D2-490C-A3ED-6FFBFA4E02D6}" srcOrd="0" destOrd="0" presId="urn:microsoft.com/office/officeart/2008/layout/AlternatingHexagons"/>
    <dgm:cxn modelId="{44049B48-90BD-4819-ADD9-446FB7EB01BC}" type="presOf" srcId="{7C712F2C-3593-43DC-BD57-963BE0BC5AC4}" destId="{936A3276-B1BE-44CF-8CFC-D70F72341F96}" srcOrd="0" destOrd="0" presId="urn:microsoft.com/office/officeart/2008/layout/AlternatingHexagons"/>
    <dgm:cxn modelId="{75AE2C8B-1EED-46F9-BAFC-32D3095A813C}" type="presOf" srcId="{E09E7E0E-F720-4202-8378-530C3583679B}" destId="{A8755788-08DA-4AF4-81C4-7A37461C4AED}" srcOrd="0" destOrd="0" presId="urn:microsoft.com/office/officeart/2008/layout/AlternatingHexagons"/>
    <dgm:cxn modelId="{2AE18696-6469-4B0B-A199-80B2E5E64FA6}" type="presOf" srcId="{1F853007-F0C4-4E90-812B-FC110CA29D6E}" destId="{405365CA-6EBC-4197-9B3A-D484C28D7583}" srcOrd="0" destOrd="0" presId="urn:microsoft.com/office/officeart/2008/layout/AlternatingHexagons"/>
    <dgm:cxn modelId="{662FCA9F-143D-40B9-84CD-3AC56FC8CBFC}" type="presOf" srcId="{C2C0FE8C-4882-4D7C-B863-2765947693D8}" destId="{41185B20-9BCC-43FC-BBD9-AA988218A77D}" srcOrd="0" destOrd="0" presId="urn:microsoft.com/office/officeart/2008/layout/AlternatingHexagons"/>
    <dgm:cxn modelId="{4F83B1A7-A3C4-40B9-B924-17130CA0812E}" type="presOf" srcId="{498F2CB7-F803-4508-8835-5E77EA58461C}" destId="{EB0FA454-736B-42B4-89D0-B7BC9430D56B}" srcOrd="0" destOrd="0" presId="urn:microsoft.com/office/officeart/2008/layout/AlternatingHexagons"/>
    <dgm:cxn modelId="{970C9AED-CFB0-47AA-930E-9EEACEF4FC9C}" type="presOf" srcId="{917D5728-E980-4844-AF1C-00B9D63D4207}" destId="{EA148D0A-6958-4E91-9184-AA42A0D381A8}" srcOrd="0" destOrd="0" presId="urn:microsoft.com/office/officeart/2008/layout/AlternatingHexagons"/>
    <dgm:cxn modelId="{0602AFEF-790F-4EF7-B271-6AF6ED13AD6B}" srcId="{498F2CB7-F803-4508-8835-5E77EA58461C}" destId="{917D5728-E980-4844-AF1C-00B9D63D4207}" srcOrd="0" destOrd="0" parTransId="{E40E559E-AA39-4EEC-81E7-342733D477C8}" sibTransId="{ED4BAFB2-80A4-4C05-822C-44D20EDE9EEB}"/>
    <dgm:cxn modelId="{AD5C89FA-1850-4775-9CFB-6D1BF305F68E}" type="presOf" srcId="{BA001C5E-AA9E-411B-AF24-AEEDE4E1BA00}" destId="{5E5C340C-9BFD-4B3E-9A49-ADF7B902F3AB}" srcOrd="0" destOrd="0" presId="urn:microsoft.com/office/officeart/2008/layout/AlternatingHexagons"/>
    <dgm:cxn modelId="{66CACEFA-FE1F-41A0-B1AC-35EEC19C40A9}" srcId="{BA001C5E-AA9E-411B-AF24-AEEDE4E1BA00}" destId="{B5174382-59BA-4E38-9AAE-3EE96C39C723}" srcOrd="0" destOrd="0" parTransId="{7631F951-DFC1-4499-A550-2FABA5104AA6}" sibTransId="{7C712F2C-3593-43DC-BD57-963BE0BC5AC4}"/>
    <dgm:cxn modelId="{9F0C276B-DA6A-41DC-AD81-C08CA2A7F34F}" type="presParOf" srcId="{5E5C340C-9BFD-4B3E-9A49-ADF7B902F3AB}" destId="{1C06FFDD-6E75-4EE8-8C8C-087D505A370E}" srcOrd="0" destOrd="0" presId="urn:microsoft.com/office/officeart/2008/layout/AlternatingHexagons"/>
    <dgm:cxn modelId="{DAE7AFE2-02EB-41C7-A258-E7DFC25AEC51}" type="presParOf" srcId="{1C06FFDD-6E75-4EE8-8C8C-087D505A370E}" destId="{C0594EE0-5FF8-4CED-BFDA-2A1FA617C8A1}" srcOrd="0" destOrd="0" presId="urn:microsoft.com/office/officeart/2008/layout/AlternatingHexagons"/>
    <dgm:cxn modelId="{8E99ED35-F768-45E7-9E9A-EDD7A18C7536}" type="presParOf" srcId="{1C06FFDD-6E75-4EE8-8C8C-087D505A370E}" destId="{A8755788-08DA-4AF4-81C4-7A37461C4AED}" srcOrd="1" destOrd="0" presId="urn:microsoft.com/office/officeart/2008/layout/AlternatingHexagons"/>
    <dgm:cxn modelId="{FC5DB1F3-7A49-4EF9-A5A7-155F894A9B86}" type="presParOf" srcId="{1C06FFDD-6E75-4EE8-8C8C-087D505A370E}" destId="{BF7627BC-0320-4AC3-84F3-BE9C9514E4BC}" srcOrd="2" destOrd="0" presId="urn:microsoft.com/office/officeart/2008/layout/AlternatingHexagons"/>
    <dgm:cxn modelId="{652E4A9A-F916-45A2-92C8-4682DAC143A2}" type="presParOf" srcId="{1C06FFDD-6E75-4EE8-8C8C-087D505A370E}" destId="{C4C85109-2253-4B7A-86BE-12EFC1167BD4}" srcOrd="3" destOrd="0" presId="urn:microsoft.com/office/officeart/2008/layout/AlternatingHexagons"/>
    <dgm:cxn modelId="{4FB4B7DD-9BB5-4BC6-AF10-80A8AC269ED2}" type="presParOf" srcId="{1C06FFDD-6E75-4EE8-8C8C-087D505A370E}" destId="{936A3276-B1BE-44CF-8CFC-D70F72341F96}" srcOrd="4" destOrd="0" presId="urn:microsoft.com/office/officeart/2008/layout/AlternatingHexagons"/>
    <dgm:cxn modelId="{E3730106-2CD9-49BB-A0A0-D9C479B18C50}" type="presParOf" srcId="{5E5C340C-9BFD-4B3E-9A49-ADF7B902F3AB}" destId="{B2304BE0-24D8-40C2-A976-72764FB7C63A}" srcOrd="1" destOrd="0" presId="urn:microsoft.com/office/officeart/2008/layout/AlternatingHexagons"/>
    <dgm:cxn modelId="{641C94A0-4752-4DBA-9F43-70041396102C}" type="presParOf" srcId="{5E5C340C-9BFD-4B3E-9A49-ADF7B902F3AB}" destId="{B6099305-6A10-4C99-862D-36AE0C50FA2B}" srcOrd="2" destOrd="0" presId="urn:microsoft.com/office/officeart/2008/layout/AlternatingHexagons"/>
    <dgm:cxn modelId="{299847C1-55B9-4E3C-9413-9E7A99B25988}" type="presParOf" srcId="{B6099305-6A10-4C99-862D-36AE0C50FA2B}" destId="{EB0FA454-736B-42B4-89D0-B7BC9430D56B}" srcOrd="0" destOrd="0" presId="urn:microsoft.com/office/officeart/2008/layout/AlternatingHexagons"/>
    <dgm:cxn modelId="{18F6C790-4295-46D8-AA48-9099A2D16458}" type="presParOf" srcId="{B6099305-6A10-4C99-862D-36AE0C50FA2B}" destId="{EA148D0A-6958-4E91-9184-AA42A0D381A8}" srcOrd="1" destOrd="0" presId="urn:microsoft.com/office/officeart/2008/layout/AlternatingHexagons"/>
    <dgm:cxn modelId="{77D155E0-6339-4AAB-B286-190D2A4018FB}" type="presParOf" srcId="{B6099305-6A10-4C99-862D-36AE0C50FA2B}" destId="{C4A78877-D537-4CE5-A447-7F4C7C1DD4B9}" srcOrd="2" destOrd="0" presId="urn:microsoft.com/office/officeart/2008/layout/AlternatingHexagons"/>
    <dgm:cxn modelId="{B7C02B3A-86ED-4FCF-9029-E1FD9401376D}" type="presParOf" srcId="{B6099305-6A10-4C99-862D-36AE0C50FA2B}" destId="{2CCD8A9A-81EC-4C53-A993-04DB87C9D0CB}" srcOrd="3" destOrd="0" presId="urn:microsoft.com/office/officeart/2008/layout/AlternatingHexagons"/>
    <dgm:cxn modelId="{358C6470-17BA-4BDA-9872-AE1B6C1DC067}" type="presParOf" srcId="{B6099305-6A10-4C99-862D-36AE0C50FA2B}" destId="{E6CDF18A-F1D2-490C-A3ED-6FFBFA4E02D6}" srcOrd="4" destOrd="0" presId="urn:microsoft.com/office/officeart/2008/layout/AlternatingHexagons"/>
    <dgm:cxn modelId="{C5F70F28-7411-44C2-9ED2-3DD42F3B57F1}" type="presParOf" srcId="{5E5C340C-9BFD-4B3E-9A49-ADF7B902F3AB}" destId="{865CCA09-98DF-4717-BD49-E59F3C177FE7}" srcOrd="3" destOrd="0" presId="urn:microsoft.com/office/officeart/2008/layout/AlternatingHexagons"/>
    <dgm:cxn modelId="{B1505131-8A7C-4239-BC69-1BCD2CEDE0FF}" type="presParOf" srcId="{5E5C340C-9BFD-4B3E-9A49-ADF7B902F3AB}" destId="{EA337B7A-BC6A-4A02-98B2-816325978C68}" srcOrd="4" destOrd="0" presId="urn:microsoft.com/office/officeart/2008/layout/AlternatingHexagons"/>
    <dgm:cxn modelId="{7D3913B4-390D-4D0B-A22C-1F3A13A30A0F}" type="presParOf" srcId="{EA337B7A-BC6A-4A02-98B2-816325978C68}" destId="{41185B20-9BCC-43FC-BBD9-AA988218A77D}" srcOrd="0" destOrd="0" presId="urn:microsoft.com/office/officeart/2008/layout/AlternatingHexagons"/>
    <dgm:cxn modelId="{CC5ABEC3-BA10-4535-A343-B534E3692BDF}" type="presParOf" srcId="{EA337B7A-BC6A-4A02-98B2-816325978C68}" destId="{F744E0A4-A07F-4FA1-B5A2-7ACD31C69FD6}" srcOrd="1" destOrd="0" presId="urn:microsoft.com/office/officeart/2008/layout/AlternatingHexagons"/>
    <dgm:cxn modelId="{DB51CAFB-C158-4B09-8DCB-0CBBE4FB7C3B}" type="presParOf" srcId="{EA337B7A-BC6A-4A02-98B2-816325978C68}" destId="{1998E559-4C3E-4378-9BB6-B97635AEFCD5}" srcOrd="2" destOrd="0" presId="urn:microsoft.com/office/officeart/2008/layout/AlternatingHexagons"/>
    <dgm:cxn modelId="{5688DC75-8EDB-41F2-927F-3446C2C16422}" type="presParOf" srcId="{EA337B7A-BC6A-4A02-98B2-816325978C68}" destId="{7CA4FCF8-ADE3-40CA-9E30-CC0AAADFCC77}" srcOrd="3" destOrd="0" presId="urn:microsoft.com/office/officeart/2008/layout/AlternatingHexagons"/>
    <dgm:cxn modelId="{E5AD78F6-DC6F-4D64-BB26-8AB89B4478CA}" type="presParOf" srcId="{EA337B7A-BC6A-4A02-98B2-816325978C68}" destId="{405365CA-6EBC-4197-9B3A-D484C28D758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94EE0-5FF8-4CED-BFDA-2A1FA617C8A1}">
      <dsp:nvSpPr>
        <dsp:cNvPr id="0" name=""/>
        <dsp:cNvSpPr/>
      </dsp:nvSpPr>
      <dsp:spPr>
        <a:xfrm rot="5400000">
          <a:off x="3363576" y="152017"/>
          <a:ext cx="2296070" cy="199703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Osaamisen kehittämis-osaaminen</a:t>
          </a:r>
        </a:p>
      </dsp:txBody>
      <dsp:txXfrm rot="-5400000">
        <a:off x="3824258" y="360260"/>
        <a:ext cx="1374706" cy="1580552"/>
      </dsp:txXfrm>
    </dsp:sp>
    <dsp:sp modelId="{A8755788-08DA-4AF4-81C4-7A37461C4AED}">
      <dsp:nvSpPr>
        <dsp:cNvPr id="0" name=""/>
        <dsp:cNvSpPr/>
      </dsp:nvSpPr>
      <dsp:spPr>
        <a:xfrm>
          <a:off x="5633950" y="230242"/>
          <a:ext cx="2244090" cy="1437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0" kern="1200" dirty="0"/>
            <a:t>* Työpaikalla järjestettävän koulutuksen hyödyntäminen osaamisen kehittämisessä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0" kern="1200" dirty="0"/>
            <a:t>* Laaja-alainen tutkintojen tuntemus ja soveltaminen työpaikan toimintaan ja organisaatioiden kehittämiseen</a:t>
          </a:r>
        </a:p>
      </dsp:txBody>
      <dsp:txXfrm>
        <a:off x="5633950" y="230242"/>
        <a:ext cx="2244090" cy="1437930"/>
      </dsp:txXfrm>
    </dsp:sp>
    <dsp:sp modelId="{936A3276-B1BE-44CF-8CFC-D70F72341F96}">
      <dsp:nvSpPr>
        <dsp:cNvPr id="0" name=""/>
        <dsp:cNvSpPr/>
      </dsp:nvSpPr>
      <dsp:spPr>
        <a:xfrm rot="5400000">
          <a:off x="1616815" y="275824"/>
          <a:ext cx="2010833" cy="174942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-17618"/>
            <a:satOff val="-4237"/>
            <a:lumOff val="2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Asiakkuus-osaaminen</a:t>
          </a:r>
        </a:p>
      </dsp:txBody>
      <dsp:txXfrm rot="-5400000">
        <a:off x="2020138" y="458475"/>
        <a:ext cx="1204187" cy="1384123"/>
      </dsp:txXfrm>
    </dsp:sp>
    <dsp:sp modelId="{EB0FA454-736B-42B4-89D0-B7BC9430D56B}">
      <dsp:nvSpPr>
        <dsp:cNvPr id="0" name=""/>
        <dsp:cNvSpPr/>
      </dsp:nvSpPr>
      <dsp:spPr>
        <a:xfrm rot="5400000">
          <a:off x="2557885" y="2064567"/>
          <a:ext cx="2010833" cy="1870765"/>
        </a:xfrm>
        <a:prstGeom prst="hexagon">
          <a:avLst>
            <a:gd name="adj" fmla="val 25000"/>
            <a:gd name="vf" fmla="val 115470"/>
          </a:avLst>
        </a:prstGeom>
        <a:solidFill>
          <a:schemeClr val="bg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Rekrytointi-osaaminen</a:t>
          </a:r>
        </a:p>
      </dsp:txBody>
      <dsp:txXfrm rot="-5400000">
        <a:off x="2928854" y="2318001"/>
        <a:ext cx="1268895" cy="1363900"/>
      </dsp:txXfrm>
    </dsp:sp>
    <dsp:sp modelId="{EA148D0A-6958-4E91-9184-AA42A0D381A8}">
      <dsp:nvSpPr>
        <dsp:cNvPr id="0" name=""/>
        <dsp:cNvSpPr/>
      </dsp:nvSpPr>
      <dsp:spPr>
        <a:xfrm>
          <a:off x="250740" y="2229394"/>
          <a:ext cx="2171700" cy="1506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0" kern="1200" dirty="0"/>
            <a:t>* Muiden oppisopimuksen siirtymien tuntemus: vakuutusyhtiön ja </a:t>
          </a:r>
          <a:r>
            <a:rPr lang="fi-FI" sz="1100" b="0" kern="1200" dirty="0" err="1"/>
            <a:t>te-toimiston</a:t>
          </a:r>
          <a:r>
            <a:rPr lang="fi-FI" sz="1100" b="0" kern="1200" dirty="0"/>
            <a:t> työkokeilut, </a:t>
          </a:r>
          <a:r>
            <a:rPr lang="fi-FI" sz="1100" b="0" kern="1200" dirty="0" err="1"/>
            <a:t>rekrykoulutukset</a:t>
          </a:r>
          <a:r>
            <a:rPr lang="fi-FI" sz="1100" b="0" kern="1200" dirty="0"/>
            <a:t> (</a:t>
          </a:r>
          <a:r>
            <a:rPr lang="fi-FI" sz="1100" b="0" kern="1200" dirty="0" err="1"/>
            <a:t>Ely</a:t>
          </a:r>
          <a:r>
            <a:rPr lang="fi-FI" sz="1100" b="0" kern="1200" dirty="0"/>
            <a:t>)</a:t>
          </a:r>
        </a:p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0" kern="1200" dirty="0"/>
            <a:t>* Palkkatukiasiat</a:t>
          </a:r>
        </a:p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0" kern="1200" dirty="0"/>
            <a:t>* Kuntalisät </a:t>
          </a:r>
        </a:p>
      </dsp:txBody>
      <dsp:txXfrm>
        <a:off x="250740" y="2229394"/>
        <a:ext cx="2171700" cy="1506604"/>
      </dsp:txXfrm>
    </dsp:sp>
    <dsp:sp modelId="{E6CDF18A-F1D2-490C-A3ED-6FFBFA4E02D6}">
      <dsp:nvSpPr>
        <dsp:cNvPr id="0" name=""/>
        <dsp:cNvSpPr/>
      </dsp:nvSpPr>
      <dsp:spPr>
        <a:xfrm rot="5400000">
          <a:off x="4447264" y="2125237"/>
          <a:ext cx="2010833" cy="1749425"/>
        </a:xfrm>
        <a:prstGeom prst="hexagon">
          <a:avLst>
            <a:gd name="adj" fmla="val 25000"/>
            <a:gd name="vf" fmla="val 11547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Verkosto-osaaminen</a:t>
          </a:r>
        </a:p>
      </dsp:txBody>
      <dsp:txXfrm rot="-5400000">
        <a:off x="4850587" y="2307888"/>
        <a:ext cx="1204187" cy="1384123"/>
      </dsp:txXfrm>
    </dsp:sp>
    <dsp:sp modelId="{41185B20-9BCC-43FC-BBD9-AA988218A77D}">
      <dsp:nvSpPr>
        <dsp:cNvPr id="0" name=""/>
        <dsp:cNvSpPr/>
      </dsp:nvSpPr>
      <dsp:spPr>
        <a:xfrm rot="5400000">
          <a:off x="3506194" y="3584410"/>
          <a:ext cx="2010833" cy="2244669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-70473"/>
            <a:satOff val="-16950"/>
            <a:lumOff val="116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Laajennettu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oppisopimus</a:t>
          </a:r>
        </a:p>
      </dsp:txBody>
      <dsp:txXfrm rot="-5400000">
        <a:off x="3763388" y="4036467"/>
        <a:ext cx="1496446" cy="1340555"/>
      </dsp:txXfrm>
    </dsp:sp>
    <dsp:sp modelId="{F744E0A4-A07F-4FA1-B5A2-7ACD31C69FD6}">
      <dsp:nvSpPr>
        <dsp:cNvPr id="0" name=""/>
        <dsp:cNvSpPr/>
      </dsp:nvSpPr>
      <dsp:spPr>
        <a:xfrm>
          <a:off x="5439410" y="4103495"/>
          <a:ext cx="2244090" cy="1206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5365CA-6EBC-4197-9B3A-D484C28D7583}">
      <dsp:nvSpPr>
        <dsp:cNvPr id="0" name=""/>
        <dsp:cNvSpPr/>
      </dsp:nvSpPr>
      <dsp:spPr>
        <a:xfrm rot="5400000">
          <a:off x="1330277" y="3783009"/>
          <a:ext cx="2010833" cy="1749425"/>
        </a:xfrm>
        <a:prstGeom prst="hexagon">
          <a:avLst>
            <a:gd name="adj" fmla="val 25000"/>
            <a:gd name="vf" fmla="val 11547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/>
        </a:p>
      </dsp:txBody>
      <dsp:txXfrm rot="-5400000">
        <a:off x="1733600" y="3965660"/>
        <a:ext cx="1204187" cy="1384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fi-FI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7830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281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1524000" y="3810000"/>
            <a:ext cx="91440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dt" idx="10"/>
          </p:nvPr>
        </p:nvSpPr>
        <p:spPr>
          <a:xfrm>
            <a:off x="4732867" y="601133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>
  <p:cSld name="Otsikko ja sisältö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1379349" y="354847"/>
            <a:ext cx="9438468" cy="77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1379349" y="1473200"/>
            <a:ext cx="9438468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732867" y="601133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4732867" y="601133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>
  <p:cSld name="Osan ylätunnist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1379349" y="1709738"/>
            <a:ext cx="9438468" cy="171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1379349" y="3725863"/>
            <a:ext cx="9438468" cy="1530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588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9588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8FF"/>
              </a:buClr>
              <a:buSzPts val="2000"/>
              <a:buFont typeface="Courier New"/>
              <a:buNone/>
              <a:defRPr sz="2000" b="0" i="0" u="none" strike="noStrike" cap="none">
                <a:solidFill>
                  <a:srgbClr val="9588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8FF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rgbClr val="9588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8FF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9588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8FF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9588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8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588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8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588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8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588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8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588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732867" y="601133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>
  <p:cSld name="Kaksi sisältökohdetta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1379349" y="354847"/>
            <a:ext cx="9438468" cy="77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1379348" y="1439333"/>
            <a:ext cx="4640451" cy="41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6172200" y="1439333"/>
            <a:ext cx="4657386" cy="41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732867" y="601133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petusdia">
  <p:cSld name="Lopetusdia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1379349" y="2709334"/>
            <a:ext cx="9438468" cy="948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>
  <p:cSld name="Vain otsikk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1379349" y="354847"/>
            <a:ext cx="9438468" cy="77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4732867" y="601133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ollinen sisältö">
  <p:cSld name="Otsikollinen sisältö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371600" y="457200"/>
            <a:ext cx="3400426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1371600" y="2057400"/>
            <a:ext cx="3400425" cy="3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5130801" y="457201"/>
            <a:ext cx="5687018" cy="5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Char char="o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4732867" y="601133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ollinen kuva">
  <p:cSld name="Otsikollinen kuva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1371600" y="457200"/>
            <a:ext cx="3400426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>
            <a:spLocks noGrp="1"/>
          </p:cNvSpPr>
          <p:nvPr>
            <p:ph type="pic" idx="2"/>
          </p:nvPr>
        </p:nvSpPr>
        <p:spPr>
          <a:xfrm>
            <a:off x="5130800" y="457200"/>
            <a:ext cx="5687018" cy="5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1371600" y="2057400"/>
            <a:ext cx="3400425" cy="3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4732867" y="601133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tsikko ja ala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34800" y="1556425"/>
            <a:ext cx="2554315" cy="720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Parasta Palvelua kehittämisohjelma marraskuu 2018</a:t>
            </a:r>
            <a:endParaRPr lang="fi-FI" dirty="0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BDFB-8254-439D-B50E-26FB56F1085C}" type="slidenum">
              <a:rPr lang="fi-FI" smtClean="0"/>
              <a:t>‹#›</a:t>
            </a:fld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2324911"/>
            <a:ext cx="2554287" cy="7200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300" baseline="0"/>
            </a:lvl1pPr>
          </a:lstStyle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811768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1379347" y="1486959"/>
            <a:ext cx="9438469" cy="408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1379348" y="354848"/>
            <a:ext cx="9438469" cy="77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ee.gotowebinar.com/register/484033425384955033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jenni.sten@keuda.fi" TargetMode="External"/><Relationship Id="rId2" Type="http://schemas.openxmlformats.org/officeDocument/2006/relationships/hyperlink" Target="https://goo.gl/forms/94afPfj18SLkw8ih2" TargetMode="Externa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281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sz="3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sz="3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sz="3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1172316" y="2591302"/>
            <a:ext cx="9144000" cy="259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lang="fi-FI"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fi-FI" sz="4000" dirty="0"/>
              <a:t>Sähköinen osaamiskysely </a:t>
            </a:r>
            <a:br>
              <a:rPr lang="fi-FI" sz="4000" dirty="0"/>
            </a:br>
            <a:r>
              <a:rPr lang="fi-FI" sz="4000" dirty="0"/>
              <a:t>oppilaitoshenkilöstön </a:t>
            </a:r>
            <a:br>
              <a:rPr lang="fi-FI" sz="4000" dirty="0"/>
            </a:br>
            <a:r>
              <a:rPr lang="fi-FI" sz="4000" dirty="0"/>
              <a:t>koulutus- ja oppisopimusosaamiseen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lang="fi-FI"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sz="3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Shape 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0686" y="265461"/>
            <a:ext cx="3587261" cy="19975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060CB22F-BE24-45D4-BC0C-2793A7EA8532}"/>
              </a:ext>
            </a:extLst>
          </p:cNvPr>
          <p:cNvSpPr txBox="1"/>
          <p:nvPr/>
        </p:nvSpPr>
        <p:spPr>
          <a:xfrm>
            <a:off x="3729790" y="6348624"/>
            <a:ext cx="4363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Parasta Palvelua kehittämisohjelma marraskuu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00633" y="300251"/>
            <a:ext cx="9590734" cy="1564644"/>
          </a:xfrm>
        </p:spPr>
        <p:txBody>
          <a:bodyPr/>
          <a:lstStyle/>
          <a:p>
            <a:r>
              <a:rPr lang="fi-FI" dirty="0"/>
              <a:t>Henkilöstön työelämäosaaminen</a:t>
            </a:r>
            <a:br>
              <a:rPr lang="fi-FI" dirty="0"/>
            </a:br>
            <a:r>
              <a:rPr lang="fi-FI" dirty="0"/>
              <a:t>uudessa ammatillisessa koulutuksessa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068698" y="1672389"/>
            <a:ext cx="8822669" cy="5051041"/>
          </a:xfrm>
        </p:spPr>
        <p:txBody>
          <a:bodyPr/>
          <a:lstStyle/>
          <a:p>
            <a:pPr marL="0" indent="0">
              <a:buNone/>
            </a:pPr>
            <a:br>
              <a:rPr lang="fi-FI" dirty="0"/>
            </a:br>
            <a:r>
              <a:rPr lang="fi-FI" dirty="0"/>
              <a:t>Osaamistasot</a:t>
            </a:r>
            <a:endParaRPr lang="fi-FI" b="0" dirty="0"/>
          </a:p>
          <a:p>
            <a:pPr marL="0" indent="0">
              <a:buNone/>
            </a:pPr>
            <a:r>
              <a:rPr lang="fi-FI" b="0" dirty="0"/>
              <a:t>1. kaikille yhteinen perusosaaminen</a:t>
            </a:r>
          </a:p>
          <a:p>
            <a:pPr marL="0" indent="0">
              <a:buNone/>
            </a:pPr>
            <a:r>
              <a:rPr lang="fi-FI" b="0" dirty="0"/>
              <a:t>2.sujuvien siirtymien toteuttaminen (koulutussopimuksesta oppisopimukseen, oppisopimuksesta koulutussopimukseen)</a:t>
            </a:r>
          </a:p>
          <a:p>
            <a:pPr marL="0" indent="0">
              <a:buNone/>
            </a:pPr>
            <a:r>
              <a:rPr lang="fi-FI" b="0" dirty="0"/>
              <a:t>3.laajennettu oppisopimusosaaminen ja/tai </a:t>
            </a:r>
            <a:br>
              <a:rPr lang="fi-FI" b="0" dirty="0"/>
            </a:br>
            <a:r>
              <a:rPr lang="fi-FI" b="0" dirty="0"/>
              <a:t>laaja-alainen asiakkuusosaaminen. </a:t>
            </a:r>
            <a:endParaRPr lang="fi-FI" dirty="0"/>
          </a:p>
          <a:p>
            <a:pPr marL="50800" indent="0">
              <a:buNone/>
            </a:pPr>
            <a:endParaRPr lang="fi-FI" sz="1600" b="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A06225D-3E3E-4DD8-B3C8-5F739047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69555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E6EFDF-0CDA-42F8-AB74-4F0D90CB8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30" y="666658"/>
            <a:ext cx="2830145" cy="1570105"/>
          </a:xfrm>
        </p:spPr>
        <p:txBody>
          <a:bodyPr/>
          <a:lstStyle/>
          <a:p>
            <a:r>
              <a:rPr lang="fi-FI" dirty="0">
                <a:solidFill>
                  <a:srgbClr val="0070C0"/>
                </a:solidFill>
              </a:rPr>
              <a:t> TASO 1</a:t>
            </a:r>
            <a:br>
              <a:rPr lang="fi-FI" dirty="0">
                <a:solidFill>
                  <a:srgbClr val="0070C0"/>
                </a:solidFill>
              </a:rPr>
            </a:br>
            <a:r>
              <a:rPr lang="fi-FI" sz="2000" dirty="0">
                <a:solidFill>
                  <a:srgbClr val="0070C0"/>
                </a:solidFill>
              </a:rPr>
              <a:t>Yhteinen perusosaaminen     koulutussopimus ja oppisopimus 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25D70B74-3C1C-4F07-9A31-BD0EDD793339}"/>
              </a:ext>
            </a:extLst>
          </p:cNvPr>
          <p:cNvGrpSpPr/>
          <p:nvPr/>
        </p:nvGrpSpPr>
        <p:grpSpPr>
          <a:xfrm>
            <a:off x="8440" y="-117524"/>
            <a:ext cx="11267567" cy="6829815"/>
            <a:chOff x="417823" y="-126642"/>
            <a:chExt cx="11267567" cy="6829815"/>
          </a:xfrm>
        </p:grpSpPr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F273CD13-43D3-4446-B5A6-A2943CA9EA8A}"/>
                </a:ext>
              </a:extLst>
            </p:cNvPr>
            <p:cNvSpPr/>
            <p:nvPr/>
          </p:nvSpPr>
          <p:spPr>
            <a:xfrm>
              <a:off x="5360337" y="175761"/>
              <a:ext cx="3248637" cy="2831578"/>
            </a:xfrm>
            <a:custGeom>
              <a:avLst/>
              <a:gdLst>
                <a:gd name="connsiteX0" fmla="*/ 0 w 1909713"/>
                <a:gd name="connsiteY0" fmla="*/ 0 h 1026727"/>
                <a:gd name="connsiteX1" fmla="*/ 1909713 w 1909713"/>
                <a:gd name="connsiteY1" fmla="*/ 0 h 1026727"/>
                <a:gd name="connsiteX2" fmla="*/ 1909713 w 1909713"/>
                <a:gd name="connsiteY2" fmla="*/ 1026727 h 1026727"/>
                <a:gd name="connsiteX3" fmla="*/ 0 w 1909713"/>
                <a:gd name="connsiteY3" fmla="*/ 1026727 h 1026727"/>
                <a:gd name="connsiteX4" fmla="*/ 0 w 1909713"/>
                <a:gd name="connsiteY4" fmla="*/ 0 h 102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9713" h="1026727">
                  <a:moveTo>
                    <a:pt x="0" y="0"/>
                  </a:moveTo>
                  <a:lnTo>
                    <a:pt x="1909713" y="0"/>
                  </a:lnTo>
                  <a:lnTo>
                    <a:pt x="1909713" y="1026727"/>
                  </a:lnTo>
                  <a:lnTo>
                    <a:pt x="0" y="102672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171450" indent="-17145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Työelämän ja opiskelijan tarpeiden ymmärrys ja huomioiminen suunnittelussa ja toteutuksessa. </a:t>
              </a:r>
            </a:p>
            <a:p>
              <a:pPr marL="171450" indent="-17145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Asiakkuus/kumppanuusajattelu- ja yhteistyöosaaminen </a:t>
              </a:r>
            </a:p>
            <a:p>
              <a:pPr marL="171450" indent="-17145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Neuvotteluosaaminen</a:t>
              </a:r>
            </a:p>
            <a:p>
              <a:pPr marL="171450" indent="-17145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Työsuhteen vaikutuksen ymmärrys tehtäviin, vastuisiin, rooleihin ja opintoihin</a:t>
              </a:r>
            </a:p>
            <a:p>
              <a:pPr marL="171450" indent="-17145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Ratkaisukeskeisyys ja dialogisuus yhteistyössä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Eri osapuolten roolien, tehtävien ja vastuiden ymmärtäminen molemmissa vaihtoehdoissa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Verkoston koordinointitaidot ja työelämän tukemiseen liittyvät taidot. 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Oman organisaation koulutustarjonnan tuntemus ja vaihtoehtojen tarjoaminen (myynti/markkinointi)</a:t>
              </a:r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09B69433-FC76-49DA-BF2C-8D09B4F5E4EE}"/>
                </a:ext>
              </a:extLst>
            </p:cNvPr>
            <p:cNvSpPr/>
            <p:nvPr/>
          </p:nvSpPr>
          <p:spPr>
            <a:xfrm>
              <a:off x="2385366" y="2349504"/>
              <a:ext cx="2207354" cy="2845877"/>
            </a:xfrm>
            <a:custGeom>
              <a:avLst/>
              <a:gdLst>
                <a:gd name="connsiteX0" fmla="*/ 0 w 1711213"/>
                <a:gd name="connsiteY0" fmla="*/ 744378 h 1488755"/>
                <a:gd name="connsiteX1" fmla="*/ 372189 w 1711213"/>
                <a:gd name="connsiteY1" fmla="*/ 0 h 1488755"/>
                <a:gd name="connsiteX2" fmla="*/ 1339024 w 1711213"/>
                <a:gd name="connsiteY2" fmla="*/ 0 h 1488755"/>
                <a:gd name="connsiteX3" fmla="*/ 1711213 w 1711213"/>
                <a:gd name="connsiteY3" fmla="*/ 744378 h 1488755"/>
                <a:gd name="connsiteX4" fmla="*/ 1339024 w 1711213"/>
                <a:gd name="connsiteY4" fmla="*/ 1488755 h 1488755"/>
                <a:gd name="connsiteX5" fmla="*/ 372189 w 1711213"/>
                <a:gd name="connsiteY5" fmla="*/ 1488755 h 1488755"/>
                <a:gd name="connsiteX6" fmla="*/ 0 w 1711213"/>
                <a:gd name="connsiteY6" fmla="*/ 744378 h 148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13" h="1488755">
                  <a:moveTo>
                    <a:pt x="855606" y="0"/>
                  </a:moveTo>
                  <a:lnTo>
                    <a:pt x="1711213" y="323804"/>
                  </a:lnTo>
                  <a:lnTo>
                    <a:pt x="1711213" y="1164951"/>
                  </a:lnTo>
                  <a:lnTo>
                    <a:pt x="855606" y="1488755"/>
                  </a:lnTo>
                  <a:lnTo>
                    <a:pt x="0" y="1164951"/>
                  </a:lnTo>
                  <a:lnTo>
                    <a:pt x="0" y="323804"/>
                  </a:lnTo>
                  <a:lnTo>
                    <a:pt x="85560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3908" tIns="308574" rIns="273908" bIns="308574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1600" b="1" kern="1200" dirty="0">
                  <a:solidFill>
                    <a:schemeClr val="tx1">
                      <a:lumMod val="50000"/>
                    </a:schemeClr>
                  </a:solidFill>
                </a:rPr>
                <a:t>Työpaikalla järjestettävän koulutuksen vaihtoehtojen tuntemus ja soveltaminen</a:t>
              </a:r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EA8CFF8-6400-40F3-BE64-C84DC97FA4A0}"/>
                </a:ext>
              </a:extLst>
            </p:cNvPr>
            <p:cNvSpPr/>
            <p:nvPr/>
          </p:nvSpPr>
          <p:spPr>
            <a:xfrm>
              <a:off x="417823" y="2719059"/>
              <a:ext cx="1979119" cy="2335369"/>
            </a:xfrm>
            <a:custGeom>
              <a:avLst/>
              <a:gdLst>
                <a:gd name="connsiteX0" fmla="*/ 0 w 1848110"/>
                <a:gd name="connsiteY0" fmla="*/ 0 h 1026727"/>
                <a:gd name="connsiteX1" fmla="*/ 1848110 w 1848110"/>
                <a:gd name="connsiteY1" fmla="*/ 0 h 1026727"/>
                <a:gd name="connsiteX2" fmla="*/ 1848110 w 1848110"/>
                <a:gd name="connsiteY2" fmla="*/ 1026727 h 1026727"/>
                <a:gd name="connsiteX3" fmla="*/ 0 w 1848110"/>
                <a:gd name="connsiteY3" fmla="*/ 1026727 h 1026727"/>
                <a:gd name="connsiteX4" fmla="*/ 0 w 1848110"/>
                <a:gd name="connsiteY4" fmla="*/ 0 h 102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8110" h="1026727">
                  <a:moveTo>
                    <a:pt x="0" y="0"/>
                  </a:moveTo>
                  <a:lnTo>
                    <a:pt x="1848110" y="0"/>
                  </a:lnTo>
                  <a:lnTo>
                    <a:pt x="1848110" y="1026727"/>
                  </a:lnTo>
                  <a:lnTo>
                    <a:pt x="0" y="102672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171450" lvl="0" indent="-17145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Erojen ja samankaltaisuuksien ymmärtäminen ja soveltaminen</a:t>
              </a:r>
            </a:p>
            <a:p>
              <a:pPr marL="171450" lvl="0" indent="-17145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Tutkinnon perusteiden tuntemus: tulkinta ja soveltaminen työpaikalle (</a:t>
              </a:r>
              <a:r>
                <a:rPr lang="fi-FI" sz="1100" dirty="0" err="1"/>
                <a:t>työpaikkakohtaistaminen</a:t>
              </a:r>
              <a:r>
                <a:rPr lang="fi-FI" sz="1100" dirty="0"/>
                <a:t>)</a:t>
              </a:r>
            </a:p>
            <a:p>
              <a:pPr marL="171450" lvl="0" indent="-17145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 err="1"/>
                <a:t>HOKSin</a:t>
              </a:r>
              <a:r>
                <a:rPr lang="fi-FI" sz="1100" dirty="0"/>
                <a:t> suunnittelu työpaikalla oppimisen näkökulmasta</a:t>
              </a:r>
            </a:p>
            <a:p>
              <a:pPr marL="171450" lvl="0" indent="-17145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Sujuvien siirtymien mahdollisuuksien tuntemus </a:t>
              </a:r>
            </a:p>
            <a:p>
              <a:pPr marL="171450" lvl="0" indent="-17145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endParaRPr lang="fi-FI" sz="1100" dirty="0"/>
            </a:p>
            <a:p>
              <a:pPr marL="171450" lvl="0" indent="-17145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endParaRPr lang="fi-FI" sz="1100" kern="1200" dirty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2350B0A5-1427-4999-9935-F1A15354CFF7}"/>
                </a:ext>
              </a:extLst>
            </p:cNvPr>
            <p:cNvSpPr/>
            <p:nvPr/>
          </p:nvSpPr>
          <p:spPr>
            <a:xfrm>
              <a:off x="3377617" y="4392384"/>
              <a:ext cx="1964216" cy="2310789"/>
            </a:xfrm>
            <a:custGeom>
              <a:avLst/>
              <a:gdLst>
                <a:gd name="connsiteX0" fmla="*/ 0 w 1711213"/>
                <a:gd name="connsiteY0" fmla="*/ 744378 h 1488755"/>
                <a:gd name="connsiteX1" fmla="*/ 372189 w 1711213"/>
                <a:gd name="connsiteY1" fmla="*/ 0 h 1488755"/>
                <a:gd name="connsiteX2" fmla="*/ 1339024 w 1711213"/>
                <a:gd name="connsiteY2" fmla="*/ 0 h 1488755"/>
                <a:gd name="connsiteX3" fmla="*/ 1711213 w 1711213"/>
                <a:gd name="connsiteY3" fmla="*/ 744378 h 1488755"/>
                <a:gd name="connsiteX4" fmla="*/ 1339024 w 1711213"/>
                <a:gd name="connsiteY4" fmla="*/ 1488755 h 1488755"/>
                <a:gd name="connsiteX5" fmla="*/ 372189 w 1711213"/>
                <a:gd name="connsiteY5" fmla="*/ 1488755 h 1488755"/>
                <a:gd name="connsiteX6" fmla="*/ 0 w 1711213"/>
                <a:gd name="connsiteY6" fmla="*/ 744378 h 148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13" h="1488755">
                  <a:moveTo>
                    <a:pt x="855606" y="0"/>
                  </a:moveTo>
                  <a:lnTo>
                    <a:pt x="1711213" y="323804"/>
                  </a:lnTo>
                  <a:lnTo>
                    <a:pt x="1711213" y="1164951"/>
                  </a:lnTo>
                  <a:lnTo>
                    <a:pt x="855606" y="1488755"/>
                  </a:lnTo>
                  <a:lnTo>
                    <a:pt x="0" y="1164951"/>
                  </a:lnTo>
                  <a:lnTo>
                    <a:pt x="0" y="323804"/>
                  </a:lnTo>
                  <a:lnTo>
                    <a:pt x="85560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98" tIns="266664" rIns="231998" bIns="266664" numCol="1" spcCol="1270" anchor="ctr" anchorCtr="0">
              <a:noAutofit/>
            </a:bodyPr>
            <a:lstStyle/>
            <a:p>
              <a:pPr marL="0" lvl="0" indent="0" algn="ctr" defTabSz="16002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3600" b="1" dirty="0"/>
                <a:t> </a:t>
              </a:r>
              <a:r>
                <a:rPr lang="fi-FI" sz="1600" b="1" dirty="0">
                  <a:solidFill>
                    <a:schemeClr val="tx1">
                      <a:lumMod val="50000"/>
                    </a:schemeClr>
                  </a:solidFill>
                </a:rPr>
                <a:t>Työelämä-pedagoginen</a:t>
              </a:r>
            </a:p>
            <a:p>
              <a:pPr marL="0" lvl="0" indent="0" algn="ctr" defTabSz="16002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1600" b="1" kern="1200" dirty="0">
                  <a:solidFill>
                    <a:schemeClr val="tx1">
                      <a:lumMod val="50000"/>
                    </a:schemeClr>
                  </a:solidFill>
                </a:rPr>
                <a:t>osaaminen</a:t>
              </a:r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103D5F4C-BE6A-44CD-8686-857EC6DEB68B}"/>
                </a:ext>
              </a:extLst>
            </p:cNvPr>
            <p:cNvSpPr/>
            <p:nvPr/>
          </p:nvSpPr>
          <p:spPr>
            <a:xfrm>
              <a:off x="7340427" y="2888092"/>
              <a:ext cx="1978374" cy="2422206"/>
            </a:xfrm>
            <a:custGeom>
              <a:avLst/>
              <a:gdLst>
                <a:gd name="connsiteX0" fmla="*/ 0 w 1711213"/>
                <a:gd name="connsiteY0" fmla="*/ 744378 h 1488755"/>
                <a:gd name="connsiteX1" fmla="*/ 372189 w 1711213"/>
                <a:gd name="connsiteY1" fmla="*/ 0 h 1488755"/>
                <a:gd name="connsiteX2" fmla="*/ 1339024 w 1711213"/>
                <a:gd name="connsiteY2" fmla="*/ 0 h 1488755"/>
                <a:gd name="connsiteX3" fmla="*/ 1711213 w 1711213"/>
                <a:gd name="connsiteY3" fmla="*/ 744378 h 1488755"/>
                <a:gd name="connsiteX4" fmla="*/ 1339024 w 1711213"/>
                <a:gd name="connsiteY4" fmla="*/ 1488755 h 1488755"/>
                <a:gd name="connsiteX5" fmla="*/ 372189 w 1711213"/>
                <a:gd name="connsiteY5" fmla="*/ 1488755 h 1488755"/>
                <a:gd name="connsiteX6" fmla="*/ 0 w 1711213"/>
                <a:gd name="connsiteY6" fmla="*/ 744378 h 148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13" h="1488755">
                  <a:moveTo>
                    <a:pt x="855606" y="0"/>
                  </a:moveTo>
                  <a:lnTo>
                    <a:pt x="1711213" y="323804"/>
                  </a:lnTo>
                  <a:lnTo>
                    <a:pt x="1711213" y="1164951"/>
                  </a:lnTo>
                  <a:lnTo>
                    <a:pt x="855606" y="1488755"/>
                  </a:lnTo>
                  <a:lnTo>
                    <a:pt x="0" y="1164951"/>
                  </a:lnTo>
                  <a:lnTo>
                    <a:pt x="0" y="323804"/>
                  </a:lnTo>
                  <a:lnTo>
                    <a:pt x="85560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3908" tIns="308574" rIns="273908" bIns="308574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1600" b="1" kern="1200" dirty="0">
                  <a:solidFill>
                    <a:schemeClr val="tx1">
                      <a:lumMod val="50000"/>
                    </a:schemeClr>
                  </a:solidFill>
                </a:rPr>
                <a:t>Hallinnollinen osaaminen</a:t>
              </a:r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9FF9B306-78AA-47C3-8727-34E9DFA086B0}"/>
                </a:ext>
              </a:extLst>
            </p:cNvPr>
            <p:cNvSpPr/>
            <p:nvPr/>
          </p:nvSpPr>
          <p:spPr>
            <a:xfrm>
              <a:off x="9297824" y="3357966"/>
              <a:ext cx="2387566" cy="3060481"/>
            </a:xfrm>
            <a:custGeom>
              <a:avLst/>
              <a:gdLst>
                <a:gd name="connsiteX0" fmla="*/ 0 w 1909713"/>
                <a:gd name="connsiteY0" fmla="*/ 0 h 1026727"/>
                <a:gd name="connsiteX1" fmla="*/ 1909713 w 1909713"/>
                <a:gd name="connsiteY1" fmla="*/ 0 h 1026727"/>
                <a:gd name="connsiteX2" fmla="*/ 1909713 w 1909713"/>
                <a:gd name="connsiteY2" fmla="*/ 1026727 h 1026727"/>
                <a:gd name="connsiteX3" fmla="*/ 0 w 1909713"/>
                <a:gd name="connsiteY3" fmla="*/ 1026727 h 1026727"/>
                <a:gd name="connsiteX4" fmla="*/ 0 w 1909713"/>
                <a:gd name="connsiteY4" fmla="*/ 0 h 102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9713" h="1026727">
                  <a:moveTo>
                    <a:pt x="0" y="0"/>
                  </a:moveTo>
                  <a:lnTo>
                    <a:pt x="1909713" y="0"/>
                  </a:lnTo>
                  <a:lnTo>
                    <a:pt x="1909713" y="1026727"/>
                  </a:lnTo>
                  <a:lnTo>
                    <a:pt x="0" y="102672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Työpaikan edellytysten varmistaminen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Oppisopimuksen ja koulutussopimuksen laatiminen</a:t>
              </a:r>
              <a:endParaRPr lang="fi-FI" sz="1100" kern="1200" dirty="0"/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Laatu-, talous- ja tukiprosessi tuntemus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Lainsäädäntöosaaminen: työsopimus-, oppisopimuksen lainsäädäntö- ja rahoituslain perusteet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Sähköiset järjestelmät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Opintososiaaliset etuudet molemmissa vaihtoehdoissa 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Koulutuskorvausasioiden tuntemus 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Muutokset ja niiden vaikutu</a:t>
              </a:r>
              <a:r>
                <a:rPr lang="fi-FI" sz="1100" dirty="0"/>
                <a:t>sten ymmärtäminen työelämän näkökulmasta</a:t>
              </a:r>
              <a:endParaRPr lang="fi-FI" sz="1100" kern="1200" dirty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34F8000C-86CE-4C9D-BEF7-F73307DC3618}"/>
                </a:ext>
              </a:extLst>
            </p:cNvPr>
            <p:cNvSpPr/>
            <p:nvPr/>
          </p:nvSpPr>
          <p:spPr>
            <a:xfrm>
              <a:off x="8454339" y="1114011"/>
              <a:ext cx="1750828" cy="2131678"/>
            </a:xfrm>
            <a:custGeom>
              <a:avLst/>
              <a:gdLst>
                <a:gd name="connsiteX0" fmla="*/ 0 w 1711213"/>
                <a:gd name="connsiteY0" fmla="*/ 744378 h 1488755"/>
                <a:gd name="connsiteX1" fmla="*/ 372189 w 1711213"/>
                <a:gd name="connsiteY1" fmla="*/ 0 h 1488755"/>
                <a:gd name="connsiteX2" fmla="*/ 1339024 w 1711213"/>
                <a:gd name="connsiteY2" fmla="*/ 0 h 1488755"/>
                <a:gd name="connsiteX3" fmla="*/ 1711213 w 1711213"/>
                <a:gd name="connsiteY3" fmla="*/ 744378 h 1488755"/>
                <a:gd name="connsiteX4" fmla="*/ 1339024 w 1711213"/>
                <a:gd name="connsiteY4" fmla="*/ 1488755 h 1488755"/>
                <a:gd name="connsiteX5" fmla="*/ 372189 w 1711213"/>
                <a:gd name="connsiteY5" fmla="*/ 1488755 h 1488755"/>
                <a:gd name="connsiteX6" fmla="*/ 0 w 1711213"/>
                <a:gd name="connsiteY6" fmla="*/ 744378 h 148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13" h="1488755">
                  <a:moveTo>
                    <a:pt x="855606" y="0"/>
                  </a:moveTo>
                  <a:lnTo>
                    <a:pt x="1711213" y="323804"/>
                  </a:lnTo>
                  <a:lnTo>
                    <a:pt x="1711213" y="1164951"/>
                  </a:lnTo>
                  <a:lnTo>
                    <a:pt x="855606" y="1488755"/>
                  </a:lnTo>
                  <a:lnTo>
                    <a:pt x="0" y="1164951"/>
                  </a:lnTo>
                  <a:lnTo>
                    <a:pt x="0" y="323804"/>
                  </a:lnTo>
                  <a:lnTo>
                    <a:pt x="85560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98" tIns="266664" rIns="231998" bIns="266664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1600" b="1" kern="1200" dirty="0">
                  <a:solidFill>
                    <a:schemeClr val="tx1">
                      <a:lumMod val="50000"/>
                    </a:schemeClr>
                  </a:solidFill>
                </a:rPr>
                <a:t>Työelämä-tuntemus</a:t>
              </a:r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2402315E-53CF-4EC2-9F9F-E6890AE2327E}"/>
                </a:ext>
              </a:extLst>
            </p:cNvPr>
            <p:cNvSpPr/>
            <p:nvPr/>
          </p:nvSpPr>
          <p:spPr>
            <a:xfrm>
              <a:off x="3285664" y="-126642"/>
              <a:ext cx="2087095" cy="2803201"/>
            </a:xfrm>
            <a:custGeom>
              <a:avLst/>
              <a:gdLst>
                <a:gd name="connsiteX0" fmla="*/ 0 w 1711213"/>
                <a:gd name="connsiteY0" fmla="*/ 744378 h 1488755"/>
                <a:gd name="connsiteX1" fmla="*/ 372189 w 1711213"/>
                <a:gd name="connsiteY1" fmla="*/ 0 h 1488755"/>
                <a:gd name="connsiteX2" fmla="*/ 1339024 w 1711213"/>
                <a:gd name="connsiteY2" fmla="*/ 0 h 1488755"/>
                <a:gd name="connsiteX3" fmla="*/ 1711213 w 1711213"/>
                <a:gd name="connsiteY3" fmla="*/ 744378 h 1488755"/>
                <a:gd name="connsiteX4" fmla="*/ 1339024 w 1711213"/>
                <a:gd name="connsiteY4" fmla="*/ 1488755 h 1488755"/>
                <a:gd name="connsiteX5" fmla="*/ 372189 w 1711213"/>
                <a:gd name="connsiteY5" fmla="*/ 1488755 h 1488755"/>
                <a:gd name="connsiteX6" fmla="*/ 0 w 1711213"/>
                <a:gd name="connsiteY6" fmla="*/ 744378 h 148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13" h="1488755">
                  <a:moveTo>
                    <a:pt x="855606" y="0"/>
                  </a:moveTo>
                  <a:lnTo>
                    <a:pt x="1711213" y="323804"/>
                  </a:lnTo>
                  <a:lnTo>
                    <a:pt x="1711213" y="1164951"/>
                  </a:lnTo>
                  <a:lnTo>
                    <a:pt x="855606" y="1488755"/>
                  </a:lnTo>
                  <a:lnTo>
                    <a:pt x="0" y="1164951"/>
                  </a:lnTo>
                  <a:lnTo>
                    <a:pt x="0" y="323804"/>
                  </a:lnTo>
                  <a:lnTo>
                    <a:pt x="85560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3908" tIns="308574" rIns="273908" bIns="308574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1600" b="1" kern="1200" dirty="0">
                  <a:solidFill>
                    <a:schemeClr val="tx1">
                      <a:lumMod val="50000"/>
                    </a:schemeClr>
                  </a:solidFill>
                </a:rPr>
                <a:t>Asiakas-  yhteistyö- </a:t>
              </a:r>
              <a:br>
                <a:rPr lang="fi-FI" sz="1600" b="1" kern="1200" dirty="0">
                  <a:solidFill>
                    <a:schemeClr val="tx1">
                      <a:lumMod val="50000"/>
                    </a:schemeClr>
                  </a:solidFill>
                </a:rPr>
              </a:br>
              <a:r>
                <a:rPr lang="fi-FI" sz="1600" b="1" kern="1200" dirty="0">
                  <a:solidFill>
                    <a:schemeClr val="tx1">
                      <a:lumMod val="50000"/>
                    </a:schemeClr>
                  </a:solidFill>
                </a:rPr>
                <a:t>ja verkosto-osaaminen </a:t>
              </a:r>
            </a:p>
          </p:txBody>
        </p:sp>
      </p:grpSp>
      <p:sp>
        <p:nvSpPr>
          <p:cNvPr id="16" name="Vapaamuotoinen: Muoto 15">
            <a:extLst>
              <a:ext uri="{FF2B5EF4-FFF2-40B4-BE49-F238E27FC236}">
                <a16:creationId xmlns:a16="http://schemas.microsoft.com/office/drawing/2014/main" id="{28435AE3-5A74-4B67-9BD1-4F11AA4200D9}"/>
              </a:ext>
            </a:extLst>
          </p:cNvPr>
          <p:cNvSpPr/>
          <p:nvPr/>
        </p:nvSpPr>
        <p:spPr>
          <a:xfrm>
            <a:off x="5069795" y="4774099"/>
            <a:ext cx="2962857" cy="1938192"/>
          </a:xfrm>
          <a:custGeom>
            <a:avLst/>
            <a:gdLst>
              <a:gd name="connsiteX0" fmla="*/ 0 w 1909713"/>
              <a:gd name="connsiteY0" fmla="*/ 0 h 1026727"/>
              <a:gd name="connsiteX1" fmla="*/ 1909713 w 1909713"/>
              <a:gd name="connsiteY1" fmla="*/ 0 h 1026727"/>
              <a:gd name="connsiteX2" fmla="*/ 1909713 w 1909713"/>
              <a:gd name="connsiteY2" fmla="*/ 1026727 h 1026727"/>
              <a:gd name="connsiteX3" fmla="*/ 0 w 1909713"/>
              <a:gd name="connsiteY3" fmla="*/ 1026727 h 1026727"/>
              <a:gd name="connsiteX4" fmla="*/ 0 w 1909713"/>
              <a:gd name="connsiteY4" fmla="*/ 0 h 1026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9713" h="1026727">
                <a:moveTo>
                  <a:pt x="0" y="0"/>
                </a:moveTo>
                <a:lnTo>
                  <a:pt x="1909713" y="0"/>
                </a:lnTo>
                <a:lnTo>
                  <a:pt x="1909713" y="1026727"/>
                </a:lnTo>
                <a:lnTo>
                  <a:pt x="0" y="10267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100" dirty="0"/>
          </a:p>
          <a:p>
            <a:pPr marL="171450" indent="-17145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fi-FI" sz="1100" dirty="0"/>
              <a:t>Työpaikalla tapahtuvan </a:t>
            </a:r>
          </a:p>
          <a:p>
            <a:pPr marL="171450" indent="-17145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fi-FI" sz="1100" dirty="0"/>
              <a:t>oppimisen ja ohjauksen tuntemus ja soveltaminen</a:t>
            </a:r>
          </a:p>
          <a:p>
            <a:pPr marL="171450" indent="-17145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fi-FI" sz="1100" dirty="0"/>
              <a:t>Ohjausosaaminen ja osaamisen kehittymisen seuranta</a:t>
            </a:r>
          </a:p>
          <a:p>
            <a:pPr marL="171450" indent="-17145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fi-FI" sz="1100" dirty="0"/>
              <a:t>Osaaminen työpaikkaohjaajan perehdyttämiseen</a:t>
            </a:r>
          </a:p>
          <a:p>
            <a:pPr marL="171450" lvl="0" indent="-1714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fi-FI" sz="1100" kern="1200" dirty="0"/>
              <a:t>Työpaikkaohjauksen tukeminen</a:t>
            </a:r>
          </a:p>
          <a:p>
            <a:pPr marL="171450" lvl="0" indent="-1714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fi-FI" sz="1100" dirty="0"/>
              <a:t>Perusosaaminen erityisopiskelijoiden tukemisesta työpaikalla</a:t>
            </a:r>
          </a:p>
          <a:p>
            <a:pPr marL="171450" lvl="0" indent="-1714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fi-FI" sz="1100" kern="1200" dirty="0"/>
              <a:t>Työelämän huomioiva koulutussuunnitteluosaaminen</a:t>
            </a:r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i-FI" sz="1100" kern="1200" dirty="0"/>
          </a:p>
        </p:txBody>
      </p:sp>
      <p:sp>
        <p:nvSpPr>
          <p:cNvPr id="18" name="Vapaamuotoinen: Muoto 17">
            <a:extLst>
              <a:ext uri="{FF2B5EF4-FFF2-40B4-BE49-F238E27FC236}">
                <a16:creationId xmlns:a16="http://schemas.microsoft.com/office/drawing/2014/main" id="{63DAD472-60CA-4643-B5F9-493BB524276C}"/>
              </a:ext>
            </a:extLst>
          </p:cNvPr>
          <p:cNvSpPr/>
          <p:nvPr/>
        </p:nvSpPr>
        <p:spPr>
          <a:xfrm>
            <a:off x="9901926" y="1575755"/>
            <a:ext cx="1909713" cy="1342368"/>
          </a:xfrm>
          <a:custGeom>
            <a:avLst/>
            <a:gdLst>
              <a:gd name="connsiteX0" fmla="*/ 0 w 1909713"/>
              <a:gd name="connsiteY0" fmla="*/ 0 h 1026727"/>
              <a:gd name="connsiteX1" fmla="*/ 1909713 w 1909713"/>
              <a:gd name="connsiteY1" fmla="*/ 0 h 1026727"/>
              <a:gd name="connsiteX2" fmla="*/ 1909713 w 1909713"/>
              <a:gd name="connsiteY2" fmla="*/ 1026727 h 1026727"/>
              <a:gd name="connsiteX3" fmla="*/ 0 w 1909713"/>
              <a:gd name="connsiteY3" fmla="*/ 1026727 h 1026727"/>
              <a:gd name="connsiteX4" fmla="*/ 0 w 1909713"/>
              <a:gd name="connsiteY4" fmla="*/ 0 h 1026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9713" h="1026727">
                <a:moveTo>
                  <a:pt x="0" y="0"/>
                </a:moveTo>
                <a:lnTo>
                  <a:pt x="1909713" y="0"/>
                </a:lnTo>
                <a:lnTo>
                  <a:pt x="1909713" y="1026727"/>
                </a:lnTo>
                <a:lnTo>
                  <a:pt x="0" y="10267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marL="171450" indent="-17145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fi-FI" sz="1100" kern="1200" dirty="0"/>
              <a:t>Oman alan työelämän kontekstin realiteettien, käytäntöjen, </a:t>
            </a:r>
            <a:r>
              <a:rPr lang="fi-FI" sz="1100" dirty="0"/>
              <a:t>trendien </a:t>
            </a:r>
            <a:r>
              <a:rPr lang="fi-FI" sz="1100" kern="1200" dirty="0"/>
              <a:t>tunteminen</a:t>
            </a:r>
          </a:p>
          <a:p>
            <a:pPr marL="171450" indent="-17145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fi-FI" sz="1100" kern="1200" dirty="0"/>
              <a:t>Työelämästä tulevien signaalien hyödyntäminen koulutuksen kehittämisessä</a:t>
            </a:r>
          </a:p>
          <a:p>
            <a:pPr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100" kern="1200" dirty="0"/>
          </a:p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i-FI" sz="1100" kern="1200" dirty="0"/>
          </a:p>
        </p:txBody>
      </p:sp>
      <p:sp>
        <p:nvSpPr>
          <p:cNvPr id="21" name="Vinoneliö 20">
            <a:extLst>
              <a:ext uri="{FF2B5EF4-FFF2-40B4-BE49-F238E27FC236}">
                <a16:creationId xmlns:a16="http://schemas.microsoft.com/office/drawing/2014/main" id="{557BEDC7-A855-4785-9B11-05322873D7B9}"/>
              </a:ext>
            </a:extLst>
          </p:cNvPr>
          <p:cNvSpPr/>
          <p:nvPr/>
        </p:nvSpPr>
        <p:spPr>
          <a:xfrm>
            <a:off x="4739031" y="3025038"/>
            <a:ext cx="1806387" cy="1666874"/>
          </a:xfrm>
          <a:prstGeom prst="diamon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>
                <a:solidFill>
                  <a:schemeClr val="tx1"/>
                </a:solidFill>
              </a:rPr>
              <a:t>HOKS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89897A1-C284-4ABA-9587-218EB6B74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83279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4C0A90-0437-488A-A5DC-B096BEC8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36" y="851266"/>
            <a:ext cx="2833906" cy="1820421"/>
          </a:xfrm>
        </p:spPr>
        <p:txBody>
          <a:bodyPr/>
          <a:lstStyle/>
          <a:p>
            <a:r>
              <a:rPr lang="fi-FI" dirty="0">
                <a:solidFill>
                  <a:schemeClr val="tx1">
                    <a:lumMod val="50000"/>
                  </a:schemeClr>
                </a:solidFill>
              </a:rPr>
              <a:t>TASO 2</a:t>
            </a:r>
            <a:br>
              <a:rPr lang="fi-FI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i-FI" sz="2000" dirty="0">
                <a:solidFill>
                  <a:schemeClr val="tx1">
                    <a:lumMod val="50000"/>
                  </a:schemeClr>
                </a:solidFill>
              </a:rPr>
              <a:t>Sujuva siirtymä –osaaminen </a:t>
            </a:r>
            <a:br>
              <a:rPr lang="fi-FI" sz="20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fi-FI" sz="2000" i="1" dirty="0">
                <a:solidFill>
                  <a:schemeClr val="tx1">
                    <a:lumMod val="50000"/>
                  </a:schemeClr>
                </a:solidFill>
              </a:rPr>
              <a:t>yhteisen perusosaamisen </a:t>
            </a:r>
            <a:br>
              <a:rPr lang="fi-FI" sz="2000" i="1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fi-FI" sz="2000" i="1" dirty="0">
                <a:solidFill>
                  <a:schemeClr val="tx1">
                    <a:lumMod val="50000"/>
                  </a:schemeClr>
                </a:solidFill>
              </a:rPr>
              <a:t>lisäksi</a:t>
            </a:r>
            <a:br>
              <a:rPr lang="fi-FI" sz="2000" i="1" dirty="0">
                <a:solidFill>
                  <a:schemeClr val="tx1">
                    <a:lumMod val="50000"/>
                  </a:schemeClr>
                </a:solidFill>
              </a:rPr>
            </a:br>
            <a:endParaRPr lang="fi-FI" sz="2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41CB643F-56B7-4F12-937F-CF3C77C91BE4}"/>
              </a:ext>
            </a:extLst>
          </p:cNvPr>
          <p:cNvGrpSpPr/>
          <p:nvPr/>
        </p:nvGrpSpPr>
        <p:grpSpPr>
          <a:xfrm>
            <a:off x="590437" y="571797"/>
            <a:ext cx="9065429" cy="5833346"/>
            <a:chOff x="642234" y="101427"/>
            <a:chExt cx="9065429" cy="5833346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D2A11138-BF57-44B8-8771-515D15E6D0FD}"/>
                </a:ext>
              </a:extLst>
            </p:cNvPr>
            <p:cNvSpPr/>
            <p:nvPr/>
          </p:nvSpPr>
          <p:spPr>
            <a:xfrm>
              <a:off x="4125138" y="101427"/>
              <a:ext cx="1890446" cy="2545773"/>
            </a:xfrm>
            <a:custGeom>
              <a:avLst/>
              <a:gdLst>
                <a:gd name="connsiteX0" fmla="*/ 0 w 1711213"/>
                <a:gd name="connsiteY0" fmla="*/ 744378 h 1488755"/>
                <a:gd name="connsiteX1" fmla="*/ 372189 w 1711213"/>
                <a:gd name="connsiteY1" fmla="*/ 0 h 1488755"/>
                <a:gd name="connsiteX2" fmla="*/ 1339024 w 1711213"/>
                <a:gd name="connsiteY2" fmla="*/ 0 h 1488755"/>
                <a:gd name="connsiteX3" fmla="*/ 1711213 w 1711213"/>
                <a:gd name="connsiteY3" fmla="*/ 744378 h 1488755"/>
                <a:gd name="connsiteX4" fmla="*/ 1339024 w 1711213"/>
                <a:gd name="connsiteY4" fmla="*/ 1488755 h 1488755"/>
                <a:gd name="connsiteX5" fmla="*/ 372189 w 1711213"/>
                <a:gd name="connsiteY5" fmla="*/ 1488755 h 1488755"/>
                <a:gd name="connsiteX6" fmla="*/ 0 w 1711213"/>
                <a:gd name="connsiteY6" fmla="*/ 744378 h 148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13" h="1488755">
                  <a:moveTo>
                    <a:pt x="855606" y="0"/>
                  </a:moveTo>
                  <a:lnTo>
                    <a:pt x="1711213" y="323804"/>
                  </a:lnTo>
                  <a:lnTo>
                    <a:pt x="1711213" y="1164951"/>
                  </a:lnTo>
                  <a:lnTo>
                    <a:pt x="855606" y="1488755"/>
                  </a:lnTo>
                  <a:lnTo>
                    <a:pt x="0" y="1164951"/>
                  </a:lnTo>
                  <a:lnTo>
                    <a:pt x="0" y="323804"/>
                  </a:lnTo>
                  <a:lnTo>
                    <a:pt x="85560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3908" tIns="308574" rIns="273908" bIns="308574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1600" b="1" kern="1200" dirty="0">
                  <a:solidFill>
                    <a:schemeClr val="tx1">
                      <a:lumMod val="50000"/>
                    </a:schemeClr>
                  </a:solidFill>
                </a:rPr>
                <a:t>Asiakas- ja yhteistyö-osaaminen </a:t>
              </a:r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D7CA723D-C66F-49DF-8124-A34C6FCBDECD}"/>
                </a:ext>
              </a:extLst>
            </p:cNvPr>
            <p:cNvSpPr/>
            <p:nvPr/>
          </p:nvSpPr>
          <p:spPr>
            <a:xfrm>
              <a:off x="6116282" y="175737"/>
              <a:ext cx="2448419" cy="2230740"/>
            </a:xfrm>
            <a:custGeom>
              <a:avLst/>
              <a:gdLst>
                <a:gd name="connsiteX0" fmla="*/ 0 w 1909713"/>
                <a:gd name="connsiteY0" fmla="*/ 0 h 1026727"/>
                <a:gd name="connsiteX1" fmla="*/ 1909713 w 1909713"/>
                <a:gd name="connsiteY1" fmla="*/ 0 h 1026727"/>
                <a:gd name="connsiteX2" fmla="*/ 1909713 w 1909713"/>
                <a:gd name="connsiteY2" fmla="*/ 1026727 h 1026727"/>
                <a:gd name="connsiteX3" fmla="*/ 0 w 1909713"/>
                <a:gd name="connsiteY3" fmla="*/ 1026727 h 1026727"/>
                <a:gd name="connsiteX4" fmla="*/ 0 w 1909713"/>
                <a:gd name="connsiteY4" fmla="*/ 0 h 102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9713" h="1026727">
                  <a:moveTo>
                    <a:pt x="0" y="0"/>
                  </a:moveTo>
                  <a:lnTo>
                    <a:pt x="1909713" y="0"/>
                  </a:lnTo>
                  <a:lnTo>
                    <a:pt x="1909713" y="1026727"/>
                  </a:lnTo>
                  <a:lnTo>
                    <a:pt x="0" y="102672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171450" indent="-17145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Sujuvien siirtymien vaikutusten ymmärtäminen työelämän näkökulmasta</a:t>
              </a:r>
            </a:p>
            <a:p>
              <a:pPr marL="171450" indent="-17145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Sujuvien siirtymien prosessin hallinta työelämän rajapinnassa. </a:t>
              </a:r>
            </a:p>
            <a:p>
              <a:pPr marL="171450" indent="-17145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Työsuhteen vaikutusten huomioiminen suunnittelussa, tehtävissä, vastuissa, rooleissa ja opinnoissa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Eri osapuolten roolien, tehtävien ja vastuiden ymmärtäminen ja soveltaminen käytäntöön</a:t>
              </a:r>
            </a:p>
          </p:txBody>
        </p:sp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58163BA4-3A4C-4B83-8587-0122ED70FC13}"/>
                </a:ext>
              </a:extLst>
            </p:cNvPr>
            <p:cNvSpPr/>
            <p:nvPr/>
          </p:nvSpPr>
          <p:spPr>
            <a:xfrm>
              <a:off x="2490344" y="2107255"/>
              <a:ext cx="2127649" cy="2835919"/>
            </a:xfrm>
            <a:custGeom>
              <a:avLst/>
              <a:gdLst>
                <a:gd name="connsiteX0" fmla="*/ 0 w 1711213"/>
                <a:gd name="connsiteY0" fmla="*/ 744378 h 1488755"/>
                <a:gd name="connsiteX1" fmla="*/ 372189 w 1711213"/>
                <a:gd name="connsiteY1" fmla="*/ 0 h 1488755"/>
                <a:gd name="connsiteX2" fmla="*/ 1339024 w 1711213"/>
                <a:gd name="connsiteY2" fmla="*/ 0 h 1488755"/>
                <a:gd name="connsiteX3" fmla="*/ 1711213 w 1711213"/>
                <a:gd name="connsiteY3" fmla="*/ 744378 h 1488755"/>
                <a:gd name="connsiteX4" fmla="*/ 1339024 w 1711213"/>
                <a:gd name="connsiteY4" fmla="*/ 1488755 h 1488755"/>
                <a:gd name="connsiteX5" fmla="*/ 372189 w 1711213"/>
                <a:gd name="connsiteY5" fmla="*/ 1488755 h 1488755"/>
                <a:gd name="connsiteX6" fmla="*/ 0 w 1711213"/>
                <a:gd name="connsiteY6" fmla="*/ 744378 h 148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13" h="1488755">
                  <a:moveTo>
                    <a:pt x="855606" y="0"/>
                  </a:moveTo>
                  <a:lnTo>
                    <a:pt x="1711213" y="323804"/>
                  </a:lnTo>
                  <a:lnTo>
                    <a:pt x="1711213" y="1164951"/>
                  </a:lnTo>
                  <a:lnTo>
                    <a:pt x="855606" y="1488755"/>
                  </a:lnTo>
                  <a:lnTo>
                    <a:pt x="0" y="1164951"/>
                  </a:lnTo>
                  <a:lnTo>
                    <a:pt x="0" y="323804"/>
                  </a:lnTo>
                  <a:lnTo>
                    <a:pt x="85560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3908" tIns="308574" rIns="273908" bIns="308574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1600" b="1" kern="1200" dirty="0">
                  <a:solidFill>
                    <a:schemeClr val="tx1">
                      <a:lumMod val="50000"/>
                    </a:schemeClr>
                  </a:solidFill>
                </a:rPr>
                <a:t>Työpaikalla järjestettävän </a:t>
              </a:r>
              <a:r>
                <a:rPr lang="fi-FI" sz="1600" b="1" dirty="0">
                  <a:solidFill>
                    <a:schemeClr val="tx1">
                      <a:lumMod val="50000"/>
                    </a:schemeClr>
                  </a:solidFill>
                </a:rPr>
                <a:t>koulutuksen osaaminen</a:t>
              </a:r>
              <a:endParaRPr lang="fi-FI" sz="1600" b="1" kern="12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0C5D578B-DBD8-44EC-872E-57EB4171588D}"/>
                </a:ext>
              </a:extLst>
            </p:cNvPr>
            <p:cNvSpPr/>
            <p:nvPr/>
          </p:nvSpPr>
          <p:spPr>
            <a:xfrm>
              <a:off x="642234" y="2899825"/>
              <a:ext cx="1848110" cy="1634309"/>
            </a:xfrm>
            <a:custGeom>
              <a:avLst/>
              <a:gdLst>
                <a:gd name="connsiteX0" fmla="*/ 0 w 1848110"/>
                <a:gd name="connsiteY0" fmla="*/ 0 h 1026727"/>
                <a:gd name="connsiteX1" fmla="*/ 1848110 w 1848110"/>
                <a:gd name="connsiteY1" fmla="*/ 0 h 1026727"/>
                <a:gd name="connsiteX2" fmla="*/ 1848110 w 1848110"/>
                <a:gd name="connsiteY2" fmla="*/ 1026727 h 1026727"/>
                <a:gd name="connsiteX3" fmla="*/ 0 w 1848110"/>
                <a:gd name="connsiteY3" fmla="*/ 1026727 h 1026727"/>
                <a:gd name="connsiteX4" fmla="*/ 0 w 1848110"/>
                <a:gd name="connsiteY4" fmla="*/ 0 h 102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8110" h="1026727">
                  <a:moveTo>
                    <a:pt x="0" y="0"/>
                  </a:moveTo>
                  <a:lnTo>
                    <a:pt x="1848110" y="0"/>
                  </a:lnTo>
                  <a:lnTo>
                    <a:pt x="1848110" y="1026727"/>
                  </a:lnTo>
                  <a:lnTo>
                    <a:pt x="0" y="102672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171450" lvl="0" indent="-17145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Siirtymäosaaminen: toiminta, prosessi, siirtymisten vaikutukset työelämän näkökulmasta</a:t>
              </a:r>
            </a:p>
            <a:p>
              <a:pPr marL="0" lvl="0" indent="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i-FI" sz="1100" b="1" dirty="0"/>
            </a:p>
            <a:p>
              <a:pPr marL="0" lvl="0" indent="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i-FI" sz="1100" dirty="0"/>
            </a:p>
            <a:p>
              <a:pPr marL="0" lvl="0" indent="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i-FI" sz="1100" kern="1200" dirty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019F44AE-40D9-4C80-8FD9-58FE05ECF79E}"/>
                </a:ext>
              </a:extLst>
            </p:cNvPr>
            <p:cNvSpPr/>
            <p:nvPr/>
          </p:nvSpPr>
          <p:spPr>
            <a:xfrm>
              <a:off x="5394292" y="2899825"/>
              <a:ext cx="1978374" cy="2422206"/>
            </a:xfrm>
            <a:custGeom>
              <a:avLst/>
              <a:gdLst>
                <a:gd name="connsiteX0" fmla="*/ 0 w 1711213"/>
                <a:gd name="connsiteY0" fmla="*/ 744378 h 1488755"/>
                <a:gd name="connsiteX1" fmla="*/ 372189 w 1711213"/>
                <a:gd name="connsiteY1" fmla="*/ 0 h 1488755"/>
                <a:gd name="connsiteX2" fmla="*/ 1339024 w 1711213"/>
                <a:gd name="connsiteY2" fmla="*/ 0 h 1488755"/>
                <a:gd name="connsiteX3" fmla="*/ 1711213 w 1711213"/>
                <a:gd name="connsiteY3" fmla="*/ 744378 h 1488755"/>
                <a:gd name="connsiteX4" fmla="*/ 1339024 w 1711213"/>
                <a:gd name="connsiteY4" fmla="*/ 1488755 h 1488755"/>
                <a:gd name="connsiteX5" fmla="*/ 372189 w 1711213"/>
                <a:gd name="connsiteY5" fmla="*/ 1488755 h 1488755"/>
                <a:gd name="connsiteX6" fmla="*/ 0 w 1711213"/>
                <a:gd name="connsiteY6" fmla="*/ 744378 h 148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13" h="1488755">
                  <a:moveTo>
                    <a:pt x="855606" y="0"/>
                  </a:moveTo>
                  <a:lnTo>
                    <a:pt x="1711213" y="323804"/>
                  </a:lnTo>
                  <a:lnTo>
                    <a:pt x="1711213" y="1164951"/>
                  </a:lnTo>
                  <a:lnTo>
                    <a:pt x="855606" y="1488755"/>
                  </a:lnTo>
                  <a:lnTo>
                    <a:pt x="0" y="1164951"/>
                  </a:lnTo>
                  <a:lnTo>
                    <a:pt x="0" y="323804"/>
                  </a:lnTo>
                  <a:lnTo>
                    <a:pt x="85560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3908" tIns="308574" rIns="273908" bIns="308574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1600" b="1" kern="1200" dirty="0">
                  <a:solidFill>
                    <a:schemeClr val="tx1">
                      <a:lumMod val="50000"/>
                    </a:schemeClr>
                  </a:solidFill>
                </a:rPr>
                <a:t>Hallinnollinen osaaminen</a:t>
              </a:r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CF2EE3F3-C8A1-4A40-8EEC-E5716A4C13A4}"/>
                </a:ext>
              </a:extLst>
            </p:cNvPr>
            <p:cNvSpPr/>
            <p:nvPr/>
          </p:nvSpPr>
          <p:spPr>
            <a:xfrm>
              <a:off x="7421739" y="3363023"/>
              <a:ext cx="2285924" cy="2571750"/>
            </a:xfrm>
            <a:custGeom>
              <a:avLst/>
              <a:gdLst>
                <a:gd name="connsiteX0" fmla="*/ 0 w 1909713"/>
                <a:gd name="connsiteY0" fmla="*/ 0 h 1026727"/>
                <a:gd name="connsiteX1" fmla="*/ 1909713 w 1909713"/>
                <a:gd name="connsiteY1" fmla="*/ 0 h 1026727"/>
                <a:gd name="connsiteX2" fmla="*/ 1909713 w 1909713"/>
                <a:gd name="connsiteY2" fmla="*/ 1026727 h 1026727"/>
                <a:gd name="connsiteX3" fmla="*/ 0 w 1909713"/>
                <a:gd name="connsiteY3" fmla="*/ 1026727 h 1026727"/>
                <a:gd name="connsiteX4" fmla="*/ 0 w 1909713"/>
                <a:gd name="connsiteY4" fmla="*/ 0 h 102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9713" h="1026727">
                  <a:moveTo>
                    <a:pt x="0" y="0"/>
                  </a:moveTo>
                  <a:lnTo>
                    <a:pt x="1909713" y="0"/>
                  </a:lnTo>
                  <a:lnTo>
                    <a:pt x="1909713" y="1026727"/>
                  </a:lnTo>
                  <a:lnTo>
                    <a:pt x="0" y="102672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Oppisopimuksen solmiminen ja neuvotteluosaaminen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Oppisopimuksen laatiminen</a:t>
              </a:r>
              <a:endParaRPr lang="fi-FI" sz="1100" kern="1200" dirty="0"/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Hallinnollisten ja tukiprosessien tuntemus ja toteuttaminen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Lainsäädäntöosaaminen: työsopimus-, lainsäädännön soveltaminen ja rahoituslain tunteminen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Opintososiaaliset etuudet ja koulutuskorvaukset - soveltaminen</a:t>
              </a:r>
            </a:p>
            <a:p>
              <a:pPr marL="171450" lvl="0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Muutokset ja niiden vaikutu</a:t>
              </a:r>
              <a:r>
                <a:rPr lang="fi-FI" sz="1100" dirty="0"/>
                <a:t>sten ymmärtäminen työelämän näkökulmasta</a:t>
              </a:r>
              <a:endParaRPr lang="fi-FI" sz="1100" kern="1200" dirty="0"/>
            </a:p>
          </p:txBody>
        </p:sp>
      </p:grpSp>
      <p:sp>
        <p:nvSpPr>
          <p:cNvPr id="3" name="Tekstiruutu 2">
            <a:extLst>
              <a:ext uri="{FF2B5EF4-FFF2-40B4-BE49-F238E27FC236}">
                <a16:creationId xmlns:a16="http://schemas.microsoft.com/office/drawing/2014/main" id="{8F51DF30-AD72-431F-9A3C-19799EE736D2}"/>
              </a:ext>
            </a:extLst>
          </p:cNvPr>
          <p:cNvSpPr txBox="1"/>
          <p:nvPr/>
        </p:nvSpPr>
        <p:spPr>
          <a:xfrm>
            <a:off x="9116290" y="1499867"/>
            <a:ext cx="25163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Sujuva siirtymä = </a:t>
            </a:r>
          </a:p>
          <a:p>
            <a:r>
              <a:rPr lang="fi-FI" dirty="0"/>
              <a:t>Opintojen aikana tapahtuvat </a:t>
            </a:r>
          </a:p>
          <a:p>
            <a:r>
              <a:rPr lang="fi-FI" dirty="0"/>
              <a:t>siirtymät oppisopimukseen ja</a:t>
            </a:r>
          </a:p>
          <a:p>
            <a:r>
              <a:rPr lang="fi-FI" dirty="0"/>
              <a:t>oppisopimuksesta koulutussopimukseen tai</a:t>
            </a:r>
          </a:p>
          <a:p>
            <a:r>
              <a:rPr lang="fi-FI" dirty="0"/>
              <a:t>oppilaitokseen</a:t>
            </a:r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CC27D33-6E0D-4481-A0CA-22CC211BB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84122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302FE6-69F0-4A81-B652-BEAC43460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05" y="1286043"/>
            <a:ext cx="1860776" cy="1659583"/>
          </a:xfrm>
        </p:spPr>
        <p:txBody>
          <a:bodyPr/>
          <a:lstStyle/>
          <a:p>
            <a:br>
              <a:rPr lang="fi-FI" dirty="0">
                <a:solidFill>
                  <a:srgbClr val="7030A0"/>
                </a:solidFill>
              </a:rPr>
            </a:br>
            <a:r>
              <a:rPr lang="fi-FI" dirty="0">
                <a:solidFill>
                  <a:srgbClr val="7030A0"/>
                </a:solidFill>
              </a:rPr>
              <a:t>TASO 3</a:t>
            </a:r>
            <a:br>
              <a:rPr lang="fi-FI" dirty="0">
                <a:solidFill>
                  <a:srgbClr val="7030A0"/>
                </a:solidFill>
              </a:rPr>
            </a:br>
            <a:r>
              <a:rPr lang="fi-FI" sz="2000" b="0" i="1" dirty="0">
                <a:solidFill>
                  <a:schemeClr val="tx1">
                    <a:lumMod val="50000"/>
                  </a:schemeClr>
                </a:solidFill>
              </a:rPr>
              <a:t>laajennettu oppisopimusosaaminen ja/tai laaja-alainen asiakkuus</a:t>
            </a:r>
            <a:br>
              <a:rPr lang="fi-FI" sz="2000" b="0" i="1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fi-FI" sz="2000" b="0" i="1" dirty="0">
                <a:solidFill>
                  <a:schemeClr val="tx1">
                    <a:lumMod val="50000"/>
                  </a:schemeClr>
                </a:solidFill>
              </a:rPr>
              <a:t>osaaminen</a:t>
            </a:r>
            <a:br>
              <a:rPr lang="fi-FI" sz="2400" b="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fi-FI" sz="2400" b="0" dirty="0">
                <a:solidFill>
                  <a:schemeClr val="tx1">
                    <a:lumMod val="50000"/>
                  </a:schemeClr>
                </a:solidFill>
              </a:rPr>
              <a:t> </a:t>
            </a:r>
            <a:br>
              <a:rPr lang="fi-FI" sz="2400" dirty="0"/>
            </a:br>
            <a:endParaRPr lang="fi-FI" sz="2400" dirty="0">
              <a:solidFill>
                <a:srgbClr val="7030A0"/>
              </a:solidFill>
            </a:endParaRPr>
          </a:p>
        </p:txBody>
      </p:sp>
      <p:graphicFrame>
        <p:nvGraphicFramePr>
          <p:cNvPr id="5" name="Kaaviokuva 4">
            <a:extLst>
              <a:ext uri="{FF2B5EF4-FFF2-40B4-BE49-F238E27FC236}">
                <a16:creationId xmlns:a16="http://schemas.microsoft.com/office/drawing/2014/main" id="{C1F06C09-3F05-4D67-B917-624927FE7E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709669"/>
              </p:ext>
            </p:extLst>
          </p:nvPr>
        </p:nvGraphicFramePr>
        <p:xfrm>
          <a:off x="2032000" y="769263"/>
          <a:ext cx="8128000" cy="571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Ryhmä 5">
            <a:extLst>
              <a:ext uri="{FF2B5EF4-FFF2-40B4-BE49-F238E27FC236}">
                <a16:creationId xmlns:a16="http://schemas.microsoft.com/office/drawing/2014/main" id="{4067AC13-F948-436A-83BB-4A2F070BBFCD}"/>
              </a:ext>
            </a:extLst>
          </p:cNvPr>
          <p:cNvGrpSpPr/>
          <p:nvPr/>
        </p:nvGrpSpPr>
        <p:grpSpPr>
          <a:xfrm>
            <a:off x="8284363" y="2776812"/>
            <a:ext cx="2760021" cy="1513670"/>
            <a:chOff x="5437901" y="401821"/>
            <a:chExt cx="2348431" cy="1513670"/>
          </a:xfrm>
        </p:grpSpPr>
        <p:sp>
          <p:nvSpPr>
            <p:cNvPr id="7" name="Suorakulmio 6">
              <a:extLst>
                <a:ext uri="{FF2B5EF4-FFF2-40B4-BE49-F238E27FC236}">
                  <a16:creationId xmlns:a16="http://schemas.microsoft.com/office/drawing/2014/main" id="{7EA81860-6FAC-455B-8073-29A2F5357ED0}"/>
                </a:ext>
              </a:extLst>
            </p:cNvPr>
            <p:cNvSpPr/>
            <p:nvPr/>
          </p:nvSpPr>
          <p:spPr>
            <a:xfrm>
              <a:off x="5437901" y="401821"/>
              <a:ext cx="2241629" cy="120517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Tekstiruutu 7">
              <a:extLst>
                <a:ext uri="{FF2B5EF4-FFF2-40B4-BE49-F238E27FC236}">
                  <a16:creationId xmlns:a16="http://schemas.microsoft.com/office/drawing/2014/main" id="{8120CE4D-5CF9-4345-89F5-CD4221162017}"/>
                </a:ext>
              </a:extLst>
            </p:cNvPr>
            <p:cNvSpPr txBox="1"/>
            <p:nvPr/>
          </p:nvSpPr>
          <p:spPr>
            <a:xfrm>
              <a:off x="5544703" y="710314"/>
              <a:ext cx="2241629" cy="12051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171450" lvl="0" indent="-17145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kern="1200" dirty="0"/>
                <a:t>Verkostoyhteistyöosaaminen </a:t>
              </a:r>
              <a:r>
                <a:rPr lang="fi-FI" sz="1100" kern="1200" dirty="0" err="1"/>
                <a:t>te-toimisto</a:t>
              </a:r>
              <a:r>
                <a:rPr lang="fi-FI" sz="1100" kern="1200" dirty="0"/>
                <a:t>, ohjaamot, kuntien </a:t>
              </a:r>
              <a:r>
                <a:rPr lang="fi-FI" sz="1100" dirty="0"/>
                <a:t>työllisyyspalvelut, vakuutusyhtiöt, </a:t>
              </a:r>
              <a:r>
                <a:rPr lang="fi-FI" sz="1100" dirty="0" err="1"/>
                <a:t>Ely</a:t>
              </a:r>
              <a:r>
                <a:rPr lang="fi-FI" sz="1100" dirty="0"/>
                <a:t>, kolmannen sektorin työllistäminen</a:t>
              </a:r>
            </a:p>
          </p:txBody>
        </p:sp>
      </p:grpSp>
      <p:grpSp>
        <p:nvGrpSpPr>
          <p:cNvPr id="9" name="Ryhmä 8">
            <a:extLst>
              <a:ext uri="{FF2B5EF4-FFF2-40B4-BE49-F238E27FC236}">
                <a16:creationId xmlns:a16="http://schemas.microsoft.com/office/drawing/2014/main" id="{6E4F0CD4-874A-462C-829C-60DE926B2505}"/>
              </a:ext>
            </a:extLst>
          </p:cNvPr>
          <p:cNvGrpSpPr/>
          <p:nvPr/>
        </p:nvGrpSpPr>
        <p:grpSpPr>
          <a:xfrm>
            <a:off x="7746673" y="5053358"/>
            <a:ext cx="2241629" cy="1430569"/>
            <a:chOff x="5437901" y="401821"/>
            <a:chExt cx="2241629" cy="1430569"/>
          </a:xfrm>
        </p:grpSpPr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C89BFDB9-CAB7-4A1F-AFDC-C27C3E000663}"/>
                </a:ext>
              </a:extLst>
            </p:cNvPr>
            <p:cNvSpPr/>
            <p:nvPr/>
          </p:nvSpPr>
          <p:spPr>
            <a:xfrm>
              <a:off x="5437901" y="401821"/>
              <a:ext cx="2241629" cy="120517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7E213E07-2DE1-41F3-9D3C-87B2062C99E2}"/>
                </a:ext>
              </a:extLst>
            </p:cNvPr>
            <p:cNvSpPr txBox="1"/>
            <p:nvPr/>
          </p:nvSpPr>
          <p:spPr>
            <a:xfrm>
              <a:off x="5437901" y="627213"/>
              <a:ext cx="2241629" cy="12051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171450" lvl="0" indent="-17145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Yhteistyö muiden koulutuksenjärjestäjien kanssa</a:t>
              </a:r>
            </a:p>
            <a:p>
              <a:pPr marL="171450" lvl="0" indent="-17145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Hankintaprosessiosaaminen</a:t>
              </a:r>
            </a:p>
            <a:p>
              <a:pPr marL="171450" lvl="0" indent="-17145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Seurantakäytänteet ulkopuolisten koulutuksenjärjestäjien yhteistyössä</a:t>
              </a:r>
            </a:p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i-FI" sz="1400" dirty="0"/>
            </a:p>
          </p:txBody>
        </p:sp>
      </p:grp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5DB4D312-369C-46C0-98CD-79EBE907CDA5}"/>
              </a:ext>
            </a:extLst>
          </p:cNvPr>
          <p:cNvGrpSpPr/>
          <p:nvPr/>
        </p:nvGrpSpPr>
        <p:grpSpPr>
          <a:xfrm>
            <a:off x="1521569" y="908694"/>
            <a:ext cx="2244615" cy="1520152"/>
            <a:chOff x="239823" y="1941657"/>
            <a:chExt cx="2244615" cy="1520152"/>
          </a:xfrm>
        </p:grpSpPr>
        <p:sp>
          <p:nvSpPr>
            <p:cNvPr id="13" name="Suorakulmio 12">
              <a:extLst>
                <a:ext uri="{FF2B5EF4-FFF2-40B4-BE49-F238E27FC236}">
                  <a16:creationId xmlns:a16="http://schemas.microsoft.com/office/drawing/2014/main" id="{933C15A8-82B0-45B6-86A2-A871C884026A}"/>
                </a:ext>
              </a:extLst>
            </p:cNvPr>
            <p:cNvSpPr/>
            <p:nvPr/>
          </p:nvSpPr>
          <p:spPr>
            <a:xfrm>
              <a:off x="315120" y="1956857"/>
              <a:ext cx="2169318" cy="15049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Tekstiruutu 13">
              <a:extLst>
                <a:ext uri="{FF2B5EF4-FFF2-40B4-BE49-F238E27FC236}">
                  <a16:creationId xmlns:a16="http://schemas.microsoft.com/office/drawing/2014/main" id="{CF59301D-52DD-4BEB-9CA4-E1CB2B6A2C91}"/>
                </a:ext>
              </a:extLst>
            </p:cNvPr>
            <p:cNvSpPr txBox="1"/>
            <p:nvPr/>
          </p:nvSpPr>
          <p:spPr>
            <a:xfrm>
              <a:off x="239823" y="1941657"/>
              <a:ext cx="2169318" cy="15049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171450" lvl="0" indent="-171450" algn="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i-FI" sz="1100" dirty="0"/>
                <a:t>Ymmärrys osaamisen laaja-alaisen kehittämisen vaikutuksista työpaikan toimintaan</a:t>
              </a:r>
            </a:p>
          </p:txBody>
        </p:sp>
      </p:grp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0647DA1-5B28-4AF4-B9F4-9B4F97FD6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39822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23FD49-CFCD-4FDD-ACE2-656DA15BB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336" y="608432"/>
            <a:ext cx="8253363" cy="851307"/>
          </a:xfrm>
        </p:spPr>
        <p:txBody>
          <a:bodyPr/>
          <a:lstStyle/>
          <a:p>
            <a:r>
              <a:rPr lang="fi-FI" dirty="0"/>
              <a:t>Sähköinen kyselytyökalu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593BFB-8504-4C30-B8D6-5951F80E8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336" y="1624262"/>
            <a:ext cx="8608715" cy="4338587"/>
          </a:xfrm>
        </p:spPr>
        <p:txBody>
          <a:bodyPr/>
          <a:lstStyle/>
          <a:p>
            <a:pPr marL="50800" indent="0">
              <a:buNone/>
            </a:pPr>
            <a:endParaRPr lang="fi-FI" sz="1800" dirty="0"/>
          </a:p>
          <a:p>
            <a:pPr marL="50800" indent="0">
              <a:buNone/>
            </a:pPr>
            <a:r>
              <a:rPr lang="fi-FI" sz="1800" dirty="0"/>
              <a:t>Toteutus</a:t>
            </a:r>
          </a:p>
          <a:p>
            <a:pPr marL="533400" lvl="1" indent="0">
              <a:buNone/>
            </a:pPr>
            <a:r>
              <a:rPr lang="fi-FI" sz="1800" b="0" dirty="0" err="1"/>
              <a:t>Forms</a:t>
            </a:r>
            <a:r>
              <a:rPr lang="fi-FI" sz="1800" b="0" dirty="0"/>
              <a:t>, 0365 – ympäristössä, helposti monistettavissa kaikille käyttöön</a:t>
            </a:r>
          </a:p>
          <a:p>
            <a:pPr marL="533400" lvl="1" indent="0">
              <a:buNone/>
            </a:pPr>
            <a:r>
              <a:rPr lang="fi-FI" sz="1800" b="0" dirty="0"/>
              <a:t>Kysymyspatteristo tiedostona</a:t>
            </a:r>
          </a:p>
          <a:p>
            <a:pPr marL="508000" lvl="1" indent="0">
              <a:buNone/>
            </a:pPr>
            <a:r>
              <a:rPr lang="fi-FI" sz="1800" b="0" dirty="0"/>
              <a:t>Mikäli halutaan vielä tarkempia tilastoja, kysely kannattaa siirtää esim. </a:t>
            </a:r>
            <a:r>
              <a:rPr lang="fi-FI" sz="1800" b="0" dirty="0" err="1"/>
              <a:t>webropoliin</a:t>
            </a:r>
            <a:endParaRPr lang="fi-FI" sz="1800" b="0" dirty="0"/>
          </a:p>
          <a:p>
            <a:pPr marL="50800" indent="0">
              <a:buNone/>
            </a:pPr>
            <a:endParaRPr lang="fi-FI" sz="1800" dirty="0"/>
          </a:p>
          <a:p>
            <a:pPr marL="50800" indent="0">
              <a:buNone/>
            </a:pPr>
            <a:r>
              <a:rPr lang="fi-FI" sz="1800" dirty="0"/>
              <a:t>Aikataulu</a:t>
            </a:r>
          </a:p>
          <a:p>
            <a:pPr marL="508000" lvl="1" indent="0">
              <a:buNone/>
            </a:pPr>
            <a:r>
              <a:rPr lang="fi-FI" sz="1800" b="0" i="1" dirty="0"/>
              <a:t>Elokuu: </a:t>
            </a:r>
            <a:r>
              <a:rPr lang="fi-FI" sz="1800" b="0" dirty="0"/>
              <a:t>Ensimmäinen versio pilotoitu</a:t>
            </a:r>
          </a:p>
          <a:p>
            <a:pPr marL="508000" lvl="1" indent="0">
              <a:buNone/>
            </a:pPr>
            <a:r>
              <a:rPr lang="fi-FI" sz="1800" b="0" i="1" dirty="0"/>
              <a:t>Syys-lokakuu: </a:t>
            </a:r>
            <a:r>
              <a:rPr lang="fi-FI" sz="1800" dirty="0"/>
              <a:t>Pilotointi </a:t>
            </a:r>
          </a:p>
          <a:p>
            <a:pPr marL="508000" lvl="1" indent="0">
              <a:buNone/>
            </a:pPr>
            <a:r>
              <a:rPr lang="fi-FI" sz="1800" i="1" dirty="0"/>
              <a:t>Marras</a:t>
            </a:r>
            <a:r>
              <a:rPr lang="fi-FI" sz="1800" b="0" i="1" dirty="0"/>
              <a:t>kuu: </a:t>
            </a:r>
            <a:r>
              <a:rPr lang="fi-FI" sz="1800" b="0" dirty="0"/>
              <a:t>Muiden koulutuksenjärjestäjien käyttöön tilattavissa. </a:t>
            </a:r>
          </a:p>
          <a:p>
            <a:pPr marL="508000" lvl="1" indent="0">
              <a:buNone/>
            </a:pPr>
            <a:r>
              <a:rPr lang="fi-FI" sz="1800" b="0" dirty="0"/>
              <a:t>Kevät 2019: Osaamismerkin suunnittelu</a:t>
            </a:r>
            <a:endParaRPr lang="fi-FI" sz="1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3DB1543-00B3-4A8D-A785-71FD6D5A2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18668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C602AD-6EB7-4CB6-92C1-D06DC96F0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963" y="423327"/>
            <a:ext cx="8231446" cy="1095611"/>
          </a:xfrm>
        </p:spPr>
        <p:txBody>
          <a:bodyPr/>
          <a:lstStyle/>
          <a:p>
            <a:r>
              <a:rPr lang="fi-FI" dirty="0"/>
              <a:t>Miten kyselyä voi hyödyntää?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3C625-D812-42BF-8C4D-5F7D9B1C5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6963" y="1867115"/>
            <a:ext cx="8130887" cy="4738221"/>
          </a:xfrm>
        </p:spPr>
        <p:txBody>
          <a:bodyPr/>
          <a:lstStyle/>
          <a:p>
            <a:pPr marL="50800" indent="0">
              <a:buNone/>
            </a:pPr>
            <a:r>
              <a:rPr lang="fi-FI" sz="1800" b="0" dirty="0"/>
              <a:t>Työelämäosaamisen jäsennys ja näkyväksi tekeminen. </a:t>
            </a:r>
          </a:p>
          <a:p>
            <a:pPr marL="50800" indent="0">
              <a:buNone/>
            </a:pPr>
            <a:r>
              <a:rPr lang="fi-FI" sz="1800" b="0" dirty="0"/>
              <a:t>Perehdyttämisen väline ja kehityskeskustelujen tueksi.</a:t>
            </a:r>
          </a:p>
          <a:p>
            <a:pPr marL="50800" lvl="0" indent="0">
              <a:buClr>
                <a:srgbClr val="5000FF"/>
              </a:buClr>
              <a:buNone/>
            </a:pPr>
            <a:r>
              <a:rPr lang="fi-FI" sz="1800" b="0" dirty="0">
                <a:solidFill>
                  <a:srgbClr val="5000FF"/>
                </a:solidFill>
              </a:rPr>
              <a:t>Osaamisen tunnistaminen ja käsittely yhdessä henkilöstön kanssa.</a:t>
            </a:r>
          </a:p>
          <a:p>
            <a:pPr marL="50800" lvl="0" indent="0">
              <a:buClr>
                <a:srgbClr val="5000FF"/>
              </a:buClr>
              <a:buNone/>
            </a:pPr>
            <a:r>
              <a:rPr lang="fi-FI" sz="1800" b="0" dirty="0"/>
              <a:t>Osaamisen tarve esille, jotta voidaan suunnitella osaamisen kehittämistä. </a:t>
            </a:r>
          </a:p>
          <a:p>
            <a:pPr marL="50800" indent="0">
              <a:buNone/>
            </a:pPr>
            <a:r>
              <a:rPr lang="fi-FI" sz="1800" b="0" dirty="0"/>
              <a:t>Osaamistarpeisiin liittyvien valmennusmoduulien  ja –kokonaisuuksien  suunnittelu helpottuu. </a:t>
            </a:r>
          </a:p>
          <a:p>
            <a:pPr marL="50800" indent="0">
              <a:buNone/>
            </a:pPr>
            <a:r>
              <a:rPr lang="fi-FI" sz="1800" b="0" dirty="0"/>
              <a:t>Osaamisen kehittäminen suunnitelmallisesti. </a:t>
            </a:r>
          </a:p>
          <a:p>
            <a:pPr marL="50800" indent="0">
              <a:buNone/>
            </a:pPr>
            <a:r>
              <a:rPr lang="fi-FI" sz="1800" b="0" dirty="0"/>
              <a:t>Eri henkilöstöryhmille tarkoitettujen koulutusten ja valmennusten suunnittelun pohjaksi.</a:t>
            </a:r>
          </a:p>
          <a:p>
            <a:pPr marL="50800" indent="0">
              <a:buNone/>
            </a:pPr>
            <a:endParaRPr lang="fi-FI" sz="2000" b="0" dirty="0"/>
          </a:p>
          <a:p>
            <a:pPr marL="50800" indent="0">
              <a:buNone/>
            </a:pPr>
            <a:endParaRPr lang="fi-FI" b="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5FFB50E-849A-45F7-BABD-FA3BA5344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59052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1716234" y="923242"/>
            <a:ext cx="9438600" cy="77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i-FI" b="1" dirty="0"/>
              <a:t>Kysy lisää ja tule webinaariin</a:t>
            </a:r>
            <a:endParaRPr b="1" dirty="0"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1716234" y="1883199"/>
            <a:ext cx="9819274" cy="453518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endParaRPr lang="fi-FI" b="1" dirty="0"/>
          </a:p>
          <a:p>
            <a:pPr marL="0" lvl="0" indent="0">
              <a:buNone/>
            </a:pPr>
            <a:r>
              <a:rPr lang="fi-FI" b="1" dirty="0"/>
              <a:t>Ti 27.11.2018 klo 14.00-14.45</a:t>
            </a:r>
            <a:br>
              <a:rPr lang="fi-FI" b="1" dirty="0"/>
            </a:br>
            <a:br>
              <a:rPr lang="fi-FI" b="1" dirty="0"/>
            </a:br>
            <a:r>
              <a:rPr lang="fi-FI" b="1" dirty="0"/>
              <a:t>Go to </a:t>
            </a:r>
            <a:r>
              <a:rPr lang="fi-FI" b="1" dirty="0" err="1"/>
              <a:t>webinar</a:t>
            </a:r>
            <a:r>
              <a:rPr lang="fi-FI" b="1" dirty="0"/>
              <a:t> sovelluksella</a:t>
            </a:r>
            <a:br>
              <a:rPr lang="fi-FI" b="1" dirty="0"/>
            </a:br>
            <a:br>
              <a:rPr lang="fi-FI" b="1" dirty="0"/>
            </a:br>
            <a:r>
              <a:rPr lang="fi-FI" b="1" dirty="0"/>
              <a:t>Rekisteröidy ennakolta webinaariin</a:t>
            </a:r>
            <a:br>
              <a:rPr lang="fi-FI" b="1" dirty="0"/>
            </a:br>
            <a:r>
              <a:rPr lang="fi-FI" sz="2400" b="1" dirty="0">
                <a:hlinkClick r:id="rId3"/>
              </a:rPr>
              <a:t>https://attendee.gotowebinar.com/register/4840334253849550337</a:t>
            </a:r>
            <a:endParaRPr lang="fi-FI" sz="2400" b="1" dirty="0"/>
          </a:p>
          <a:p>
            <a:pPr marL="0" lvl="0" indent="0">
              <a:spcBef>
                <a:spcPts val="1000"/>
              </a:spcBef>
              <a:spcAft>
                <a:spcPts val="0"/>
              </a:spcAft>
              <a:buNone/>
            </a:pPr>
            <a:br>
              <a:rPr lang="fi-FI" sz="2400" dirty="0"/>
            </a:br>
            <a:endParaRPr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ECAD52-66A4-466A-A797-0F72997A9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694" y="647825"/>
            <a:ext cx="6966332" cy="720000"/>
          </a:xfrm>
        </p:spPr>
        <p:txBody>
          <a:bodyPr/>
          <a:lstStyle/>
          <a:p>
            <a:r>
              <a:rPr lang="fi-FI" dirty="0"/>
              <a:t>Tilaukset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4BAEC5-78EC-4567-B206-EB3784616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6404" y="1866787"/>
            <a:ext cx="9438469" cy="4084108"/>
          </a:xfrm>
        </p:spPr>
        <p:txBody>
          <a:bodyPr/>
          <a:lstStyle/>
          <a:p>
            <a:pPr marL="50800" indent="0">
              <a:buNone/>
            </a:pPr>
            <a:r>
              <a:rPr lang="fi-FI" b="0" dirty="0"/>
              <a:t>Tilaa kysely </a:t>
            </a:r>
            <a:r>
              <a:rPr lang="fi-FI" b="0" dirty="0">
                <a:solidFill>
                  <a:schemeClr val="accent2">
                    <a:lumMod val="10000"/>
                  </a:schemeClr>
                </a:solidFill>
                <a:hlinkClick r:id="rId2"/>
              </a:rPr>
              <a:t>https://goo.gl/forms/94afPfj18SLkw8ih2</a:t>
            </a:r>
            <a:endParaRPr lang="fi-FI" b="0" dirty="0">
              <a:solidFill>
                <a:schemeClr val="accent2">
                  <a:lumMod val="10000"/>
                </a:schemeClr>
              </a:solidFill>
            </a:endParaRPr>
          </a:p>
          <a:p>
            <a:pPr marL="50800" indent="0">
              <a:buNone/>
            </a:pPr>
            <a:endParaRPr lang="fi-FI" b="0" dirty="0"/>
          </a:p>
          <a:p>
            <a:pPr marL="50800" indent="0">
              <a:buNone/>
            </a:pPr>
            <a:r>
              <a:rPr lang="fi-FI" b="0" dirty="0"/>
              <a:t>Lisätietoja kyselyn tilaamisesta</a:t>
            </a:r>
          </a:p>
          <a:p>
            <a:pPr marL="50800" indent="0">
              <a:buNone/>
            </a:pPr>
            <a:r>
              <a:rPr lang="fi-FI" b="0" dirty="0"/>
              <a:t>Jenni Sten, </a:t>
            </a:r>
            <a:r>
              <a:rPr lang="fi-FI" b="0" dirty="0">
                <a:hlinkClick r:id="rId3"/>
              </a:rPr>
              <a:t>jenni.sten@keuda.fi</a:t>
            </a:r>
            <a:endParaRPr lang="fi-FI" b="0" dirty="0"/>
          </a:p>
          <a:p>
            <a:pPr marL="50800" indent="0">
              <a:buNone/>
            </a:pPr>
            <a:endParaRPr lang="fi-FI" b="0" dirty="0"/>
          </a:p>
          <a:p>
            <a:pPr marL="50800" indent="0">
              <a:buNone/>
            </a:pPr>
            <a:endParaRPr lang="fi-FI" sz="2400" b="0" dirty="0"/>
          </a:p>
          <a:p>
            <a:pPr marL="50800" indent="0">
              <a:buNone/>
            </a:pP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F28AA66-1003-47A9-AF81-13F3F6B3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Parasta Palvelua kehittämisohjelma marraskuu 2018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70528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538AAC-E829-4C21-AF18-FD6F03856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3823" y="460016"/>
            <a:ext cx="8755931" cy="6025190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Osaamisen kartoituksen tulokset keväällä 2018</a:t>
            </a:r>
          </a:p>
          <a:p>
            <a:pPr marL="0" indent="0">
              <a:buNone/>
            </a:pPr>
            <a:endParaRPr lang="fi-FI" sz="2000" b="0" dirty="0"/>
          </a:p>
          <a:p>
            <a:pPr>
              <a:buFontTx/>
              <a:buChar char="-"/>
            </a:pPr>
            <a:r>
              <a:rPr lang="fi-FI" sz="1800" b="0" dirty="0"/>
              <a:t>uuden lainsäädännön mukainen toiminta </a:t>
            </a:r>
            <a:r>
              <a:rPr lang="fi-FI" sz="1800" dirty="0"/>
              <a:t>lähentää ja yhtenäistää</a:t>
            </a:r>
            <a:r>
              <a:rPr lang="fi-FI" sz="1800" b="0" dirty="0"/>
              <a:t> koulutussopimus- ja oppisopimusosaamista toisiinsa. </a:t>
            </a:r>
          </a:p>
          <a:p>
            <a:pPr>
              <a:buFontTx/>
              <a:buChar char="-"/>
            </a:pPr>
            <a:r>
              <a:rPr lang="fi-FI" sz="1800" b="0" dirty="0"/>
              <a:t>molemmissa tarvittavaa yhteistä perusosaamista voidaan kuvata välttämättömänä </a:t>
            </a:r>
            <a:r>
              <a:rPr lang="fi-FI" sz="1800" dirty="0"/>
              <a:t>minimiosaamisvaatimuksena </a:t>
            </a:r>
            <a:r>
              <a:rPr lang="fi-FI" sz="1800" b="0" dirty="0"/>
              <a:t>työpaikalla järjestettävän koulutuksen toteuttamiseen ja hoitamiseen</a:t>
            </a:r>
            <a:r>
              <a:rPr lang="fi-FI" sz="1800" dirty="0"/>
              <a:t>. </a:t>
            </a:r>
          </a:p>
          <a:p>
            <a:pPr>
              <a:buFontTx/>
              <a:buChar char="-"/>
            </a:pPr>
            <a:r>
              <a:rPr lang="fi-FI" sz="1800" b="0" dirty="0"/>
              <a:t>perustason osaamisen nostamiseksi tarvitaan toimenpiteitä. </a:t>
            </a:r>
            <a:br>
              <a:rPr lang="fi-FI" sz="1800" b="0" dirty="0"/>
            </a:br>
            <a:r>
              <a:rPr lang="fi-FI" sz="1800" b="0" dirty="0"/>
              <a:t>Oppisopimukseen liittyvää osaamista ei ole tunnistettu. Koulutussopimusosaamista on pidetty itsestään selvänä.</a:t>
            </a:r>
          </a:p>
          <a:p>
            <a:pPr>
              <a:buFontTx/>
              <a:buChar char="-"/>
            </a:pPr>
            <a:r>
              <a:rPr lang="fi-FI" sz="1800" b="0" dirty="0"/>
              <a:t>osaamisen kehittämisen tarve on laaja, joten vaiheistusta sen hankkimiseksi tarvitaan. Kts. myös Parasta osaamista –hankkeen tekemä osaamistarveselvitys.</a:t>
            </a:r>
          </a:p>
          <a:p>
            <a:pPr marL="50800" indent="0">
              <a:buNone/>
            </a:pPr>
            <a:endParaRPr lang="fi-FI" sz="1800" b="0" dirty="0"/>
          </a:p>
          <a:p>
            <a:pPr marL="0" indent="0">
              <a:buNone/>
            </a:pPr>
            <a:r>
              <a:rPr lang="fi-FI" sz="1400" b="0" dirty="0"/>
              <a:t>Parasta Osaamista -hankkeen kanssa yhteistyössä sovittu, että koulutussopimus- ja oppisopimusosaamista tarkastellaan Parasta palvelua –ohjelmassa, sillä se vaikuttaa palveluprosessien kehittämiseen. </a:t>
            </a:r>
          </a:p>
          <a:p>
            <a:pPr marL="0" indent="0">
              <a:buNone/>
            </a:pPr>
            <a:r>
              <a:rPr lang="fi-FI" sz="1400" b="0" dirty="0"/>
              <a:t>Parasta Digiohjausta –hankkeen kanssa yhteistyössä sovittu, että näihin liittyvästä digiosaamisesta on tulossa oma lisäosansa, joka voidaan liittää osaksi kyselyä. </a:t>
            </a:r>
          </a:p>
          <a:p>
            <a:pPr marL="0" indent="0">
              <a:buNone/>
            </a:pPr>
            <a:endParaRPr lang="fi-FI" sz="1400" b="0" dirty="0"/>
          </a:p>
          <a:p>
            <a:pPr marL="50800" indent="0">
              <a:buNone/>
            </a:pPr>
            <a:endParaRPr lang="fi-FI" sz="2000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B5681E3D-9EBE-4981-8649-CCEBD054E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Parasta Palvelua kehittämisohjelma marraskuu 2018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25602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ukautetut 1">
      <a:dk1>
        <a:srgbClr val="5000FF"/>
      </a:dk1>
      <a:lt1>
        <a:srgbClr val="FFFFFF"/>
      </a:lt1>
      <a:dk2>
        <a:srgbClr val="5000FF"/>
      </a:dk2>
      <a:lt2>
        <a:srgbClr val="E7E6E6"/>
      </a:lt2>
      <a:accent1>
        <a:srgbClr val="877DFF"/>
      </a:accent1>
      <a:accent2>
        <a:srgbClr val="CDCDFF"/>
      </a:accent2>
      <a:accent3>
        <a:srgbClr val="00C887"/>
      </a:accent3>
      <a:accent4>
        <a:srgbClr val="2CE6A5"/>
      </a:accent4>
      <a:accent5>
        <a:srgbClr val="96FAD2"/>
      </a:accent5>
      <a:accent6>
        <a:srgbClr val="FFAA00"/>
      </a:accent6>
      <a:hlink>
        <a:srgbClr val="FFC3AF"/>
      </a:hlink>
      <a:folHlink>
        <a:srgbClr val="FFDC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4186</TotalTime>
  <Words>561</Words>
  <Application>Microsoft Office PowerPoint</Application>
  <PresentationFormat>Laajakuva</PresentationFormat>
  <Paragraphs>128</Paragraphs>
  <Slides>10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Calibri</vt:lpstr>
      <vt:lpstr>Courier New</vt:lpstr>
      <vt:lpstr>Noto Sans Symbols</vt:lpstr>
      <vt:lpstr>Office-teema</vt:lpstr>
      <vt:lpstr>  </vt:lpstr>
      <vt:lpstr>Henkilöstön työelämäosaaminen uudessa ammatillisessa koulutuksessa</vt:lpstr>
      <vt:lpstr> TASO 1 Yhteinen perusosaaminen     koulutussopimus ja oppisopimus </vt:lpstr>
      <vt:lpstr>TASO 2 Sujuva siirtymä –osaaminen  yhteisen perusosaamisen  lisäksi </vt:lpstr>
      <vt:lpstr> TASO 3 laajennettu oppisopimusosaaminen ja/tai laaja-alainen asiakkuus osaaminen   </vt:lpstr>
      <vt:lpstr>Sähköinen kyselytyökalu</vt:lpstr>
      <vt:lpstr>Miten kyselyä voi hyödyntää?</vt:lpstr>
      <vt:lpstr>Kysy lisää ja tule webinaariin</vt:lpstr>
      <vt:lpstr>Tilaukset 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Manninen Milja</dc:creator>
  <cp:lastModifiedBy>Päivi Kalliokoski</cp:lastModifiedBy>
  <cp:revision>70</cp:revision>
  <dcterms:modified xsi:type="dcterms:W3CDTF">2018-11-05T09:10:58Z</dcterms:modified>
</cp:coreProperties>
</file>